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gSS0mfohGXDxQHJmQgX/QWKH9Y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415D72-FEC8-4A1F-B152-C36BE3C79300}">
  <a:tblStyle styleId="{57415D72-FEC8-4A1F-B152-C36BE3C793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regular.fntdata"/><Relationship Id="rId43" Type="http://schemas.openxmlformats.org/officeDocument/2006/relationships/slide" Target="slides/slide37.xml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75b01ee6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75b01ee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75b01ee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a75b01ee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5b01ee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a75b01ee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5b01ee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a75b01ee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75b01ee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a75b01ee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75b01ee6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a75b01ee6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75b01fb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a75b01fb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75b01fb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a75b01fb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75b01fb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a75b01fb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75b01fb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a75b01fb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75b01fb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a75b01fb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5b01fb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a75b01fb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75b01fb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a75b01fb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75b01fb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a75b01fb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75b01fb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a75b01fb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75b01fb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a75b01fb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75b01fb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a75b01fb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75b01fb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a75b01fb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75b01fb7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a75b01fb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6851d55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a6851d55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75b01ee6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75b01ee6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6851d55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a6851d55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Driven  E-commerce Case Study for Olist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-Aditi Ganesh Joshi, Ashish Murlidhar Pagote, Surbhi Garg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Seller Marketing Side</a:t>
            </a:r>
            <a:br>
              <a:rPr lang="en" sz="1100"/>
            </a:br>
            <a:br>
              <a:rPr lang="en" sz="1100"/>
            </a:br>
            <a:r>
              <a:rPr lang="en" sz="1100"/>
              <a:t>Feature Generation and Cleaning - Marketing Dataset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Converted or Not Flag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Time to convert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Aggregate at origin level to obtain converted leads, total leads and average time to convert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Calculate conversion rate by converted leads and total leads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Filtration of unknown origins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Power Query Snapshot- Query Editor and Marketing DB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400" y="1401749"/>
            <a:ext cx="5145126" cy="28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25" y="1103700"/>
            <a:ext cx="3541674" cy="342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75b01ee6b_0_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Seller Analysis- Distribution of shipping time (Median around 6 days)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6" name="Google Shape;146;g2a75b01ee6b_0_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147" name="Google Shape;147;g2a75b01ee6b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25" y="1630300"/>
            <a:ext cx="65573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a75b01ee6b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50" y="1480725"/>
            <a:ext cx="7975450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a75b01ee6b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Seller Performance- High Ship Time (Minimum 100 orders)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Seller Performance- Low Ship Time (Minimum 100 orders)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4" name="Google Shape;154;g2a75b01ee6b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155" name="Google Shape;155;g2a75b01ee6b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175" y="3447051"/>
            <a:ext cx="8520598" cy="160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5b01ee6b_0_62"/>
          <p:cNvSpPr txBox="1"/>
          <p:nvPr>
            <p:ph idx="1" type="body"/>
          </p:nvPr>
        </p:nvSpPr>
        <p:spPr>
          <a:xfrm>
            <a:off x="311700" y="1155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Seller Performance- High Breach Percentage(Minimum 100 orders)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Seller Performance- Low Breach Percentage (Minimum 100 orders)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g2a75b01ee6b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162" name="Google Shape;162;g2a75b01ee6b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700" y="1484200"/>
            <a:ext cx="8093926" cy="15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a75b01ee6b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700" y="3460076"/>
            <a:ext cx="8343475" cy="15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5b01ee6b_0_69"/>
          <p:cNvSpPr txBox="1"/>
          <p:nvPr>
            <p:ph idx="1" type="body"/>
          </p:nvPr>
        </p:nvSpPr>
        <p:spPr>
          <a:xfrm>
            <a:off x="311700" y="1155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Seller Performance- Highest Revenue, Orders and Revenue per Orders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g2a75b01ee6b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170" name="Google Shape;170;g2a75b01ee6b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25" y="1629200"/>
            <a:ext cx="3753477" cy="1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a75b01ee6b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25" y="2973000"/>
            <a:ext cx="3753477" cy="1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a75b01ee6b_0_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4775" y="1629200"/>
            <a:ext cx="4660977" cy="31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75b01ee6b_0_77"/>
          <p:cNvSpPr txBox="1"/>
          <p:nvPr>
            <p:ph idx="1" type="body"/>
          </p:nvPr>
        </p:nvSpPr>
        <p:spPr>
          <a:xfrm>
            <a:off x="311700" y="1155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Marketing Performance - Marketing Leads and Converted Leads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g2a75b01ee6b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179" name="Google Shape;179;g2a75b01ee6b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89725"/>
            <a:ext cx="65274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75b01ee6b_0_83"/>
          <p:cNvSpPr txBox="1"/>
          <p:nvPr>
            <p:ph idx="1" type="body"/>
          </p:nvPr>
        </p:nvSpPr>
        <p:spPr>
          <a:xfrm>
            <a:off x="311700" y="1155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Marketing Performance - Conversion Rate and Time to convert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5" name="Google Shape;185;g2a75b01ee6b_0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186" name="Google Shape;186;g2a75b01ee6b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00" y="1568825"/>
            <a:ext cx="7856548" cy="33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75b01fb7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192" name="Google Shape;192;g2a75b01fb7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Product-Side</a:t>
            </a:r>
            <a:endParaRPr sz="1400"/>
          </a:p>
        </p:txBody>
      </p:sp>
      <p:graphicFrame>
        <p:nvGraphicFramePr>
          <p:cNvPr id="193" name="Google Shape;193;g2a75b01fb7e_0_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{57415D72-FEC8-4A1F-B152-C36BE3C79300}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 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Size (#rows)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Primary Keys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Items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112.6k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order_id, order_item_id, product_id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99.4k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 and customer_id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 Category Translation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product_category_name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75b01fb7e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199" name="Google Shape;199;g2a75b01fb7e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Side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Data Quality Checks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duplicates found with respect to primary keys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Excel Power Query Insights on Column Quality - ensured non-nulls for relevant columns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0" name="Google Shape;200;g2a75b01fb7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831601"/>
            <a:ext cx="8520601" cy="21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15"/>
              <a:t>Olist Overview:</a:t>
            </a:r>
            <a:br>
              <a:rPr lang="en" sz="4815"/>
            </a:br>
            <a:r>
              <a:rPr i="1" lang="en" sz="4815"/>
              <a:t>Company Insights</a:t>
            </a:r>
            <a:br>
              <a:rPr i="1" lang="en" sz="4815"/>
            </a:br>
            <a:r>
              <a:rPr i="1" lang="en" sz="4815"/>
              <a:t>Key operations and datasets </a:t>
            </a:r>
            <a:endParaRPr i="1" sz="481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532"/>
              <a:buNone/>
            </a:pPr>
            <a:r>
              <a:t/>
            </a:r>
            <a:endParaRPr i="1" sz="481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15"/>
              <a:t>Business Goals</a:t>
            </a:r>
            <a:br>
              <a:rPr i="1" lang="en" sz="4815"/>
            </a:br>
            <a:r>
              <a:rPr lang="en" sz="4815"/>
              <a:t>	</a:t>
            </a:r>
            <a:endParaRPr sz="481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15"/>
              <a:t>Data Manipulation and Transformation using </a:t>
            </a:r>
            <a:r>
              <a:rPr b="1" i="1" lang="en" sz="4815" u="sng"/>
              <a:t>Excel Power Query</a:t>
            </a:r>
            <a:br>
              <a:rPr b="1" lang="en" sz="4815"/>
            </a:br>
            <a:r>
              <a:rPr i="1" lang="en" sz="4815"/>
              <a:t>Feature Generation</a:t>
            </a:r>
            <a:br>
              <a:rPr i="1" lang="en" sz="4815"/>
            </a:br>
            <a:r>
              <a:rPr i="1" lang="en" sz="4815"/>
              <a:t>Sorting</a:t>
            </a:r>
            <a:br>
              <a:rPr i="1" lang="en" sz="4815"/>
            </a:br>
            <a:r>
              <a:rPr i="1" lang="en" sz="4815"/>
              <a:t>Aggregation</a:t>
            </a:r>
            <a:br>
              <a:rPr i="1" lang="en" sz="4815"/>
            </a:br>
            <a:r>
              <a:rPr i="1" lang="en" sz="4815"/>
              <a:t>Merges </a:t>
            </a:r>
            <a:br>
              <a:rPr i="1" lang="en" sz="4815"/>
            </a:br>
            <a:r>
              <a:rPr i="1" lang="en" sz="4815"/>
              <a:t>So on…….</a:t>
            </a:r>
            <a:br>
              <a:rPr i="1" lang="en" sz="4815"/>
            </a:br>
            <a:endParaRPr i="1" sz="481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15"/>
              <a:t>Data Visualization using </a:t>
            </a:r>
            <a:r>
              <a:rPr b="1" i="1" lang="en" sz="4815" u="sng"/>
              <a:t>Tableau</a:t>
            </a:r>
            <a:br>
              <a:rPr b="1" lang="en" sz="4815"/>
            </a:br>
            <a:r>
              <a:rPr i="1" lang="en" sz="4815"/>
              <a:t>Seller Analysis</a:t>
            </a:r>
            <a:endParaRPr i="1" sz="481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15"/>
              <a:t>Product Analysis</a:t>
            </a:r>
            <a:br>
              <a:rPr i="1" lang="en" sz="4815"/>
            </a:br>
            <a:r>
              <a:rPr i="1" lang="en" sz="4815"/>
              <a:t>Customer Analysis</a:t>
            </a:r>
            <a:endParaRPr i="1" sz="481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532"/>
              <a:buNone/>
            </a:pPr>
            <a:r>
              <a:t/>
            </a:r>
            <a:endParaRPr i="1" sz="481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15"/>
              <a:t>Conclusion and Recommendations</a:t>
            </a:r>
            <a:br>
              <a:rPr i="1" lang="en" sz="4815"/>
            </a:br>
            <a:endParaRPr/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75b01fb7e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206" name="Google Shape;206;g2a75b01fb7e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Side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Feature Generation - Orders Dataset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Time For Approval - Difference between purchase time and time when the order was approved (in min)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Delivery Time - Time required for delivery starting from purchase 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Delay - Difference between actual time of delivery and estimated time of delivery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75b01fb7e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212" name="Google Shape;212;g2a75b01fb7e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Side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Data Integration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g2a75b01fb7e_0_17"/>
          <p:cNvGraphicFramePr/>
          <p:nvPr/>
        </p:nvGraphicFramePr>
        <p:xfrm>
          <a:off x="424250" y="21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{57415D72-FEC8-4A1F-B152-C36BE3C79300}</a:tableStyleId>
              </a:tblPr>
              <a:tblGrid>
                <a:gridCol w="1681600"/>
                <a:gridCol w="1681600"/>
                <a:gridCol w="1681600"/>
                <a:gridCol w="1681600"/>
                <a:gridCol w="168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Dataset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Dataset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Join Type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Details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Items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Left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All entries matched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 Category Translation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product_category_name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Left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32.33k out of 32.95k matched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Items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product_id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Left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All entries matched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75b01fb7e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9" name="Google Shape;219;g2a75b01fb7e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Product Level - Data Integration</a:t>
            </a:r>
            <a:endParaRPr/>
          </a:p>
        </p:txBody>
      </p:sp>
      <p:pic>
        <p:nvPicPr>
          <p:cNvPr id="220" name="Google Shape;220;g2a75b01fb7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4575"/>
            <a:ext cx="8520601" cy="19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75b01fb7e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26" name="Google Shape;226;g2a75b01fb7e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Analysis - Top 10 Product Categories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7" name="Google Shape;227;g2a75b01fb7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35075"/>
            <a:ext cx="8520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75b01fb7e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33" name="Google Shape;233;g2a75b01fb7e_0_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Analysis - Top 10 Products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4" name="Google Shape;234;g2a75b01fb7e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33775"/>
            <a:ext cx="8520600" cy="29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75b01fb7e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40" name="Google Shape;240;g2a75b01fb7e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Analysis - Market Basket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1" name="Google Shape;241;g2a75b01fb7e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81950"/>
            <a:ext cx="8520599" cy="30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75b01fb7e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47" name="Google Shape;247;g2a75b01fb7e_0_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Delay Distribution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8" name="Google Shape;248;g2a75b01fb7e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76100"/>
            <a:ext cx="8520599" cy="32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75b01fb7e_0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54" name="Google Shape;254;g2a75b01fb7e_0_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Delivery Time Distribution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5" name="Google Shape;255;g2a75b01fb7e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76100"/>
            <a:ext cx="8520599" cy="323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a75b01fb7e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676100"/>
            <a:ext cx="8520599" cy="31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75b01fb7e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62" name="Google Shape;262;g2a75b01fb7e_0_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Approval Time Distribution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3" name="Google Shape;263;g2a75b01fb7e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65875"/>
            <a:ext cx="8520602" cy="31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75b01fb7e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69" name="Google Shape;269;g2a75b01fb7e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Analysis - Trends in #Orders over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0" name="Google Shape;270;g2a75b01fb7e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4750"/>
            <a:ext cx="8520602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About Olist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-Connects SMBs with customers through its Online Marketplace</a:t>
            </a:r>
            <a:br>
              <a:rPr lang="en"/>
            </a:br>
            <a:br>
              <a:rPr lang="en"/>
            </a:br>
            <a:r>
              <a:rPr lang="en"/>
              <a:t>-Founded in 2015, Brazil by Tiago Dalvi</a:t>
            </a:r>
            <a:br>
              <a:rPr lang="en"/>
            </a:br>
            <a:br>
              <a:rPr lang="en"/>
            </a:br>
            <a:r>
              <a:rPr lang="en"/>
              <a:t>-45000+ shopkeepers and retail stores as client</a:t>
            </a:r>
            <a:br>
              <a:rPr lang="en"/>
            </a:br>
            <a:br>
              <a:rPr lang="en"/>
            </a:br>
            <a:r>
              <a:rPr lang="en"/>
              <a:t>-Areas of operation: Brazil, Mexico</a:t>
            </a:r>
            <a:br>
              <a:rPr lang="en"/>
            </a:br>
            <a:br>
              <a:rPr lang="en"/>
            </a:br>
            <a:r>
              <a:rPr lang="en"/>
              <a:t>-Was valued at $1.5 Billion in 2021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0" y="1152475"/>
            <a:ext cx="1483800" cy="1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75b01fb7e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sp>
        <p:nvSpPr>
          <p:cNvPr id="276" name="Google Shape;276;g2a75b01fb7e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Analysis - Trends in #Products Ordered over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7" name="Google Shape;277;g2a75b01fb7e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4750"/>
            <a:ext cx="8520602" cy="33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Customer - Side</a:t>
            </a:r>
            <a:endParaRPr sz="1400"/>
          </a:p>
        </p:txBody>
      </p:sp>
      <p:graphicFrame>
        <p:nvGraphicFramePr>
          <p:cNvPr id="284" name="Google Shape;284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{57415D72-FEC8-4A1F-B152-C36BE3C79300}</a:tableStyleId>
              </a:tblPr>
              <a:tblGrid>
                <a:gridCol w="2521025"/>
                <a:gridCol w="2521025"/>
                <a:gridCol w="2521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 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Size (#rows)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Primary Keys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99.44k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customer_id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17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Payments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116.34k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order_id, payment_type, payment_sequence, payment_installments, payment_value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Reviews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116.34k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Order_id, review_id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Customer Side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Merging, Feature Generation and Selection - customers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Merged payments dataset with reviews dataset on order_id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Took average of reviews to get  unique set of rows based on the columns: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order_id, </a:t>
            </a:r>
            <a:r>
              <a:rPr lang="en"/>
              <a:t>payment_type, payment_sequence, payment_installments, payment_value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Removed irrelevant columns review comments, order_dates etc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Customer Level Analysis</a:t>
            </a:r>
            <a:endParaRPr/>
          </a:p>
        </p:txBody>
      </p:sp>
      <p:sp>
        <p:nvSpPr>
          <p:cNvPr id="296" name="Google Shape;2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Data Integration</a:t>
            </a:r>
            <a:endParaRPr/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14575"/>
            <a:ext cx="8520601" cy="19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795600"/>
            <a:ext cx="8520600" cy="21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idx="1" type="body"/>
          </p:nvPr>
        </p:nvSpPr>
        <p:spPr>
          <a:xfrm>
            <a:off x="311700" y="912825"/>
            <a:ext cx="8520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Customer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00" y="1402300"/>
            <a:ext cx="4134724" cy="33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9275" y="1469475"/>
            <a:ext cx="4268698" cy="333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311700" y="1155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Payment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Visualisation using Tableau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525" y="1585400"/>
            <a:ext cx="34861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6851d55a0_0_5"/>
          <p:cNvSpPr txBox="1"/>
          <p:nvPr>
            <p:ph idx="1" type="body"/>
          </p:nvPr>
        </p:nvSpPr>
        <p:spPr>
          <a:xfrm>
            <a:off x="311700" y="1152475"/>
            <a:ext cx="85206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Identified </a:t>
            </a:r>
            <a:r>
              <a:rPr b="1" i="1" lang="en"/>
              <a:t>high selling product and product </a:t>
            </a:r>
            <a:r>
              <a:rPr b="1" i="1" lang="en"/>
              <a:t>categories</a:t>
            </a:r>
            <a:r>
              <a:rPr lang="en"/>
              <a:t> on the Olist platform.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Performed cross category analysis, and observed </a:t>
            </a:r>
            <a:r>
              <a:rPr b="1" i="1" lang="en"/>
              <a:t>few cross selling patterns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Identified the estimated time of delivery are generally higher than actual delivers and hence there are lot of early deliveries. Olist can </a:t>
            </a:r>
            <a:r>
              <a:rPr b="1" i="1" lang="en"/>
              <a:t>promise a faster delivery</a:t>
            </a:r>
            <a:r>
              <a:rPr lang="en"/>
              <a:t>, which might </a:t>
            </a:r>
            <a:r>
              <a:rPr b="1" i="1" lang="en"/>
              <a:t>increase their conversion rates</a:t>
            </a:r>
            <a:r>
              <a:rPr lang="en"/>
              <a:t>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Analyzed average order </a:t>
            </a:r>
            <a:r>
              <a:rPr b="1" i="1" lang="en"/>
              <a:t>approval time and delivery time</a:t>
            </a:r>
            <a:r>
              <a:rPr lang="en"/>
              <a:t> which can be used with other features to improve the prediction of estimated time of delivery in future.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Analyzed sales pattern and created </a:t>
            </a:r>
            <a:r>
              <a:rPr b="1" i="1" lang="en"/>
              <a:t>linear trends to forecast </a:t>
            </a:r>
            <a:r>
              <a:rPr lang="en"/>
              <a:t>sales that can be used for better planning (traffic and inventory)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Identified sellers with low and high performance in terms of </a:t>
            </a:r>
            <a:r>
              <a:rPr b="1" i="1" lang="en"/>
              <a:t>shipping time and delayed deliveries. </a:t>
            </a:r>
            <a:r>
              <a:rPr lang="en"/>
              <a:t>Olist should d</a:t>
            </a:r>
            <a:r>
              <a:rPr lang="en"/>
              <a:t>evelop strategies and incentives to identify the root cause of these problems and mitigate delayed deliveries  to restore customer satisfaction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Identified</a:t>
            </a:r>
            <a:r>
              <a:rPr b="1" i="1" lang="en"/>
              <a:t> high impact sellers </a:t>
            </a:r>
            <a:r>
              <a:rPr lang="en"/>
              <a:t>in terms of revenue and orders. Olist should strengthen its partnership with these brands and sellers as they highly contribute to </a:t>
            </a:r>
            <a:r>
              <a:rPr lang="en"/>
              <a:t>its</a:t>
            </a:r>
            <a:r>
              <a:rPr lang="en"/>
              <a:t> business.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"/>
              <a:t>Organic search and direct traffic</a:t>
            </a:r>
            <a:r>
              <a:rPr lang="en"/>
              <a:t> have high conversion rates. On inorganic side, </a:t>
            </a:r>
            <a:r>
              <a:rPr b="1" i="1" lang="en"/>
              <a:t>Paid Search</a:t>
            </a:r>
            <a:r>
              <a:rPr lang="en"/>
              <a:t> turns out to be a best channel for marketing.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Customers have </a:t>
            </a:r>
            <a:r>
              <a:rPr b="1" i="1" lang="en"/>
              <a:t>high affinity for credit card </a:t>
            </a:r>
            <a:r>
              <a:rPr lang="en"/>
              <a:t>as evident by its lion share in the pie chart. Olist can partner with the Credit Card Companies to promote various deals on the platform.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Sao Paulo is the biggest market for Olist. </a:t>
            </a:r>
            <a:r>
              <a:rPr b="1" i="1" lang="en"/>
              <a:t>Huge gap between Sao Paulo and next best state.</a:t>
            </a:r>
            <a:r>
              <a:rPr lang="en"/>
              <a:t> Olist can focus on expanding its market by acquiring more customers and sellers in other states</a:t>
            </a:r>
            <a:endParaRPr/>
          </a:p>
        </p:txBody>
      </p:sp>
      <p:sp>
        <p:nvSpPr>
          <p:cNvPr id="319" name="Google Shape;319;g2a6851d55a0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 and Recommendations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75b01ee6b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operations and datasets 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5190600" y="1412475"/>
            <a:ext cx="44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Product-Side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Product Category Translation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Seller-Side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Sellers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Closed Deals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Marketing Qualified Leads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Customer-Side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Customers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Payment Details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Order reviews </a:t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94421" y="1643793"/>
            <a:ext cx="3377700" cy="3066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1440125" y="1478679"/>
            <a:ext cx="1885720" cy="1712006"/>
            <a:chOff x="3614360" y="410488"/>
            <a:chExt cx="2166000" cy="2166000"/>
          </a:xfrm>
        </p:grpSpPr>
        <p:sp>
          <p:nvSpPr>
            <p:cNvPr id="82" name="Google Shape;82;p4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Order Management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(Order purchase, payment)</a:t>
              </a:r>
              <a:b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486910" y="2335014"/>
            <a:ext cx="1885720" cy="1712006"/>
            <a:chOff x="2519466" y="1493908"/>
            <a:chExt cx="2166000" cy="2166000"/>
          </a:xfrm>
        </p:grpSpPr>
        <p:sp>
          <p:nvSpPr>
            <p:cNvPr id="85" name="Google Shape;85;p4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Seller Marketing</a:t>
              </a:r>
              <a:endPara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(Reach out to sellers via different channels,   campaigns)</a:t>
              </a:r>
              <a:endPara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1440121" y="3183113"/>
            <a:ext cx="1885720" cy="1712006"/>
            <a:chOff x="3614356" y="2566908"/>
            <a:chExt cx="2166000" cy="2166000"/>
          </a:xfrm>
        </p:grpSpPr>
        <p:sp>
          <p:nvSpPr>
            <p:cNvPr id="88" name="Google Shape;88;p4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 Order Journey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(Order feedback and reviews)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2386932" y="2334987"/>
            <a:ext cx="1885720" cy="1712006"/>
            <a:chOff x="4701894" y="1493874"/>
            <a:chExt cx="2166000" cy="2166000"/>
          </a:xfrm>
        </p:grpSpPr>
        <p:sp>
          <p:nvSpPr>
            <p:cNvPr id="91" name="Google Shape;91;p4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Seller Operations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(Shipping and Packaging)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" name="Google Shape;93;p4"/>
          <p:cNvSpPr/>
          <p:nvPr/>
        </p:nvSpPr>
        <p:spPr>
          <a:xfrm>
            <a:off x="1849687" y="2692611"/>
            <a:ext cx="1067100" cy="969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Olist Ops.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6851d55a0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Business Goals</a:t>
            </a:r>
            <a:endParaRPr/>
          </a:p>
        </p:txBody>
      </p:sp>
      <p:sp>
        <p:nvSpPr>
          <p:cNvPr id="99" name="Google Shape;99;g2a6851d55a0_0_10"/>
          <p:cNvSpPr txBox="1"/>
          <p:nvPr>
            <p:ph idx="1" type="body"/>
          </p:nvPr>
        </p:nvSpPr>
        <p:spPr>
          <a:xfrm>
            <a:off x="311700" y="1152475"/>
            <a:ext cx="85206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Data-driven analysis of an e-commerce firm in Brazil called “Olist”. Olist provides a marketplace for various SMBs to sell their products online. The aim of this project is divided into four parts as follows: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Sellers and Seller-Marketing Analysis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logistics and address inefficiencies by using seller performance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high impact sellers by analyzing sales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channels of marketing and quantify conversion metrics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Products Analysis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exploratory data analysis on order data to identify the most frequently bought products, product categories,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Market Basket Analysis on the e-commerce data to understand consumer behavior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trends and forecast future sales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Customer and Payment Analysis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study the customer share across different regions of the country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 the modes of payments used the customer base and by how much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Seller-Side</a:t>
            </a:r>
            <a:endParaRPr sz="1400"/>
          </a:p>
        </p:txBody>
      </p:sp>
      <p:graphicFrame>
        <p:nvGraphicFramePr>
          <p:cNvPr id="106" name="Google Shape;106;p1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{57415D72-FEC8-4A1F-B152-C36BE3C79300}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 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Size (#rows)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Primary Keys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 Items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112.6k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order_id, order_item_id, product_id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99.4k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order_id and customer_id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Sellers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3.1k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seller_id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Seller Side</a:t>
            </a:r>
            <a:br>
              <a:rPr lang="en" sz="1100"/>
            </a:br>
            <a:br>
              <a:rPr lang="en" sz="1100"/>
            </a:br>
            <a:r>
              <a:rPr lang="en" sz="1100"/>
              <a:t>Feature Generation and Cleaning - Orders Dataset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Time Difference between actual time of delivery and estimated time of delivery in days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Order Breach Flag (1 or 0)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Imputed Breach flag with 0 where delivery date was not available.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Merging, Feature selection and generation - Order Items Dataset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Merged with Orders dataset 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Kept relevant columns (Shipping limit time, Breached Flag etc.)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Created Time to Ship using order purchase time and shipping limit time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Aggregated all the metrics at seller level</a:t>
            </a:r>
            <a:br>
              <a:rPr lang="en" sz="1100"/>
            </a:br>
            <a:r>
              <a:rPr b="1" i="1" lang="en" sz="1100"/>
              <a:t>Metrics: Orders,Unique Orders,Breached Orders,Total Revenue,Total Freight Value,Average Shipping Time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Calculate </a:t>
            </a:r>
            <a:r>
              <a:rPr b="1" i="1" lang="en" sz="1100"/>
              <a:t>breach percentage</a:t>
            </a:r>
            <a:r>
              <a:rPr lang="en" sz="1100"/>
              <a:t> orders by dividing breached orders by total orders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Power Query Snapshot- Query Editor and Seller level DB</a:t>
            </a:r>
            <a:endParaRPr/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925" y="1175500"/>
            <a:ext cx="4882375" cy="37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050" y="1128574"/>
            <a:ext cx="3086099" cy="2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050" y="2783600"/>
            <a:ext cx="3086100" cy="214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Manipulation &amp; Transformation - Excel Power Query</a:t>
            </a:r>
            <a:endParaRPr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/>
              <a:t>Seller-Marketing Side</a:t>
            </a:r>
            <a:endParaRPr sz="1400"/>
          </a:p>
        </p:txBody>
      </p:sp>
      <p:graphicFrame>
        <p:nvGraphicFramePr>
          <p:cNvPr id="127" name="Google Shape;127;p1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{57415D72-FEC8-4A1F-B152-C36BE3C79300}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 Source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Size (#rows)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Primary Keys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olist_marketing_qualified_leads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mql_id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Orders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0.8k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mql_id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