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65" r:id="rId9"/>
    <p:sldId id="266" r:id="rId10"/>
    <p:sldId id="2146847062" r:id="rId11"/>
    <p:sldId id="2146847067" r:id="rId12"/>
    <p:sldId id="267" r:id="rId13"/>
    <p:sldId id="2146847065" r:id="rId14"/>
    <p:sldId id="2146847066" r:id="rId15"/>
    <p:sldId id="2146847064" r:id="rId16"/>
    <p:sldId id="2146847063" r:id="rId17"/>
    <p:sldId id="268" r:id="rId18"/>
    <p:sldId id="2146847055" r:id="rId19"/>
    <p:sldId id="269"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94FBF-EC8B-412D-A8A4-23AA55717C93}" v="7" dt="2025-07-27T10:50:45.7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Karpe" userId="9b4880e234a3caf9" providerId="LiveId" clId="{1E794FBF-EC8B-412D-A8A4-23AA55717C93}"/>
    <pc:docChg chg="undo custSel modSld">
      <pc:chgData name="Aditi Karpe" userId="9b4880e234a3caf9" providerId="LiveId" clId="{1E794FBF-EC8B-412D-A8A4-23AA55717C93}" dt="2025-07-27T10:54:10.289" v="280" actId="20577"/>
      <pc:docMkLst>
        <pc:docMk/>
      </pc:docMkLst>
      <pc:sldChg chg="modSp mod">
        <pc:chgData name="Aditi Karpe" userId="9b4880e234a3caf9" providerId="LiveId" clId="{1E794FBF-EC8B-412D-A8A4-23AA55717C93}" dt="2025-07-27T10:42:53.982" v="191" actId="20577"/>
        <pc:sldMkLst>
          <pc:docMk/>
          <pc:sldMk cId="953325580" sldId="256"/>
        </pc:sldMkLst>
        <pc:spChg chg="mod">
          <ac:chgData name="Aditi Karpe" userId="9b4880e234a3caf9" providerId="LiveId" clId="{1E794FBF-EC8B-412D-A8A4-23AA55717C93}" dt="2025-07-27T10:42:53.982" v="191" actId="20577"/>
          <ac:spMkLst>
            <pc:docMk/>
            <pc:sldMk cId="953325580" sldId="256"/>
            <ac:spMk id="2" creationId="{A8A11E26-4C38-41A6-9857-11032CEECD80}"/>
          </ac:spMkLst>
        </pc:spChg>
        <pc:spChg chg="mod">
          <ac:chgData name="Aditi Karpe" userId="9b4880e234a3caf9" providerId="LiveId" clId="{1E794FBF-EC8B-412D-A8A4-23AA55717C93}" dt="2025-07-27T10:41:55.561" v="138" actId="20577"/>
          <ac:spMkLst>
            <pc:docMk/>
            <pc:sldMk cId="953325580" sldId="256"/>
            <ac:spMk id="4" creationId="{00000000-0000-0000-0000-000000000000}"/>
          </ac:spMkLst>
        </pc:spChg>
      </pc:sldChg>
      <pc:sldChg chg="modSp mod">
        <pc:chgData name="Aditi Karpe" userId="9b4880e234a3caf9" providerId="LiveId" clId="{1E794FBF-EC8B-412D-A8A4-23AA55717C93}" dt="2025-07-27T10:44:06.821" v="196" actId="20577"/>
        <pc:sldMkLst>
          <pc:docMk/>
          <pc:sldMk cId="1186421160" sldId="262"/>
        </pc:sldMkLst>
        <pc:spChg chg="mod">
          <ac:chgData name="Aditi Karpe" userId="9b4880e234a3caf9" providerId="LiveId" clId="{1E794FBF-EC8B-412D-A8A4-23AA55717C93}" dt="2025-07-27T10:44:06.821" v="196" actId="20577"/>
          <ac:spMkLst>
            <pc:docMk/>
            <pc:sldMk cId="1186421160" sldId="262"/>
            <ac:spMk id="2" creationId="{8FEE4A9C-3F57-7DA7-91FD-715C3FB47F93}"/>
          </ac:spMkLst>
        </pc:spChg>
      </pc:sldChg>
      <pc:sldChg chg="modSp mod">
        <pc:chgData name="Aditi Karpe" userId="9b4880e234a3caf9" providerId="LiveId" clId="{1E794FBF-EC8B-412D-A8A4-23AA55717C93}" dt="2025-07-27T10:52:35.744" v="278" actId="20577"/>
        <pc:sldMkLst>
          <pc:docMk/>
          <pc:sldMk cId="3210358481" sldId="263"/>
        </pc:sldMkLst>
        <pc:spChg chg="mod">
          <ac:chgData name="Aditi Karpe" userId="9b4880e234a3caf9" providerId="LiveId" clId="{1E794FBF-EC8B-412D-A8A4-23AA55717C93}" dt="2025-07-27T10:52:35.744" v="278" actId="20577"/>
          <ac:spMkLst>
            <pc:docMk/>
            <pc:sldMk cId="3210358481" sldId="263"/>
            <ac:spMk id="2" creationId="{E041FD9D-DF07-9C37-1E61-1D920E0EF1D4}"/>
          </ac:spMkLst>
        </pc:spChg>
      </pc:sldChg>
      <pc:sldChg chg="modSp mod">
        <pc:chgData name="Aditi Karpe" userId="9b4880e234a3caf9" providerId="LiveId" clId="{1E794FBF-EC8B-412D-A8A4-23AA55717C93}" dt="2025-07-27T10:43:28.856" v="194" actId="20577"/>
        <pc:sldMkLst>
          <pc:docMk/>
          <pc:sldMk cId="2900153716" sldId="2146847054"/>
        </pc:sldMkLst>
        <pc:spChg chg="mod">
          <ac:chgData name="Aditi Karpe" userId="9b4880e234a3caf9" providerId="LiveId" clId="{1E794FBF-EC8B-412D-A8A4-23AA55717C93}" dt="2025-07-27T10:43:28.856" v="194" actId="20577"/>
          <ac:spMkLst>
            <pc:docMk/>
            <pc:sldMk cId="2900153716" sldId="2146847054"/>
            <ac:spMk id="3" creationId="{B2678641-EEA3-4EC4-BF39-4075B0C120E8}"/>
          </ac:spMkLst>
        </pc:spChg>
      </pc:sldChg>
      <pc:sldChg chg="modSp mod">
        <pc:chgData name="Aditi Karpe" userId="9b4880e234a3caf9" providerId="LiveId" clId="{1E794FBF-EC8B-412D-A8A4-23AA55717C93}" dt="2025-07-27T10:54:10.289" v="280" actId="20577"/>
        <pc:sldMkLst>
          <pc:docMk/>
          <pc:sldMk cId="384733178" sldId="2146847059"/>
        </pc:sldMkLst>
        <pc:spChg chg="mod">
          <ac:chgData name="Aditi Karpe" userId="9b4880e234a3caf9" providerId="LiveId" clId="{1E794FBF-EC8B-412D-A8A4-23AA55717C93}" dt="2025-07-27T10:54:10.289" v="280" actId="20577"/>
          <ac:spMkLst>
            <pc:docMk/>
            <pc:sldMk cId="384733178" sldId="2146847059"/>
            <ac:spMk id="3" creationId="{177D9613-6E93-8A63-8EC7-750760D77FD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loud.ibm.com/docs" TargetMode="External"/><Relationship Id="rId2" Type="http://schemas.openxmlformats.org/officeDocument/2006/relationships/hyperlink" Target="https://www.kaggle.com/datasets/ziya07/power-system-faults-datas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POWER SYSTEM FAULT DETECTION AND CLASSIFICATION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69264" y="4586365"/>
            <a:ext cx="10259567"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Aditi Karpe - K. K. Wagh Institute of Engineering Education &amp; Research- M.C.A.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4D728-5361-A048-EBDE-54CCCC7EEB6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7FB9B59-9BA8-7D63-15B9-223E184A6E8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ACEEB832-1925-33D9-90EF-7F3A02A69456}"/>
              </a:ext>
            </a:extLst>
          </p:cNvPr>
          <p:cNvPicPr>
            <a:picLocks noGrp="1" noChangeAspect="1"/>
          </p:cNvPicPr>
          <p:nvPr>
            <p:ph idx="1"/>
          </p:nvPr>
        </p:nvPicPr>
        <p:blipFill>
          <a:blip r:embed="rId2"/>
          <a:stretch>
            <a:fillRect/>
          </a:stretch>
        </p:blipFill>
        <p:spPr>
          <a:xfrm>
            <a:off x="1665547" y="1196923"/>
            <a:ext cx="8916745" cy="4958921"/>
          </a:xfrm>
        </p:spPr>
      </p:pic>
      <p:sp>
        <p:nvSpPr>
          <p:cNvPr id="3" name="TextBox 2">
            <a:extLst>
              <a:ext uri="{FF2B5EF4-FFF2-40B4-BE49-F238E27FC236}">
                <a16:creationId xmlns:a16="http://schemas.microsoft.com/office/drawing/2014/main" id="{D5088587-6ECF-F291-4C63-3A999B6071E7}"/>
              </a:ext>
            </a:extLst>
          </p:cNvPr>
          <p:cNvSpPr txBox="1"/>
          <p:nvPr/>
        </p:nvSpPr>
        <p:spPr>
          <a:xfrm>
            <a:off x="1715170" y="6309506"/>
            <a:ext cx="8357616" cy="369332"/>
          </a:xfrm>
          <a:prstGeom prst="rect">
            <a:avLst/>
          </a:prstGeom>
          <a:noFill/>
        </p:spPr>
        <p:txBody>
          <a:bodyPr wrap="square">
            <a:spAutoFit/>
          </a:bodyPr>
          <a:lstStyle/>
          <a:p>
            <a:r>
              <a:rPr lang="en-US" b="1" dirty="0"/>
              <a:t>Step 4:</a:t>
            </a:r>
            <a:r>
              <a:rPr lang="en-US" dirty="0"/>
              <a:t> Pipelines were ranked based on optimized accuracy using cross-validation.</a:t>
            </a:r>
            <a:endParaRPr lang="en-IN" dirty="0"/>
          </a:p>
        </p:txBody>
      </p:sp>
    </p:spTree>
    <p:extLst>
      <p:ext uri="{BB962C8B-B14F-4D97-AF65-F5344CB8AC3E}">
        <p14:creationId xmlns:p14="http://schemas.microsoft.com/office/powerpoint/2010/main" val="1489209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9A333-4234-9890-89B6-DACB21AF537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375EF4F-CEBA-B603-9E94-FC60C2767AF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3" name="Content Placeholder 12">
            <a:extLst>
              <a:ext uri="{FF2B5EF4-FFF2-40B4-BE49-F238E27FC236}">
                <a16:creationId xmlns:a16="http://schemas.microsoft.com/office/drawing/2014/main" id="{68A44037-AEB6-D359-D3EF-AE603C1055C6}"/>
              </a:ext>
            </a:extLst>
          </p:cNvPr>
          <p:cNvPicPr>
            <a:picLocks noGrp="1" noChangeAspect="1"/>
          </p:cNvPicPr>
          <p:nvPr>
            <p:ph idx="1"/>
          </p:nvPr>
        </p:nvPicPr>
        <p:blipFill>
          <a:blip r:embed="rId2"/>
          <a:stretch>
            <a:fillRect/>
          </a:stretch>
        </p:blipFill>
        <p:spPr>
          <a:xfrm>
            <a:off x="1572810" y="1168332"/>
            <a:ext cx="8979740" cy="4883801"/>
          </a:xfrm>
        </p:spPr>
      </p:pic>
      <p:sp>
        <p:nvSpPr>
          <p:cNvPr id="3" name="TextBox 2">
            <a:extLst>
              <a:ext uri="{FF2B5EF4-FFF2-40B4-BE49-F238E27FC236}">
                <a16:creationId xmlns:a16="http://schemas.microsoft.com/office/drawing/2014/main" id="{A944AA59-C205-EDF8-7D11-F3D904028598}"/>
              </a:ext>
            </a:extLst>
          </p:cNvPr>
          <p:cNvSpPr txBox="1"/>
          <p:nvPr/>
        </p:nvSpPr>
        <p:spPr>
          <a:xfrm>
            <a:off x="1655063" y="6052134"/>
            <a:ext cx="8101584" cy="646331"/>
          </a:xfrm>
          <a:prstGeom prst="rect">
            <a:avLst/>
          </a:prstGeom>
          <a:noFill/>
        </p:spPr>
        <p:txBody>
          <a:bodyPr wrap="square">
            <a:spAutoFit/>
          </a:bodyPr>
          <a:lstStyle/>
          <a:p>
            <a:r>
              <a:rPr lang="en-US" b="1" dirty="0"/>
              <a:t>Step 5:</a:t>
            </a:r>
            <a:r>
              <a:rPr lang="en-US" dirty="0"/>
              <a:t> Visualized the relationship map showing connections between the dataset, algorithms, and transformers.</a:t>
            </a:r>
            <a:endParaRPr lang="en-IN" dirty="0"/>
          </a:p>
        </p:txBody>
      </p:sp>
    </p:spTree>
    <p:extLst>
      <p:ext uri="{BB962C8B-B14F-4D97-AF65-F5344CB8AC3E}">
        <p14:creationId xmlns:p14="http://schemas.microsoft.com/office/powerpoint/2010/main" val="449038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00880-A84F-33B7-29C4-EE608A913C1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BED0EA4-623B-184C-D737-7615E42C853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70DF157-04A8-8AAD-33F3-2581056EABFF}"/>
              </a:ext>
            </a:extLst>
          </p:cNvPr>
          <p:cNvPicPr>
            <a:picLocks noGrp="1" noChangeAspect="1"/>
          </p:cNvPicPr>
          <p:nvPr>
            <p:ph idx="1"/>
          </p:nvPr>
        </p:nvPicPr>
        <p:blipFill>
          <a:blip r:embed="rId2"/>
          <a:stretch>
            <a:fillRect/>
          </a:stretch>
        </p:blipFill>
        <p:spPr>
          <a:xfrm>
            <a:off x="1521884" y="1168444"/>
            <a:ext cx="8637100" cy="4806420"/>
          </a:xfrm>
        </p:spPr>
      </p:pic>
      <p:sp>
        <p:nvSpPr>
          <p:cNvPr id="3" name="TextBox 2">
            <a:extLst>
              <a:ext uri="{FF2B5EF4-FFF2-40B4-BE49-F238E27FC236}">
                <a16:creationId xmlns:a16="http://schemas.microsoft.com/office/drawing/2014/main" id="{457097C1-A733-2A93-31DB-725AA3757015}"/>
              </a:ext>
            </a:extLst>
          </p:cNvPr>
          <p:cNvSpPr txBox="1"/>
          <p:nvPr/>
        </p:nvSpPr>
        <p:spPr>
          <a:xfrm>
            <a:off x="1709928" y="6052134"/>
            <a:ext cx="7814140" cy="646331"/>
          </a:xfrm>
          <a:prstGeom prst="rect">
            <a:avLst/>
          </a:prstGeom>
          <a:noFill/>
        </p:spPr>
        <p:txBody>
          <a:bodyPr wrap="square">
            <a:spAutoFit/>
          </a:bodyPr>
          <a:lstStyle/>
          <a:p>
            <a:r>
              <a:rPr lang="en-US" b="1" dirty="0"/>
              <a:t>Step 6:</a:t>
            </a:r>
            <a:r>
              <a:rPr lang="en-US" dirty="0"/>
              <a:t> After completing the experiment, input data was provided to the best-performing pipeline for prediction.</a:t>
            </a:r>
            <a:endParaRPr lang="en-IN" dirty="0"/>
          </a:p>
        </p:txBody>
      </p:sp>
    </p:spTree>
    <p:extLst>
      <p:ext uri="{BB962C8B-B14F-4D97-AF65-F5344CB8AC3E}">
        <p14:creationId xmlns:p14="http://schemas.microsoft.com/office/powerpoint/2010/main" val="379413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229F5-7DCA-7D15-43F9-09EF86CD6AE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580D33E-9861-9B67-E449-72858CD34BD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75385FDC-2800-C272-9F62-FF3529759B6E}"/>
              </a:ext>
            </a:extLst>
          </p:cNvPr>
          <p:cNvPicPr>
            <a:picLocks noGrp="1" noChangeAspect="1"/>
          </p:cNvPicPr>
          <p:nvPr>
            <p:ph idx="1"/>
          </p:nvPr>
        </p:nvPicPr>
        <p:blipFill>
          <a:blip r:embed="rId2"/>
          <a:stretch>
            <a:fillRect/>
          </a:stretch>
        </p:blipFill>
        <p:spPr>
          <a:xfrm>
            <a:off x="1547674" y="1222670"/>
            <a:ext cx="8730181" cy="4877555"/>
          </a:xfrm>
        </p:spPr>
      </p:pic>
      <p:sp>
        <p:nvSpPr>
          <p:cNvPr id="3" name="TextBox 2">
            <a:extLst>
              <a:ext uri="{FF2B5EF4-FFF2-40B4-BE49-F238E27FC236}">
                <a16:creationId xmlns:a16="http://schemas.microsoft.com/office/drawing/2014/main" id="{3BCCDB1E-6592-9D68-7BAD-378896299A52}"/>
              </a:ext>
            </a:extLst>
          </p:cNvPr>
          <p:cNvSpPr txBox="1"/>
          <p:nvPr/>
        </p:nvSpPr>
        <p:spPr>
          <a:xfrm>
            <a:off x="1776275" y="6089985"/>
            <a:ext cx="8046720" cy="646331"/>
          </a:xfrm>
          <a:prstGeom prst="rect">
            <a:avLst/>
          </a:prstGeom>
          <a:noFill/>
        </p:spPr>
        <p:txBody>
          <a:bodyPr wrap="square">
            <a:spAutoFit/>
          </a:bodyPr>
          <a:lstStyle/>
          <a:p>
            <a:r>
              <a:rPr lang="en-US" b="1" dirty="0"/>
              <a:t>Step 7:</a:t>
            </a:r>
            <a:r>
              <a:rPr lang="en-US" dirty="0"/>
              <a:t> The system successfully predicted the </a:t>
            </a:r>
            <a:r>
              <a:rPr lang="en-US" b="1" dirty="0"/>
              <a:t>Fault Type</a:t>
            </a:r>
            <a:r>
              <a:rPr lang="en-US" dirty="0"/>
              <a:t> based on the input data using the trained model.</a:t>
            </a:r>
            <a:endParaRPr lang="en-IN" dirty="0"/>
          </a:p>
        </p:txBody>
      </p:sp>
    </p:spTree>
    <p:extLst>
      <p:ext uri="{BB962C8B-B14F-4D97-AF65-F5344CB8AC3E}">
        <p14:creationId xmlns:p14="http://schemas.microsoft.com/office/powerpoint/2010/main" val="1503534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Successfully implemented a fault detection system using ML on IBM Cloud.</a:t>
            </a:r>
          </a:p>
          <a:p>
            <a:pPr marL="305435" indent="-305435"/>
            <a:r>
              <a:rPr lang="en-IN" sz="2000" dirty="0">
                <a:solidFill>
                  <a:srgbClr val="0F0F0F"/>
                </a:solidFill>
                <a:ea typeface="+mn-lt"/>
                <a:cs typeface="+mn-lt"/>
              </a:rPr>
              <a:t>Implemented multiple ML algorithms using IBM Watsonx.ai Studio.</a:t>
            </a:r>
          </a:p>
          <a:p>
            <a:pPr marL="305435" indent="-305435"/>
            <a:r>
              <a:rPr lang="en-IN" sz="2000" dirty="0">
                <a:solidFill>
                  <a:srgbClr val="0F0F0F"/>
                </a:solidFill>
                <a:ea typeface="+mn-lt"/>
                <a:cs typeface="+mn-lt"/>
              </a:rPr>
              <a:t>The models identifies fault types with moderate accuracy and serves as proof-of-concept.</a:t>
            </a:r>
          </a:p>
          <a:p>
            <a:pPr marL="305435" indent="-305435"/>
            <a:r>
              <a:rPr lang="en-IN" sz="2000" dirty="0">
                <a:solidFill>
                  <a:srgbClr val="0F0F0F"/>
                </a:solidFill>
                <a:ea typeface="+mn-lt"/>
                <a:cs typeface="+mn-lt"/>
              </a:rPr>
              <a:t>Demonstrates the potential of ML in real-time power system monitoring and fault classification. </a:t>
            </a: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4833598"/>
          </a:xfrm>
        </p:spPr>
        <p:txBody>
          <a:bodyPr/>
          <a:lstStyle/>
          <a:p>
            <a:r>
              <a:rPr lang="en-US" sz="2000" dirty="0">
                <a:solidFill>
                  <a:schemeClr val="tx1"/>
                </a:solidFill>
              </a:rPr>
              <a:t>Incorporate data from IoT sensors, smart meters, and SCADA systems to enhance fault detection accuracy.</a:t>
            </a:r>
          </a:p>
          <a:p>
            <a:r>
              <a:rPr lang="en-US" sz="2000" dirty="0">
                <a:solidFill>
                  <a:schemeClr val="tx1"/>
                </a:solidFill>
              </a:rPr>
              <a:t>Extend to include fault location and severity prediction.</a:t>
            </a:r>
            <a:endParaRPr lang="en-US" sz="2000" b="1" dirty="0">
              <a:solidFill>
                <a:schemeClr val="tx1"/>
              </a:solidFill>
            </a:endParaRPr>
          </a:p>
          <a:p>
            <a:pPr marL="305435" indent="-305435"/>
            <a:r>
              <a:rPr lang="en-US" sz="2000" dirty="0">
                <a:solidFill>
                  <a:schemeClr val="tx1"/>
                </a:solidFill>
              </a:rPr>
              <a:t>Use deep learning models (e.g., LSTM, CNN) to improve performance and accurately analyze complex fault patterns.</a:t>
            </a:r>
          </a:p>
          <a:p>
            <a:pPr marL="305435" indent="-305435"/>
            <a:r>
              <a:rPr lang="en-US" sz="2000" dirty="0">
                <a:solidFill>
                  <a:schemeClr val="tx1"/>
                </a:solidFill>
              </a:rPr>
              <a:t>Improve model accuracy using Deep Learning (e.g., LSTM for time-series data).</a:t>
            </a:r>
          </a:p>
          <a:p>
            <a:pPr marL="305435" indent="-305435"/>
            <a:r>
              <a:rPr lang="en-US" sz="2000" dirty="0">
                <a:solidFill>
                  <a:schemeClr val="tx1"/>
                </a:solidFill>
              </a:rPr>
              <a:t>Develop a web-based dashboard to display real-time fault detection, sensor data, and fault insights in a user-friendly format.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Kaggle Dataset : </a:t>
            </a:r>
            <a:r>
              <a:rPr lang="en-IN" sz="2000" dirty="0">
                <a:hlinkClick r:id="rId2"/>
              </a:rPr>
              <a:t>Power System Faults Dataset</a:t>
            </a:r>
            <a:endParaRPr lang="en-IN" sz="2000" dirty="0"/>
          </a:p>
          <a:p>
            <a:pPr marL="305435" indent="-305435"/>
            <a:r>
              <a:rPr lang="en-IN" sz="2000" dirty="0">
                <a:solidFill>
                  <a:schemeClr val="tx1"/>
                </a:solidFill>
              </a:rPr>
              <a:t>IBM Cloud Documentation </a:t>
            </a:r>
            <a:r>
              <a:rPr lang="en-IN" sz="2000" dirty="0"/>
              <a:t>: </a:t>
            </a:r>
            <a:r>
              <a:rPr lang="en-IN" sz="2000" dirty="0">
                <a:hlinkClick r:id="rId3"/>
              </a:rPr>
              <a:t>https://cloud.ibm.com/docs</a:t>
            </a:r>
            <a:endParaRPr lang="en-IN" sz="2000" dirty="0"/>
          </a:p>
          <a:p>
            <a:pPr marL="305435" indent="-305435"/>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F0D8599-1A43-94E6-2DB8-616099053E11}"/>
              </a:ext>
            </a:extLst>
          </p:cNvPr>
          <p:cNvPicPr>
            <a:picLocks noGrp="1" noChangeAspect="1"/>
          </p:cNvPicPr>
          <p:nvPr>
            <p:ph idx="1"/>
          </p:nvPr>
        </p:nvPicPr>
        <p:blipFill>
          <a:blip r:embed="rId2"/>
          <a:stretch>
            <a:fillRect/>
          </a:stretch>
        </p:blipFill>
        <p:spPr>
          <a:xfrm>
            <a:off x="2315328" y="1232452"/>
            <a:ext cx="7200673" cy="5424380"/>
          </a:xfr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0717B95-76A3-0D2B-E9F8-813EB5782B04}"/>
              </a:ext>
            </a:extLst>
          </p:cNvPr>
          <p:cNvPicPr>
            <a:picLocks noGrp="1" noChangeAspect="1"/>
          </p:cNvPicPr>
          <p:nvPr>
            <p:ph idx="1"/>
          </p:nvPr>
        </p:nvPicPr>
        <p:blipFill>
          <a:blip r:embed="rId2"/>
          <a:stretch>
            <a:fillRect/>
          </a:stretch>
        </p:blipFill>
        <p:spPr>
          <a:xfrm>
            <a:off x="2394330" y="1232452"/>
            <a:ext cx="7243027" cy="5479244"/>
          </a:xfrm>
        </p:spPr>
      </p:pic>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Picture 8">
            <a:extLst>
              <a:ext uri="{FF2B5EF4-FFF2-40B4-BE49-F238E27FC236}">
                <a16:creationId xmlns:a16="http://schemas.microsoft.com/office/drawing/2014/main" id="{86DB4193-D7BE-A58B-77B7-160F65E90F19}"/>
              </a:ext>
            </a:extLst>
          </p:cNvPr>
          <p:cNvPicPr>
            <a:picLocks noChangeAspect="1"/>
          </p:cNvPicPr>
          <p:nvPr/>
        </p:nvPicPr>
        <p:blipFill>
          <a:blip r:embed="rId2"/>
          <a:stretch>
            <a:fillRect/>
          </a:stretch>
        </p:blipFill>
        <p:spPr>
          <a:xfrm>
            <a:off x="1660012" y="1232451"/>
            <a:ext cx="8800724" cy="5323141"/>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chemeClr val="tx1"/>
                </a:solidFill>
              </a:rPr>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 </a:t>
            </a:r>
            <a:endParaRPr lang="en-IN"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marL="305435" indent="-305435"/>
            <a:r>
              <a:rPr lang="en-US" sz="2000" dirty="0">
                <a:solidFill>
                  <a:schemeClr val="tx1"/>
                </a:solidFill>
                <a:ea typeface="Calibri" panose="020F0502020204030204" pitchFamily="34" charset="0"/>
                <a:cs typeface="Calibri" panose="020F0502020204030204" pitchFamily="34" charset="0"/>
              </a:rPr>
              <a:t>Develop a machine learning model that classifies different power distribution system faults using voltage and current phasor data. The model will distinguish between normal conditions and fault types. This classification enables rapid and accurate fault detection, improving response time and ensuring grid stability.</a:t>
            </a:r>
            <a:r>
              <a:rPr lang="en-US" sz="2000" b="1" dirty="0">
                <a:solidFill>
                  <a:schemeClr val="tx1"/>
                </a:solidFill>
                <a:ea typeface="Calibri" panose="020F0502020204030204" pitchFamily="34" charset="0"/>
                <a:cs typeface="Calibri" panose="020F0502020204030204" pitchFamily="34" charset="0"/>
              </a:rPr>
              <a:t> </a:t>
            </a:r>
            <a:endParaRPr lang="en-IN" sz="2000" dirty="0">
              <a:solidFill>
                <a:schemeClr val="tx1"/>
              </a:solidFill>
              <a:ea typeface="Calibri" panose="020F0502020204030204" pitchFamily="34" charset="0"/>
              <a:cs typeface="Calibri" panose="020F0502020204030204" pitchFamily="34" charset="0"/>
            </a:endParaRPr>
          </a:p>
          <a:p>
            <a:r>
              <a:rPr lang="en-IN" sz="2000" b="1" dirty="0">
                <a:solidFill>
                  <a:schemeClr val="tx1"/>
                </a:solidFill>
                <a:ea typeface="Calibri" panose="020F0502020204030204" pitchFamily="34" charset="0"/>
                <a:cs typeface="Calibri" panose="020F0502020204030204" pitchFamily="34" charset="0"/>
              </a:rPr>
              <a:t>Key Components:</a:t>
            </a:r>
            <a:endParaRPr lang="en-IN" sz="2000" dirty="0">
              <a:solidFill>
                <a:schemeClr val="tx1"/>
              </a:solidFill>
              <a:ea typeface="Calibri" panose="020F0502020204030204" pitchFamily="34" charset="0"/>
              <a:cs typeface="Calibri" panose="020F0502020204030204" pitchFamily="34" charset="0"/>
            </a:endParaRPr>
          </a:p>
          <a:p>
            <a:pPr>
              <a:buFont typeface="Arial" panose="020B0604020202020204" pitchFamily="34" charset="0"/>
              <a:buChar char="•"/>
            </a:pPr>
            <a:r>
              <a:rPr lang="en-IN" sz="1800" b="1" dirty="0">
                <a:solidFill>
                  <a:schemeClr val="tx1"/>
                </a:solidFill>
                <a:ea typeface="Calibri" panose="020F0502020204030204" pitchFamily="34" charset="0"/>
                <a:cs typeface="Calibri" panose="020F0502020204030204" pitchFamily="34" charset="0"/>
              </a:rPr>
              <a:t>Data Source:</a:t>
            </a:r>
            <a:r>
              <a:rPr lang="en-IN" sz="1800" dirty="0">
                <a:solidFill>
                  <a:schemeClr val="tx1"/>
                </a:solidFill>
                <a:ea typeface="Calibri" panose="020F0502020204030204" pitchFamily="34" charset="0"/>
                <a:cs typeface="Calibri" panose="020F0502020204030204" pitchFamily="34" charset="0"/>
              </a:rPr>
              <a:t> Kaggle power system faults dataset</a:t>
            </a:r>
          </a:p>
          <a:p>
            <a:pPr>
              <a:buFont typeface="Arial" panose="020B0604020202020204" pitchFamily="34" charset="0"/>
              <a:buChar char="•"/>
            </a:pPr>
            <a:r>
              <a:rPr lang="en-IN" sz="1800" b="1" dirty="0">
                <a:solidFill>
                  <a:schemeClr val="tx1"/>
                </a:solidFill>
                <a:ea typeface="Calibri" panose="020F0502020204030204" pitchFamily="34" charset="0"/>
                <a:cs typeface="Calibri" panose="020F0502020204030204" pitchFamily="34" charset="0"/>
              </a:rPr>
              <a:t>Preprocessing:</a:t>
            </a:r>
            <a:r>
              <a:rPr lang="en-IN" sz="1800" dirty="0">
                <a:solidFill>
                  <a:schemeClr val="tx1"/>
                </a:solidFill>
                <a:ea typeface="Calibri" panose="020F0502020204030204" pitchFamily="34" charset="0"/>
                <a:cs typeface="Calibri" panose="020F0502020204030204" pitchFamily="34" charset="0"/>
              </a:rPr>
              <a:t> Cleaning, normalization, and feature engineering</a:t>
            </a:r>
          </a:p>
          <a:p>
            <a:pPr>
              <a:buFont typeface="Arial" panose="020B0604020202020204" pitchFamily="34" charset="0"/>
              <a:buChar char="•"/>
            </a:pPr>
            <a:r>
              <a:rPr lang="en-IN" sz="1800" b="1" dirty="0" err="1">
                <a:solidFill>
                  <a:schemeClr val="tx1"/>
                </a:solidFill>
                <a:ea typeface="Calibri" panose="020F0502020204030204" pitchFamily="34" charset="0"/>
                <a:cs typeface="Calibri" panose="020F0502020204030204" pitchFamily="34" charset="0"/>
              </a:rPr>
              <a:t>Modeling</a:t>
            </a:r>
            <a:r>
              <a:rPr lang="en-IN" sz="1800" b="1" dirty="0">
                <a:solidFill>
                  <a:schemeClr val="tx1"/>
                </a:solidFill>
                <a:ea typeface="Calibri" panose="020F0502020204030204" pitchFamily="34" charset="0"/>
                <a:cs typeface="Calibri" panose="020F0502020204030204" pitchFamily="34" charset="0"/>
              </a:rPr>
              <a:t>:</a:t>
            </a:r>
            <a:r>
              <a:rPr lang="en-IN" sz="1800" dirty="0">
                <a:solidFill>
                  <a:schemeClr val="tx1"/>
                </a:solidFill>
                <a:ea typeface="Calibri" panose="020F0502020204030204" pitchFamily="34" charset="0"/>
                <a:cs typeface="Calibri" panose="020F0502020204030204" pitchFamily="34" charset="0"/>
              </a:rPr>
              <a:t> Used Random Forest, Snap Logistic Regression, and SVM</a:t>
            </a:r>
          </a:p>
          <a:p>
            <a:pPr>
              <a:buFont typeface="Arial" panose="020B0604020202020204" pitchFamily="34" charset="0"/>
              <a:buChar char="•"/>
            </a:pPr>
            <a:r>
              <a:rPr lang="en-IN" sz="1800" b="1" dirty="0">
                <a:solidFill>
                  <a:schemeClr val="tx1"/>
                </a:solidFill>
                <a:ea typeface="Calibri" panose="020F0502020204030204" pitchFamily="34" charset="0"/>
                <a:cs typeface="Calibri" panose="020F0502020204030204" pitchFamily="34" charset="0"/>
              </a:rPr>
              <a:t>Platform:</a:t>
            </a:r>
            <a:r>
              <a:rPr lang="en-IN" sz="1800" dirty="0">
                <a:solidFill>
                  <a:schemeClr val="tx1"/>
                </a:solidFill>
                <a:ea typeface="Calibri" panose="020F0502020204030204" pitchFamily="34" charset="0"/>
                <a:cs typeface="Calibri" panose="020F0502020204030204" pitchFamily="34" charset="0"/>
              </a:rPr>
              <a:t> IBM Cloud (Watsonx.ai  Studio + Cloud Object Storage)</a:t>
            </a:r>
          </a:p>
          <a:p>
            <a:pPr>
              <a:buFont typeface="Arial" panose="020B0604020202020204" pitchFamily="34" charset="0"/>
              <a:buChar char="•"/>
            </a:pPr>
            <a:r>
              <a:rPr lang="en-IN" sz="1800" b="1" dirty="0">
                <a:solidFill>
                  <a:schemeClr val="tx1"/>
                </a:solidFill>
                <a:ea typeface="Calibri" panose="020F0502020204030204" pitchFamily="34" charset="0"/>
                <a:cs typeface="Calibri" panose="020F0502020204030204" pitchFamily="34" charset="0"/>
              </a:rPr>
              <a:t>Evaluation Metrics:</a:t>
            </a:r>
            <a:r>
              <a:rPr lang="en-IN" sz="1800" dirty="0">
                <a:solidFill>
                  <a:schemeClr val="tx1"/>
                </a:solidFill>
                <a:ea typeface="Calibri" panose="020F0502020204030204" pitchFamily="34" charset="0"/>
                <a:cs typeface="Calibri" panose="020F0502020204030204" pitchFamily="34" charset="0"/>
              </a:rPr>
              <a:t> Accuracy, precision, recall, F1-score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14135" y="1394036"/>
            <a:ext cx="11029615" cy="5290228"/>
          </a:xfrm>
        </p:spPr>
        <p:txBody>
          <a:bodyPr>
            <a:noAutofit/>
          </a:bodyPr>
          <a:lstStyle/>
          <a:p>
            <a:r>
              <a:rPr lang="en-IN" sz="1800" b="1" dirty="0">
                <a:solidFill>
                  <a:srgbClr val="0F0F0F"/>
                </a:solidFill>
                <a:ea typeface="Calibri" panose="020F0502020204030204" pitchFamily="34" charset="0"/>
                <a:cs typeface="Calibri" panose="020F0502020204030204" pitchFamily="34" charset="0"/>
              </a:rPr>
              <a:t>System requirements </a:t>
            </a:r>
            <a:r>
              <a:rPr lang="en-US" sz="1800" b="1" dirty="0">
                <a:solidFill>
                  <a:schemeClr val="tx1"/>
                </a:solidFill>
                <a:ea typeface="Calibri" panose="020F0502020204030204" pitchFamily="34" charset="0"/>
                <a:cs typeface="Calibri" panose="020F0502020204030204" pitchFamily="34" charset="0"/>
              </a:rPr>
              <a:t>Data Collection</a:t>
            </a:r>
            <a:r>
              <a:rPr lang="en-US" sz="1800" b="1" dirty="0">
                <a:ea typeface="Calibri" panose="020F0502020204030204" pitchFamily="34" charset="0"/>
                <a:cs typeface="Calibri" panose="020F0502020204030204" pitchFamily="34" charset="0"/>
              </a:rPr>
              <a:t>:</a:t>
            </a:r>
            <a:br>
              <a:rPr lang="en-US" sz="1800" dirty="0">
                <a:ea typeface="Calibri" panose="020F0502020204030204" pitchFamily="34" charset="0"/>
                <a:cs typeface="Calibri" panose="020F0502020204030204" pitchFamily="34" charset="0"/>
              </a:rPr>
            </a:br>
            <a:r>
              <a:rPr lang="en-US" sz="1800" dirty="0">
                <a:solidFill>
                  <a:schemeClr val="tx1"/>
                </a:solidFill>
                <a:ea typeface="Calibri" panose="020F0502020204030204" pitchFamily="34" charset="0"/>
                <a:cs typeface="Calibri" panose="020F0502020204030204" pitchFamily="34" charset="0"/>
              </a:rPr>
              <a:t>Dataset from Kaggle with various fault scenarios and phasor measurements.</a:t>
            </a:r>
          </a:p>
          <a:p>
            <a:r>
              <a:rPr lang="en-US" sz="1800" b="1" dirty="0">
                <a:solidFill>
                  <a:schemeClr val="tx1"/>
                </a:solidFill>
                <a:ea typeface="Calibri" panose="020F0502020204030204" pitchFamily="34" charset="0"/>
                <a:cs typeface="Calibri" panose="020F0502020204030204" pitchFamily="34" charset="0"/>
              </a:rPr>
              <a:t>Preprocessing:</a:t>
            </a:r>
          </a:p>
          <a:p>
            <a:pPr marL="0" indent="0">
              <a:buNone/>
            </a:pPr>
            <a:r>
              <a:rPr lang="en-US" sz="1800" dirty="0">
                <a:solidFill>
                  <a:schemeClr val="tx1"/>
                </a:solidFill>
                <a:ea typeface="Calibri" panose="020F0502020204030204" pitchFamily="34" charset="0"/>
                <a:cs typeface="Calibri" panose="020F0502020204030204" pitchFamily="34" charset="0"/>
              </a:rPr>
              <a:t>      Null value removal, normalization. Splitting dataset into train/test sets.</a:t>
            </a:r>
          </a:p>
          <a:p>
            <a:r>
              <a:rPr lang="en-US" sz="1800" b="1" dirty="0">
                <a:solidFill>
                  <a:schemeClr val="tx1"/>
                </a:solidFill>
                <a:ea typeface="Calibri" panose="020F0502020204030204" pitchFamily="34" charset="0"/>
                <a:cs typeface="Calibri" panose="020F0502020204030204" pitchFamily="34" charset="0"/>
              </a:rPr>
              <a:t>Model Building:</a:t>
            </a:r>
            <a:endParaRPr lang="en-US" sz="1800" dirty="0">
              <a:solidFill>
                <a:schemeClr val="tx1"/>
              </a:solidFill>
              <a:ea typeface="Calibri" panose="020F0502020204030204" pitchFamily="34" charset="0"/>
              <a:cs typeface="Calibri" panose="020F0502020204030204" pitchFamily="34" charset="0"/>
            </a:endParaRPr>
          </a:p>
          <a:p>
            <a:pPr marL="0" indent="0">
              <a:buNone/>
            </a:pPr>
            <a:r>
              <a:rPr lang="en-US" sz="1800" dirty="0">
                <a:solidFill>
                  <a:schemeClr val="tx1"/>
                </a:solidFill>
                <a:ea typeface="Calibri" panose="020F0502020204030204" pitchFamily="34" charset="0"/>
                <a:cs typeface="Calibri" panose="020F0502020204030204" pitchFamily="34" charset="0"/>
              </a:rPr>
              <a:t>      Implemented multiple ML algorithms using IBM Watsonx.ai Studio. Random Forest gave highest accuracy :  </a:t>
            </a:r>
            <a:r>
              <a:rPr lang="en-US" sz="1800" b="1" dirty="0">
                <a:solidFill>
                  <a:schemeClr val="tx1"/>
                </a:solidFill>
                <a:ea typeface="Calibri" panose="020F0502020204030204" pitchFamily="34" charset="0"/>
                <a:cs typeface="Calibri" panose="020F0502020204030204" pitchFamily="34" charset="0"/>
              </a:rPr>
              <a:t>0.409</a:t>
            </a:r>
          </a:p>
          <a:p>
            <a:r>
              <a:rPr lang="en-US" sz="1800" b="1" dirty="0">
                <a:solidFill>
                  <a:schemeClr val="tx1"/>
                </a:solidFill>
                <a:ea typeface="Calibri" panose="020F0502020204030204" pitchFamily="34" charset="0"/>
                <a:cs typeface="Calibri" panose="020F0502020204030204" pitchFamily="34" charset="0"/>
              </a:rPr>
              <a:t>Model Evaluation:</a:t>
            </a:r>
            <a:endParaRPr lang="en-US" sz="1800" dirty="0">
              <a:solidFill>
                <a:schemeClr val="tx1"/>
              </a:solidFill>
              <a:ea typeface="Calibri" panose="020F0502020204030204" pitchFamily="34" charset="0"/>
              <a:cs typeface="Calibri" panose="020F0502020204030204" pitchFamily="34" charset="0"/>
            </a:endParaRPr>
          </a:p>
          <a:p>
            <a:pPr marL="0" indent="0">
              <a:buNone/>
            </a:pPr>
            <a:r>
              <a:rPr lang="en-US" sz="1800" dirty="0">
                <a:solidFill>
                  <a:schemeClr val="tx1"/>
                </a:solidFill>
                <a:ea typeface="Calibri" panose="020F0502020204030204" pitchFamily="34" charset="0"/>
                <a:cs typeface="Calibri" panose="020F0502020204030204" pitchFamily="34" charset="0"/>
              </a:rPr>
              <a:t>     Compared performance of Random Forest, SVM, and Snap Logistic Regression. Evaluated using confusion matrix and classification report.</a:t>
            </a:r>
          </a:p>
          <a:p>
            <a:r>
              <a:rPr lang="en-IN" sz="1800" b="1" dirty="0">
                <a:solidFill>
                  <a:schemeClr val="tx1"/>
                </a:solidFill>
                <a:ea typeface="Calibri" panose="020F0502020204030204" pitchFamily="34" charset="0"/>
                <a:cs typeface="Calibri" panose="020F0502020204030204" pitchFamily="34" charset="0"/>
              </a:rPr>
              <a:t>Deployment:</a:t>
            </a:r>
            <a:endParaRPr lang="en-IN" sz="1800" dirty="0">
              <a:solidFill>
                <a:schemeClr val="tx1"/>
              </a:solidFill>
              <a:ea typeface="Calibri" panose="020F0502020204030204" pitchFamily="34" charset="0"/>
              <a:cs typeface="Calibri" panose="020F0502020204030204" pitchFamily="34" charset="0"/>
            </a:endParaRPr>
          </a:p>
          <a:p>
            <a:pPr marL="0" indent="0">
              <a:buNone/>
            </a:pPr>
            <a:r>
              <a:rPr lang="en-IN" sz="1800" dirty="0">
                <a:solidFill>
                  <a:schemeClr val="tx1"/>
                </a:solidFill>
                <a:ea typeface="Calibri" panose="020F0502020204030204" pitchFamily="34" charset="0"/>
                <a:cs typeface="Calibri" panose="020F0502020204030204" pitchFamily="34" charset="0"/>
              </a:rPr>
              <a:t>      Trained model deployed using IBM Watsonx.ai Studio. Storage handled via IBM Cloud Object Storage. Model ready to classify faults on new input data.</a:t>
            </a:r>
            <a:endParaRPr lang="en-IN" sz="1800" b="1" dirty="0">
              <a:solidFill>
                <a:schemeClr val="tx1"/>
              </a:solidFill>
            </a:endParaRP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2000" b="1" dirty="0">
                <a:ea typeface="+mn-lt"/>
                <a:cs typeface="+mn-lt"/>
              </a:rPr>
              <a:t>Algorithm Selection:</a:t>
            </a:r>
            <a:endParaRPr lang="en-IN" sz="2000" dirty="0"/>
          </a:p>
          <a:p>
            <a:pPr marL="629920" lvl="1" indent="-305435"/>
            <a:r>
              <a:rPr lang="en-US" sz="2000" dirty="0"/>
              <a:t>Used Random Forest, SVM, and Snap Logistic Regression. Random Forest was chosen for its better performance and handling of multi-class fault types</a:t>
            </a:r>
            <a:r>
              <a:rPr lang="en-IN" sz="2000" dirty="0">
                <a:ea typeface="+mn-lt"/>
                <a:cs typeface="+mn-lt"/>
              </a:rPr>
              <a:t>.</a:t>
            </a:r>
            <a:endParaRPr lang="en-IN" sz="2000" dirty="0"/>
          </a:p>
          <a:p>
            <a:pPr marL="305435" indent="-305435"/>
            <a:r>
              <a:rPr lang="en-IN" sz="2000" b="1" dirty="0">
                <a:ea typeface="+mn-lt"/>
                <a:cs typeface="+mn-lt"/>
              </a:rPr>
              <a:t>Data Input:</a:t>
            </a:r>
            <a:endParaRPr lang="en-IN" sz="2000" dirty="0"/>
          </a:p>
          <a:p>
            <a:pPr marL="629920" lvl="1" indent="-305435"/>
            <a:r>
              <a:rPr lang="en-US" sz="2000" dirty="0"/>
              <a:t>Voltage and current phasor values from the Kaggle power system fault dataset</a:t>
            </a:r>
            <a:r>
              <a:rPr lang="en-IN" sz="2000" dirty="0">
                <a:ea typeface="+mn-lt"/>
                <a:cs typeface="+mn-lt"/>
              </a:rPr>
              <a:t>.</a:t>
            </a:r>
            <a:endParaRPr lang="en-IN" sz="2000" dirty="0"/>
          </a:p>
          <a:p>
            <a:pPr marL="305435" indent="-305435"/>
            <a:r>
              <a:rPr lang="en-IN" sz="2000" b="1" dirty="0">
                <a:ea typeface="+mn-lt"/>
                <a:cs typeface="+mn-lt"/>
              </a:rPr>
              <a:t>Training Process:</a:t>
            </a:r>
            <a:endParaRPr lang="en-IN" sz="2000" dirty="0"/>
          </a:p>
          <a:p>
            <a:pPr marL="629920" lvl="1" indent="-305435"/>
            <a:r>
              <a:rPr lang="en-IN" sz="2000" dirty="0">
                <a:ea typeface="+mn-lt"/>
                <a:cs typeface="+mn-lt"/>
              </a:rPr>
              <a:t>Supervised Learning using labelled fault types. </a:t>
            </a:r>
            <a:r>
              <a:rPr lang="en-US" sz="2000" dirty="0"/>
              <a:t>Models were trained in IBM Watson Studio</a:t>
            </a:r>
            <a:r>
              <a:rPr lang="en-IN" sz="2000" dirty="0">
                <a:ea typeface="+mn-lt"/>
                <a:cs typeface="+mn-lt"/>
              </a:rPr>
              <a:t>.</a:t>
            </a:r>
            <a:endParaRPr lang="en-IN" sz="2000" dirty="0"/>
          </a:p>
          <a:p>
            <a:pPr marL="305435" indent="-305435"/>
            <a:r>
              <a:rPr lang="en-IN" sz="2000" b="1" dirty="0">
                <a:ea typeface="+mn-lt"/>
                <a:cs typeface="+mn-lt"/>
              </a:rPr>
              <a:t>Prediction Process:</a:t>
            </a:r>
            <a:endParaRPr lang="en-IN" sz="2000" dirty="0"/>
          </a:p>
          <a:p>
            <a:pPr marL="629920" lvl="1" indent="-305435"/>
            <a:r>
              <a:rPr lang="en-US" sz="2000" dirty="0"/>
              <a:t>The model predicts the type of fault based on new phasor inputs</a:t>
            </a:r>
            <a:r>
              <a:rPr lang="en-IN" sz="2000" dirty="0">
                <a:ea typeface="+mn-lt"/>
                <a:cs typeface="+mn-lt"/>
              </a:rPr>
              <a:t>.</a:t>
            </a:r>
            <a:endParaRPr lang="en-IN" sz="2000"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10569-2854-818B-83A8-DF8BC33071E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5C95906-5121-0DB7-EB05-35EFC1C2463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4" name="Rectangle 1">
            <a:extLst>
              <a:ext uri="{FF2B5EF4-FFF2-40B4-BE49-F238E27FC236}">
                <a16:creationId xmlns:a16="http://schemas.microsoft.com/office/drawing/2014/main" id="{D84D6291-0211-A1E3-13B4-5EB1A34C6151}"/>
              </a:ext>
            </a:extLst>
          </p:cNvPr>
          <p:cNvSpPr>
            <a:spLocks noGrp="1" noChangeArrowheads="1"/>
          </p:cNvSpPr>
          <p:nvPr>
            <p:ph idx="1"/>
          </p:nvPr>
        </p:nvSpPr>
        <p:spPr bwMode="auto">
          <a:xfrm>
            <a:off x="2172247" y="6302205"/>
            <a:ext cx="75401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Step 1:</a:t>
            </a:r>
            <a:r>
              <a:rPr kumimoji="0" lang="en-US" altLang="en-US" sz="1800" b="0" i="0" u="none" strike="noStrike" cap="none" normalizeH="0" baseline="0" dirty="0">
                <a:ln>
                  <a:noFill/>
                </a:ln>
                <a:solidFill>
                  <a:schemeClr val="tx1"/>
                </a:solidFill>
                <a:effectLst/>
              </a:rPr>
              <a:t> Uploaded fault_data.csv as the dataset in IBM Watsonx.ai Studio. </a:t>
            </a:r>
          </a:p>
        </p:txBody>
      </p:sp>
      <p:pic>
        <p:nvPicPr>
          <p:cNvPr id="20" name="Picture 19">
            <a:extLst>
              <a:ext uri="{FF2B5EF4-FFF2-40B4-BE49-F238E27FC236}">
                <a16:creationId xmlns:a16="http://schemas.microsoft.com/office/drawing/2014/main" id="{D72B747F-6DE4-E2E5-42D1-C4039AAC1A19}"/>
              </a:ext>
            </a:extLst>
          </p:cNvPr>
          <p:cNvPicPr>
            <a:picLocks noChangeAspect="1"/>
          </p:cNvPicPr>
          <p:nvPr/>
        </p:nvPicPr>
        <p:blipFill>
          <a:blip r:embed="rId2"/>
          <a:stretch>
            <a:fillRect/>
          </a:stretch>
        </p:blipFill>
        <p:spPr>
          <a:xfrm>
            <a:off x="1375406" y="1157539"/>
            <a:ext cx="9133822" cy="5144666"/>
          </a:xfrm>
          <a:prstGeom prst="rect">
            <a:avLst/>
          </a:prstGeom>
        </p:spPr>
      </p:pic>
    </p:spTree>
    <p:extLst>
      <p:ext uri="{BB962C8B-B14F-4D97-AF65-F5344CB8AC3E}">
        <p14:creationId xmlns:p14="http://schemas.microsoft.com/office/powerpoint/2010/main" val="148477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44808-30C2-32B3-FF3C-657123D39B6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1BB8E0E-DD55-5844-3DC9-BCDCB6AA755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D2A4F581-9CB3-9F69-4D81-F5F6C2B28403}"/>
              </a:ext>
            </a:extLst>
          </p:cNvPr>
          <p:cNvPicPr>
            <a:picLocks noGrp="1" noChangeAspect="1"/>
          </p:cNvPicPr>
          <p:nvPr>
            <p:ph idx="1"/>
          </p:nvPr>
        </p:nvPicPr>
        <p:blipFill>
          <a:blip r:embed="rId2"/>
          <a:stretch>
            <a:fillRect/>
          </a:stretch>
        </p:blipFill>
        <p:spPr>
          <a:xfrm>
            <a:off x="1186606" y="1132862"/>
            <a:ext cx="9782212" cy="4592276"/>
          </a:xfrm>
        </p:spPr>
      </p:pic>
      <p:sp>
        <p:nvSpPr>
          <p:cNvPr id="8" name="Rectangle 2">
            <a:extLst>
              <a:ext uri="{FF2B5EF4-FFF2-40B4-BE49-F238E27FC236}">
                <a16:creationId xmlns:a16="http://schemas.microsoft.com/office/drawing/2014/main" id="{8DEFC43A-4E1E-78A5-1129-027A52529D22}"/>
              </a:ext>
            </a:extLst>
          </p:cNvPr>
          <p:cNvSpPr>
            <a:spLocks noChangeArrowheads="1"/>
          </p:cNvSpPr>
          <p:nvPr/>
        </p:nvSpPr>
        <p:spPr bwMode="auto">
          <a:xfrm>
            <a:off x="1288298" y="5933263"/>
            <a:ext cx="9391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Step 2:</a:t>
            </a:r>
            <a:r>
              <a:rPr kumimoji="0" lang="en-US" altLang="en-US" b="0" i="0" u="none" strike="noStrike" cap="none" normalizeH="0" baseline="0" dirty="0">
                <a:ln>
                  <a:noFill/>
                </a:ln>
                <a:solidFill>
                  <a:schemeClr val="tx1"/>
                </a:solidFill>
                <a:effectLst/>
              </a:rPr>
              <a:t> Selected Fault Type as the prediction column and initialized the </a:t>
            </a:r>
            <a:r>
              <a:rPr kumimoji="0" lang="en-US" altLang="en-US" b="0" i="0" u="none" strike="noStrike" cap="none" normalizeH="0" baseline="0" dirty="0" err="1">
                <a:ln>
                  <a:noFill/>
                </a:ln>
                <a:solidFill>
                  <a:schemeClr val="tx1"/>
                </a:solidFill>
                <a:effectLst/>
              </a:rPr>
              <a:t>AutoAI</a:t>
            </a:r>
            <a:r>
              <a:rPr kumimoji="0" lang="en-US" altLang="en-US" b="0" i="0" u="none" strike="noStrike" cap="none" normalizeH="0" baseline="0" dirty="0">
                <a:ln>
                  <a:noFill/>
                </a:ln>
                <a:solidFill>
                  <a:schemeClr val="tx1"/>
                </a:solidFill>
                <a:effectLst/>
              </a:rPr>
              <a:t> experiment for multiclass classification.</a:t>
            </a:r>
          </a:p>
        </p:txBody>
      </p:sp>
    </p:spTree>
    <p:extLst>
      <p:ext uri="{BB962C8B-B14F-4D97-AF65-F5344CB8AC3E}">
        <p14:creationId xmlns:p14="http://schemas.microsoft.com/office/powerpoint/2010/main" val="77824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28F48CA-308B-704E-2F00-899A64743567}"/>
              </a:ext>
            </a:extLst>
          </p:cNvPr>
          <p:cNvPicPr>
            <a:picLocks noGrp="1" noChangeAspect="1"/>
          </p:cNvPicPr>
          <p:nvPr>
            <p:ph idx="1"/>
          </p:nvPr>
        </p:nvPicPr>
        <p:blipFill>
          <a:blip r:embed="rId2"/>
          <a:stretch>
            <a:fillRect/>
          </a:stretch>
        </p:blipFill>
        <p:spPr>
          <a:xfrm>
            <a:off x="1926737" y="1161288"/>
            <a:ext cx="8561431" cy="4761821"/>
          </a:xfrm>
        </p:spPr>
      </p:pic>
      <p:sp>
        <p:nvSpPr>
          <p:cNvPr id="3" name="TextBox 2">
            <a:extLst>
              <a:ext uri="{FF2B5EF4-FFF2-40B4-BE49-F238E27FC236}">
                <a16:creationId xmlns:a16="http://schemas.microsoft.com/office/drawing/2014/main" id="{DC2E13B5-0ED7-07C8-4310-673E2A088857}"/>
              </a:ext>
            </a:extLst>
          </p:cNvPr>
          <p:cNvSpPr txBox="1"/>
          <p:nvPr/>
        </p:nvSpPr>
        <p:spPr>
          <a:xfrm>
            <a:off x="1733680" y="6024702"/>
            <a:ext cx="8302752" cy="646331"/>
          </a:xfrm>
          <a:prstGeom prst="rect">
            <a:avLst/>
          </a:prstGeom>
          <a:noFill/>
        </p:spPr>
        <p:txBody>
          <a:bodyPr wrap="square">
            <a:spAutoFit/>
          </a:bodyPr>
          <a:lstStyle/>
          <a:p>
            <a:r>
              <a:rPr lang="en-US" b="1" dirty="0"/>
              <a:t>Step 3:</a:t>
            </a:r>
            <a:r>
              <a:rPr lang="en-US" dirty="0"/>
              <a:t> </a:t>
            </a:r>
            <a:r>
              <a:rPr lang="en-US" dirty="0" err="1"/>
              <a:t>AutoAI</a:t>
            </a:r>
            <a:r>
              <a:rPr lang="en-US" dirty="0"/>
              <a:t> generated 8 machine learning pipelines using different algorithms and feature transformers.</a:t>
            </a:r>
            <a:endParaRPr lang="en-IN"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226</TotalTime>
  <Words>734</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POWER SYSTEM FAULT DETECTION AND CLASSIFICATION</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Aditi Karpe</cp:lastModifiedBy>
  <cp:revision>31</cp:revision>
  <dcterms:created xsi:type="dcterms:W3CDTF">2021-05-26T16:50:10Z</dcterms:created>
  <dcterms:modified xsi:type="dcterms:W3CDTF">2025-08-03T09:15:32Z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