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547" r:id="rId20"/>
    <p:sldId id="542" r:id="rId21"/>
    <p:sldId id="543" r:id="rId22"/>
    <p:sldId id="549" r:id="rId23"/>
    <p:sldId id="552" r:id="rId24"/>
    <p:sldId id="548" r:id="rId25"/>
    <p:sldId id="544" r:id="rId26"/>
    <p:sldId id="545" r:id="rId27"/>
    <p:sldId id="551" r:id="rId28"/>
    <p:sldId id="546" r:id="rId29"/>
    <p:sldId id="553" r:id="rId30"/>
    <p:sldId id="524" r:id="rId31"/>
    <p:sldId id="341" r:id="rId32"/>
    <p:sldId id="339" r:id="rId33"/>
    <p:sldId id="525" r:id="rId34"/>
    <p:sldId id="530" r:id="rId35"/>
    <p:sldId id="526" r:id="rId36"/>
    <p:sldId id="531" r:id="rId37"/>
    <p:sldId id="537" r:id="rId38"/>
    <p:sldId id="540" r:id="rId39"/>
    <p:sldId id="527" r:id="rId40"/>
    <p:sldId id="535" r:id="rId41"/>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547"/>
            <p14:sldId id="542"/>
            <p14:sldId id="543"/>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62" d="100"/>
          <a:sy n="62" d="100"/>
        </p:scale>
        <p:origin x="774" y="27"/>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6671"/>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90765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05713" y="1905000"/>
            <a:ext cx="2971800" cy="701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"Easier" means "has a smaller halting measure"</a:t>
            </a:r>
          </a:p>
        </p:txBody>
      </p:sp>
      <p:cxnSp>
        <p:nvCxnSpPr>
          <p:cNvPr id="8" name="Straight Arrow Connector 7"/>
          <p:cNvCxnSpPr>
            <a:stCxn id="6" idx="1"/>
          </p:cNvCxnSpPr>
          <p:nvPr/>
        </p:nvCxnSpPr>
        <p:spPr>
          <a:xfrm flipH="1">
            <a:off x="4724400" y="2255838"/>
            <a:ext cx="1281313" cy="94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merge-sort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2944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a:t>
            </a:r>
            <a:r>
              <a:rPr lang="en-US" b="1" dirty="0">
                <a:solidFill>
                  <a:schemeClr val="accent6"/>
                </a:solidFill>
                <a:latin typeface="Consolas" pitchFamily="49" charset="0"/>
                <a:cs typeface="Consolas" pitchFamily="49" charset="0"/>
              </a:rPr>
              <a:t>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6" name="Rectangle 5"/>
          <p:cNvSpPr/>
          <p:nvPr/>
        </p:nvSpPr>
        <p:spPr>
          <a:xfrm>
            <a:off x="4267200" y="5776979"/>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solidFill>
                  <a:schemeClr val="accent6"/>
                </a:solidFill>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grpSp>
        <p:nvGrpSpPr>
          <p:cNvPr id="13" name="Group 12"/>
          <p:cNvGrpSpPr/>
          <p:nvPr/>
        </p:nvGrpSpPr>
        <p:grpSpPr>
          <a:xfrm>
            <a:off x="4953000" y="2895600"/>
            <a:ext cx="3733800" cy="2362200"/>
            <a:chOff x="4953000" y="2895600"/>
            <a:chExt cx="3733800" cy="2362200"/>
          </a:xfrm>
        </p:grpSpPr>
        <p:sp>
          <p:nvSpPr>
            <p:cNvPr id="10" name="Rectangle 9"/>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lst1), because that doesn't decrease at the second recursive call </a:t>
              </a:r>
            </a:p>
          </p:txBody>
        </p:sp>
        <p:cxnSp>
          <p:nvCxnSpPr>
            <p:cNvPr id="12" name="Straight Arrow Connector 11"/>
            <p:cNvCxnSpPr/>
            <p:nvPr/>
          </p:nvCxnSpPr>
          <p:spPr>
            <a:xfrm flipH="1">
              <a:off x="5029200" y="3962400"/>
              <a:ext cx="1752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953000" y="2895600"/>
            <a:ext cx="3733800" cy="1714500"/>
            <a:chOff x="4953000" y="2895600"/>
            <a:chExt cx="3733800" cy="1714500"/>
          </a:xfrm>
        </p:grpSpPr>
        <p:sp>
          <p:nvSpPr>
            <p:cNvPr id="15" name="Rectangle 14"/>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lst2), because that doesn't decrease at the first recursive call </a:t>
              </a:r>
            </a:p>
          </p:txBody>
        </p:sp>
        <p:cxnSp>
          <p:nvCxnSpPr>
            <p:cNvPr id="16" name="Straight Arrow Connector 15"/>
            <p:cNvCxnSpPr/>
            <p:nvPr/>
          </p:nvCxnSpPr>
          <p:spPr>
            <a:xfrm flipH="1">
              <a:off x="5181600" y="3962400"/>
              <a:ext cx="1600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066800" y="5745957"/>
            <a:ext cx="701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But at each recursive call, one of the lists gets shorter.  So </a:t>
            </a:r>
          </a:p>
          <a:p>
            <a:pPr algn="ctr"/>
            <a:r>
              <a:rPr lang="en-US" sz="2000" dirty="0"/>
              <a:t>(length lst1) + (length lst2) decreases at both calls.  </a:t>
            </a:r>
          </a:p>
          <a:p>
            <a:pPr algn="ctr"/>
            <a:r>
              <a:rPr lang="en-US" sz="2000" dirty="0"/>
              <a:t>We can make this our halting measure.</a:t>
            </a:r>
          </a:p>
        </p:txBody>
      </p:sp>
    </p:spTree>
    <p:extLst>
      <p:ext uri="{BB962C8B-B14F-4D97-AF65-F5344CB8AC3E}">
        <p14:creationId xmlns:p14="http://schemas.microsoft.com/office/powerpoint/2010/main" val="10454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a:bodyPr>
          <a:lstStyle/>
          <a:p>
            <a:r>
              <a:rPr lang="en-US" dirty="0"/>
              <a:t>We need to make a mathematical argument that the thing we claimed was a halting measure is in fact a halting measure.  </a:t>
            </a:r>
          </a:p>
          <a:p>
            <a:r>
              <a:rPr lang="en-US" dirty="0"/>
              <a:t>This is called the </a:t>
            </a:r>
            <a:r>
              <a:rPr lang="en-US" i="1" dirty="0">
                <a:solidFill>
                  <a:srgbClr val="FF0000"/>
                </a:solidFill>
              </a:rPr>
              <a:t>termination reasoning</a:t>
            </a:r>
            <a:r>
              <a:rPr lang="en-US" dirty="0"/>
              <a:t>.</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126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reasoning:</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251867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7541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Reasoning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reasoning:</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0445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an insertion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4277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88005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92202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54534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7370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307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0346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16674</TotalTime>
  <Words>3390</Words>
  <Application>Microsoft Office PowerPoint</Application>
  <PresentationFormat>On-screen Show (4:3)</PresentationFormat>
  <Paragraphs>498</Paragraphs>
  <Slides>40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Let's see if our code matches this description</vt:lpstr>
      <vt:lpstr>Another example: merge-sort</vt:lpstr>
      <vt:lpstr>merge</vt:lpstr>
      <vt:lpstr>What's the halting measure?</vt:lpstr>
      <vt:lpstr>Need to check that this is a correct halting measure</vt:lpstr>
      <vt:lpstr>Termination Reasoning for merge</vt:lpstr>
      <vt:lpstr>merge-sort</vt:lpstr>
      <vt:lpstr>Something new happened here</vt:lpstr>
      <vt:lpstr>Termination Reasoning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179</cp:revision>
  <dcterms:created xsi:type="dcterms:W3CDTF">2010-06-24T16:22:15Z</dcterms:created>
  <dcterms:modified xsi:type="dcterms:W3CDTF">2016-10-24T13:53:08Z</dcterms:modified>
</cp:coreProperties>
</file>