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3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25" autoAdjust="0"/>
  </p:normalViewPr>
  <p:slideViewPr>
    <p:cSldViewPr>
      <p:cViewPr varScale="1">
        <p:scale>
          <a:sx n="70" d="100"/>
          <a:sy n="70" d="100"/>
        </p:scale>
        <p:origin x="1173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6462-FC52-45C7-85E1-16BDE2BE239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DD3F7-76D4-4A08-B37A-95018B8B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0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Generalizing this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10.5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67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build a ball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The </a:t>
            </a:r>
            <a:r>
              <a:rPr lang="en-US" dirty="0" err="1"/>
              <a:t>BallFactory</a:t>
            </a:r>
            <a:r>
              <a:rPr lang="en-US" dirty="0"/>
              <a:t>% class</a:t>
            </a:r>
          </a:p>
          <a:p>
            <a:endParaRPr lang="en-US" dirty="0"/>
          </a:p>
          <a:p>
            <a:r>
              <a:rPr lang="en-US" dirty="0"/>
              <a:t>;; accepts "b" key events and adds them to the world.</a:t>
            </a:r>
          </a:p>
          <a:p>
            <a:r>
              <a:rPr lang="en-US" dirty="0"/>
              <a:t>;; gets the world as an </a:t>
            </a:r>
            <a:r>
              <a:rPr lang="en-US" dirty="0" err="1"/>
              <a:t>init</a:t>
            </a:r>
            <a:r>
              <a:rPr lang="en-US" dirty="0"/>
              <a:t>-field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BallFactory</a:t>
            </a:r>
            <a:r>
              <a:rPr lang="en-US" dirty="0"/>
              <a:t>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world)  ; the world to which the factory adds balls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wall)   ; the wall that the new balls should bounce</a:t>
            </a:r>
          </a:p>
          <a:p>
            <a:r>
              <a:rPr lang="en-US" dirty="0"/>
              <a:t>                        ; off of.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(cond</a:t>
            </a:r>
          </a:p>
          <a:p>
            <a:r>
              <a:rPr lang="en-US" dirty="0"/>
              <a:t>        [(key=? </a:t>
            </a:r>
            <a:r>
              <a:rPr lang="en-US" dirty="0" err="1"/>
              <a:t>kev</a:t>
            </a:r>
            <a:r>
              <a:rPr lang="en-US" dirty="0"/>
              <a:t> "b")</a:t>
            </a:r>
          </a:p>
          <a:p>
            <a:r>
              <a:rPr lang="en-US" dirty="0"/>
              <a:t>         (send world add-widget (new Ball% [w wall]))]))</a:t>
            </a:r>
          </a:p>
          <a:p>
            <a:endParaRPr lang="en-US" dirty="0"/>
          </a:p>
          <a:p>
            <a:r>
              <a:rPr lang="en-US" dirty="0"/>
              <a:t>    ;; the Ball Factory has no other behavior. Return nonsense values for Void,</a:t>
            </a:r>
          </a:p>
          <a:p>
            <a:r>
              <a:rPr lang="en-US" dirty="0"/>
              <a:t>    ;; to aid </a:t>
            </a:r>
            <a:r>
              <a:rPr lang="en-US"/>
              <a:t>in debugging.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(define/public (after-tick) 15)</a:t>
            </a:r>
          </a:p>
          <a:p>
            <a:r>
              <a:rPr lang="en-US" dirty="0"/>
              <a:t>    (define/public (after-button-down mx my) 16)</a:t>
            </a:r>
          </a:p>
          <a:p>
            <a:r>
              <a:rPr lang="en-US" dirty="0"/>
              <a:t>    (define/public (after-button-up mx my) 17)</a:t>
            </a:r>
          </a:p>
          <a:p>
            <a:r>
              <a:rPr lang="en-US" dirty="0"/>
              <a:t>    (define/public (after-drag mx my) 18)</a:t>
            </a:r>
          </a:p>
          <a:p>
            <a:r>
              <a:rPr lang="en-US" dirty="0"/>
              <a:t>    (define/public (add-to-scene s) s)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38800" y="2286000"/>
            <a:ext cx="30480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factory receives key events from the world.  On each "b", it creates a new ball, and then passes it to the world as an argument to </a:t>
            </a:r>
            <a:r>
              <a:rPr lang="en-US" b="1" dirty="0">
                <a:solidFill>
                  <a:schemeClr val="tx1"/>
                </a:solidFill>
              </a:rPr>
              <a:t>add-widget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524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let's initialize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;; initial-world : -&gt; World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;; RETURNS: a world with a wall, a ball, and a factory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(define (initial-world)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(local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((define the-wall (new Wall%))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the-ball (new Ball% [w the-wall]))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the-world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(make-world-state (list the-ball) (list the-wall)))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the-factory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(new </a:t>
            </a:r>
            <a:r>
              <a:rPr lang="en-US" sz="1600" dirty="0" err="1"/>
              <a:t>BallFactory</a:t>
            </a:r>
            <a:r>
              <a:rPr lang="en-US" sz="1600" dirty="0"/>
              <a:t>% [wall the-wall][world the-world])))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(begin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(send the-world add-</a:t>
            </a:r>
            <a:r>
              <a:rPr lang="en-US" sz="1600" dirty="0" err="1"/>
              <a:t>stateful</a:t>
            </a:r>
            <a:r>
              <a:rPr lang="en-US" sz="1600" dirty="0"/>
              <a:t>-widget the-factory)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the-world)))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4664075"/>
            <a:ext cx="53340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wall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ball that knows about the ball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world with the ball and the wall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factory that knows about the wall and the world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Add the factory to the world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Return the resulting world</a:t>
            </a:r>
          </a:p>
        </p:txBody>
      </p:sp>
    </p:spTree>
    <p:extLst>
      <p:ext uri="{BB962C8B-B14F-4D97-AF65-F5344CB8AC3E}">
        <p14:creationId xmlns:p14="http://schemas.microsoft.com/office/powerpoint/2010/main" val="382497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just created a cyclic structure!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Notice: the factory needed to know about the world, and the world needed to know about the factory.</a:t>
            </a:r>
          </a:p>
          <a:p>
            <a:r>
              <a:rPr lang="en-US" dirty="0"/>
              <a:t>This is a </a:t>
            </a:r>
            <a:r>
              <a:rPr lang="en-US" i="1" dirty="0"/>
              <a:t>cyclic</a:t>
            </a:r>
            <a:r>
              <a:rPr lang="en-US" dirty="0"/>
              <a:t> structure.</a:t>
            </a:r>
          </a:p>
          <a:p>
            <a:r>
              <a:rPr lang="en-US" dirty="0"/>
              <a:t>You can't build a cyclic structure without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Wasn't that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play with 10-4-ball-factory.rkt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6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10.5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applied the iterative design strategy in an object-oriented system</a:t>
            </a:r>
          </a:p>
          <a:p>
            <a:r>
              <a:rPr lang="en-US" dirty="0"/>
              <a:t>At every step, we first designed the interface, so we'd know what our methods were supposed to do.</a:t>
            </a:r>
          </a:p>
          <a:p>
            <a:r>
              <a:rPr lang="en-US" dirty="0"/>
              <a:t>Then we designed the methods.</a:t>
            </a:r>
          </a:p>
          <a:p>
            <a:r>
              <a:rPr lang="en-US" dirty="0"/>
              <a:t>We needed a cyclic structure, so both the world and the factory needed to be </a:t>
            </a:r>
            <a:r>
              <a:rPr lang="en-US" dirty="0" err="1"/>
              <a:t>stateful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10-4-ball-factory.rkt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Go </a:t>
            </a:r>
            <a:r>
              <a:rPr lang="en-US" dirty="0"/>
              <a:t>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our design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used to be that World% created new widgets by trapping keystrokes in its after-key-event method.</a:t>
            </a:r>
          </a:p>
          <a:p>
            <a:r>
              <a:rPr lang="en-US" dirty="0"/>
              <a:t>But what if we want to add new objects by some other means (e.g. pushing a button on the screen)?</a:t>
            </a:r>
          </a:p>
          <a:p>
            <a:r>
              <a:rPr lang="en-US" dirty="0"/>
              <a:t>And having widget creation handled by the World means the World has to know both about distributing messages AND about keystrokes</a:t>
            </a:r>
          </a:p>
          <a:p>
            <a:pPr lvl="1"/>
            <a:r>
              <a:rPr lang="en-US" dirty="0"/>
              <a:t>that's a violation of one task per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do this in three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We'll make the world </a:t>
            </a:r>
            <a:r>
              <a:rPr lang="en-US" dirty="0" err="1"/>
              <a:t>stateful</a:t>
            </a:r>
            <a:r>
              <a:rPr lang="en-US" dirty="0"/>
              <a:t>, too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We'll give it methods for adding widgets and </a:t>
            </a:r>
            <a:r>
              <a:rPr lang="en-US" dirty="0" err="1"/>
              <a:t>stateful</a:t>
            </a:r>
            <a:r>
              <a:rPr lang="en-US" dirty="0"/>
              <a:t> widgets.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Then we'll create a ball factory to create balls and add them to the world.</a:t>
            </a:r>
          </a:p>
          <a:p>
            <a:pPr marL="1371600" lvl="2" indent="-514350"/>
            <a:r>
              <a:rPr lang="en-US" dirty="0"/>
              <a:t>the factory will know about the wall, so the balls it creates will be equipped with knowledge about the wall.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SWorld</a:t>
            </a:r>
            <a:r>
              <a:rPr lang="en-US" dirty="0"/>
              <a:t>&lt;%&gt;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The World implements the </a:t>
            </a:r>
            <a:r>
              <a:rPr lang="en-US" dirty="0" err="1"/>
              <a:t>SWorld</a:t>
            </a:r>
            <a:r>
              <a:rPr lang="en-US" dirty="0"/>
              <a:t>&lt;%&gt; interface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SWorld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 </a:t>
            </a:r>
            <a:r>
              <a:rPr lang="en-US" dirty="0"/>
              <a:t>to its state after a tick</a:t>
            </a:r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 </a:t>
            </a:r>
            <a:r>
              <a:rPr lang="en-US" dirty="0"/>
              <a:t>to the state it should be in </a:t>
            </a:r>
          </a:p>
          <a:p>
            <a:r>
              <a:rPr lang="en-US" dirty="0"/>
              <a:t>    ;  following the given mouse event at the given location.</a:t>
            </a:r>
          </a:p>
          <a:p>
            <a:r>
              <a:rPr lang="en-US" dirty="0"/>
              <a:t>    after-mouse-event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: </a:t>
            </a:r>
            <a:r>
              <a:rPr lang="en-US" dirty="0" err="1"/>
              <a:t>KeyEvent</a:t>
            </a:r>
            <a:r>
              <a:rPr lang="en-US" dirty="0"/>
              <a:t> 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a key event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</a:t>
            </a:r>
            <a:r>
              <a:rPr lang="en-US" dirty="0"/>
              <a:t> to the state it should be in </a:t>
            </a:r>
          </a:p>
          <a:p>
            <a:r>
              <a:rPr lang="en-US" dirty="0"/>
              <a:t>    ;  following the given key event</a:t>
            </a:r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that depicts this World</a:t>
            </a:r>
          </a:p>
          <a:p>
            <a:r>
              <a:rPr lang="en-US" dirty="0"/>
              <a:t>    to-scene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2743200"/>
            <a:ext cx="22860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just like what we did before: We change the contracts to return Void, and replace RETURNS with EFFECT in the purpose statements.</a:t>
            </a:r>
          </a:p>
        </p:txBody>
      </p:sp>
    </p:spTree>
    <p:extLst>
      <p:ext uri="{BB962C8B-B14F-4D97-AF65-F5344CB8AC3E}">
        <p14:creationId xmlns:p14="http://schemas.microsoft.com/office/powerpoint/2010/main" val="395359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 </a:t>
            </a:r>
            <a:r>
              <a:rPr lang="en-US" dirty="0" err="1"/>
              <a:t>ListOfWidget</a:t>
            </a:r>
            <a:r>
              <a:rPr lang="en-US" dirty="0"/>
              <a:t> </a:t>
            </a:r>
            <a:r>
              <a:rPr lang="en-US" dirty="0" err="1"/>
              <a:t>ListOfSWidget</a:t>
            </a:r>
            <a:r>
              <a:rPr lang="en-US" dirty="0"/>
              <a:t> -&gt; World</a:t>
            </a:r>
          </a:p>
          <a:p>
            <a:r>
              <a:rPr lang="en-US" dirty="0"/>
              <a:t>(define (make-world-state 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)</a:t>
            </a:r>
          </a:p>
          <a:p>
            <a:r>
              <a:rPr lang="en-US" dirty="0"/>
              <a:t>  (new World% [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][</a:t>
            </a:r>
            <a:r>
              <a:rPr lang="en-US" dirty="0" err="1"/>
              <a:t>sobjs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]))</a:t>
            </a:r>
          </a:p>
          <a:p>
            <a:endParaRPr lang="en-US" dirty="0"/>
          </a:p>
          <a:p>
            <a:r>
              <a:rPr lang="en-US" dirty="0"/>
              <a:t>(define World%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SWorld</a:t>
            </a:r>
            <a:r>
              <a:rPr lang="en-US" dirty="0"/>
              <a:t>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objs</a:t>
            </a:r>
            <a:r>
              <a:rPr lang="en-US" dirty="0"/>
              <a:t>)  ; </a:t>
            </a:r>
            <a:r>
              <a:rPr lang="en-US" dirty="0" err="1"/>
              <a:t>ListOfWidget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sobjs</a:t>
            </a:r>
            <a:r>
              <a:rPr lang="en-US" dirty="0"/>
              <a:t>)  ; </a:t>
            </a:r>
            <a:r>
              <a:rPr lang="en-US" dirty="0" err="1"/>
              <a:t>ListOfSWidget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Use map on the Widgets in this World; use for-each on the</a:t>
            </a:r>
          </a:p>
          <a:p>
            <a:r>
              <a:rPr lang="en-US" dirty="0"/>
              <a:t>    ;; </a:t>
            </a:r>
            <a:r>
              <a:rPr lang="en-US" dirty="0" err="1"/>
              <a:t>stateful</a:t>
            </a:r>
            <a:r>
              <a:rPr lang="en-US" dirty="0"/>
              <a:t> widgets</a:t>
            </a:r>
          </a:p>
          <a:p>
            <a:endParaRPr lang="en-US" dirty="0"/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(for-each</a:t>
            </a:r>
          </a:p>
          <a:p>
            <a:r>
              <a:rPr lang="en-US" dirty="0"/>
              <a:t>         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</a:t>
            </a:r>
          </a:p>
          <a:p>
            <a:r>
              <a:rPr lang="en-US" dirty="0"/>
              <a:t>          </a:t>
            </a:r>
            <a:r>
              <a:rPr lang="en-US" dirty="0" err="1"/>
              <a:t>sobjs</a:t>
            </a:r>
            <a:r>
              <a:rPr lang="en-US" dirty="0"/>
              <a:t>)</a:t>
            </a:r>
          </a:p>
          <a:p>
            <a:r>
              <a:rPr lang="en-US" dirty="0"/>
              <a:t>        (</a:t>
            </a:r>
            <a:r>
              <a:rPr lang="en-US" dirty="0">
                <a:solidFill>
                  <a:srgbClr val="FF0000"/>
                </a:solidFill>
              </a:rPr>
              <a:t>set! </a:t>
            </a:r>
            <a:r>
              <a:rPr lang="en-US" dirty="0" err="1"/>
              <a:t>objs</a:t>
            </a:r>
            <a:r>
              <a:rPr lang="en-US" dirty="0"/>
              <a:t> </a:t>
            </a:r>
          </a:p>
          <a:p>
            <a:r>
              <a:rPr lang="en-US" dirty="0"/>
              <a:t>          (map </a:t>
            </a:r>
          </a:p>
          <a:p>
            <a:r>
              <a:rPr lang="en-US" dirty="0"/>
              <a:t>           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</a:t>
            </a:r>
          </a:p>
          <a:p>
            <a:r>
              <a:rPr lang="en-US" dirty="0"/>
              <a:t>            </a:t>
            </a:r>
            <a:r>
              <a:rPr lang="en-US" dirty="0" err="1"/>
              <a:t>objs</a:t>
            </a:r>
            <a:r>
              <a:rPr lang="en-US" dirty="0"/>
              <a:t>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752600"/>
            <a:ext cx="23622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In keeping with Lesson 10.3, I've changed the name of this class of World% to World%, since it models an actual world, not merely the mathematical value that is its state.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4256538"/>
            <a:ext cx="2850292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replace each call to make-world-state or new with a suitable set!, just as in the preceding lesson.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1676400" y="2362200"/>
            <a:ext cx="40386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905000" y="4789938"/>
            <a:ext cx="3124200" cy="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8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need to modify our call to big-bang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 run : </a:t>
            </a:r>
            <a:r>
              <a:rPr lang="en-US" dirty="0" err="1"/>
              <a:t>PosReal</a:t>
            </a:r>
            <a:r>
              <a:rPr lang="en-US" dirty="0"/>
              <a:t> -&gt; World</a:t>
            </a:r>
          </a:p>
          <a:p>
            <a:r>
              <a:rPr lang="en-US" dirty="0"/>
              <a:t>; GIVEN: a frame rate, in secs/tick</a:t>
            </a:r>
          </a:p>
          <a:p>
            <a:r>
              <a:rPr lang="en-US" dirty="0"/>
              <a:t>; EFFECT: runs an initial world at the given frame rate</a:t>
            </a:r>
          </a:p>
          <a:p>
            <a:r>
              <a:rPr lang="en-US" dirty="0"/>
              <a:t>; RETURNS: the world in its final state</a:t>
            </a:r>
          </a:p>
          <a:p>
            <a:r>
              <a:rPr lang="en-US" dirty="0"/>
              <a:t>(define (run rate)</a:t>
            </a:r>
          </a:p>
          <a:p>
            <a:r>
              <a:rPr lang="en-US" dirty="0"/>
              <a:t>  (big-bang (initial-world)</a:t>
            </a:r>
          </a:p>
          <a:p>
            <a:r>
              <a:rPr lang="en-US" dirty="0"/>
              <a:t>    (on-tick</a:t>
            </a:r>
          </a:p>
          <a:p>
            <a:r>
              <a:rPr lang="en-US" dirty="0"/>
              <a:t>      (lambda (w) (begin (send w after-tick) w))</a:t>
            </a:r>
          </a:p>
          <a:p>
            <a:r>
              <a:rPr lang="en-US" dirty="0"/>
              <a:t>      rate)</a:t>
            </a:r>
          </a:p>
          <a:p>
            <a:r>
              <a:rPr lang="en-US" dirty="0"/>
              <a:t>    (on-draw</a:t>
            </a:r>
          </a:p>
          <a:p>
            <a:r>
              <a:rPr lang="en-US" dirty="0"/>
              <a:t>      (lambda (w) (send w to-scene)))</a:t>
            </a:r>
          </a:p>
          <a:p>
            <a:r>
              <a:rPr lang="en-US" dirty="0"/>
              <a:t>    (on-key</a:t>
            </a:r>
          </a:p>
          <a:p>
            <a:r>
              <a:rPr lang="en-US" dirty="0"/>
              <a:t>      (lambda (w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(send w 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w)))</a:t>
            </a:r>
          </a:p>
          <a:p>
            <a:r>
              <a:rPr lang="en-US" dirty="0"/>
              <a:t>    (on-mouse</a:t>
            </a:r>
          </a:p>
          <a:p>
            <a:r>
              <a:rPr lang="en-US" dirty="0"/>
              <a:t>      (lambda (w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(send w after-mouse-event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  w)))))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2743200"/>
            <a:ext cx="2667000" cy="2590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The methods of the world used to return a new world, but not any more.  </a:t>
            </a:r>
            <a:r>
              <a:rPr lang="en-US" b="1" dirty="0"/>
              <a:t>Big-bang</a:t>
            </a:r>
            <a:r>
              <a:rPr lang="en-US" dirty="0"/>
              <a:t> still expects its handlers to return a world, so we do this explicitly by writing</a:t>
            </a:r>
          </a:p>
          <a:p>
            <a:r>
              <a:rPr lang="en-US" b="1" dirty="0"/>
              <a:t>(begin (send w ...) w)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still initialize the world in the same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initial-world : -&gt; World</a:t>
            </a:r>
          </a:p>
          <a:p>
            <a:r>
              <a:rPr lang="en-US" sz="1800" dirty="0"/>
              <a:t>;; RETURNS: a world with a wall and a ball that knows about </a:t>
            </a:r>
          </a:p>
          <a:p>
            <a:r>
              <a:rPr lang="en-US" sz="1800" dirty="0"/>
              <a:t>;;  the wall.</a:t>
            </a:r>
          </a:p>
          <a:p>
            <a:r>
              <a:rPr lang="en-US" sz="1800" dirty="0"/>
              <a:t>(define (initial-world)</a:t>
            </a:r>
          </a:p>
          <a:p>
            <a:r>
              <a:rPr lang="en-US" sz="1800" dirty="0"/>
              <a:t>  (local</a:t>
            </a:r>
          </a:p>
          <a:p>
            <a:r>
              <a:rPr lang="en-US" sz="1800" dirty="0"/>
              <a:t>    ((define the-wall (new Wall%))</a:t>
            </a:r>
          </a:p>
          <a:p>
            <a:r>
              <a:rPr lang="en-US" sz="1800" dirty="0"/>
              <a:t>     (define the-ball (new Ball% [w the-wall])))</a:t>
            </a:r>
          </a:p>
          <a:p>
            <a:r>
              <a:rPr lang="en-US" sz="1800" dirty="0"/>
              <a:t>    (make-world-state</a:t>
            </a:r>
          </a:p>
          <a:p>
            <a:r>
              <a:rPr lang="en-US" sz="1800" dirty="0"/>
              <a:t>     (list the-ball)</a:t>
            </a:r>
          </a:p>
          <a:p>
            <a:r>
              <a:rPr lang="en-US" sz="1800" dirty="0"/>
              <a:t>     (list the-wall))))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let's add a method to add new widgets to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First we add it to the interface </a:t>
            </a:r>
            <a:r>
              <a:rPr lang="en-US" dirty="0">
                <a:latin typeface="+mn-lt"/>
              </a:rPr>
              <a:t>World&lt;%&gt; </a:t>
            </a:r>
            <a:r>
              <a:rPr lang="en-US" b="0" dirty="0">
                <a:latin typeface="+mn-lt"/>
              </a:rPr>
              <a:t>:</a:t>
            </a:r>
            <a:endParaRPr lang="en-US" dirty="0">
              <a:latin typeface="+mn-lt"/>
            </a:endParaRPr>
          </a:p>
          <a:p>
            <a:endParaRPr lang="en-US" dirty="0"/>
          </a:p>
          <a:p>
            <a:r>
              <a:rPr lang="en-US" sz="1600" dirty="0"/>
              <a:t>   ; Widget -&gt; Void</a:t>
            </a:r>
          </a:p>
          <a:p>
            <a:r>
              <a:rPr lang="en-US" sz="1600" dirty="0"/>
              <a:t>   ; GIVEN: A widget</a:t>
            </a:r>
          </a:p>
          <a:p>
            <a:r>
              <a:rPr lang="en-US" sz="1600" dirty="0"/>
              <a:t>   ; EFFECT: adds the given widget to the world</a:t>
            </a:r>
          </a:p>
          <a:p>
            <a:r>
              <a:rPr lang="en-US" sz="1600" dirty="0"/>
              <a:t>   add-widget</a:t>
            </a:r>
          </a:p>
          <a:p>
            <a:endParaRPr lang="en-US" sz="1600" dirty="0"/>
          </a:p>
          <a:p>
            <a:r>
              <a:rPr lang="en-US" sz="1600" dirty="0"/>
              <a:t>   ; </a:t>
            </a:r>
            <a:r>
              <a:rPr lang="en-US" sz="1600" dirty="0" err="1"/>
              <a:t>SWidget</a:t>
            </a:r>
            <a:r>
              <a:rPr lang="en-US" sz="1600" dirty="0"/>
              <a:t> -&gt; Void</a:t>
            </a:r>
          </a:p>
          <a:p>
            <a:r>
              <a:rPr lang="en-US" sz="1600" dirty="0"/>
              <a:t>   ; GIVEN: A </a:t>
            </a:r>
            <a:r>
              <a:rPr lang="en-US" sz="1600" dirty="0" err="1"/>
              <a:t>stateful</a:t>
            </a:r>
            <a:r>
              <a:rPr lang="en-US" sz="1600" dirty="0"/>
              <a:t> widget</a:t>
            </a:r>
          </a:p>
          <a:p>
            <a:r>
              <a:rPr lang="en-US" sz="1600" dirty="0"/>
              <a:t>   ; EFFECT: adds the given widget to the world</a:t>
            </a:r>
          </a:p>
          <a:p>
            <a:r>
              <a:rPr lang="en-US" sz="1600" dirty="0"/>
              <a:t>   add-</a:t>
            </a:r>
            <a:r>
              <a:rPr lang="en-US" sz="1600" dirty="0" err="1"/>
              <a:t>stateful</a:t>
            </a:r>
            <a:r>
              <a:rPr lang="en-US" sz="1600" dirty="0"/>
              <a:t>-widget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the method definitions: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1800" dirty="0"/>
              <a:t>(define/public (add-widget w)</a:t>
            </a:r>
          </a:p>
          <a:p>
            <a:r>
              <a:rPr lang="en-US" sz="1800" dirty="0"/>
              <a:t>      (set! </a:t>
            </a:r>
            <a:r>
              <a:rPr lang="en-US" sz="1800" dirty="0" err="1"/>
              <a:t>objs</a:t>
            </a:r>
            <a:r>
              <a:rPr lang="en-US" sz="1800" dirty="0"/>
              <a:t> (cons w </a:t>
            </a:r>
            <a:r>
              <a:rPr lang="en-US" sz="1800" dirty="0" err="1"/>
              <a:t>objs</a:t>
            </a:r>
            <a:r>
              <a:rPr lang="en-US" sz="1800" dirty="0"/>
              <a:t>)))</a:t>
            </a:r>
          </a:p>
          <a:p>
            <a:endParaRPr lang="en-US" sz="1800" dirty="0"/>
          </a:p>
          <a:p>
            <a:r>
              <a:rPr lang="en-US" sz="1800" dirty="0"/>
              <a:t>    (define/public (add-</a:t>
            </a:r>
            <a:r>
              <a:rPr lang="en-US" sz="1800" dirty="0" err="1"/>
              <a:t>stateful</a:t>
            </a:r>
            <a:r>
              <a:rPr lang="en-US" sz="1800" dirty="0"/>
              <a:t>-widget w)</a:t>
            </a:r>
          </a:p>
          <a:p>
            <a:r>
              <a:rPr lang="en-US" sz="1800" dirty="0"/>
              <a:t>      (set! </a:t>
            </a:r>
            <a:r>
              <a:rPr lang="en-US" sz="1800" dirty="0" err="1"/>
              <a:t>sobjs</a:t>
            </a:r>
            <a:r>
              <a:rPr lang="en-US" sz="1800" dirty="0"/>
              <a:t> (cons w </a:t>
            </a:r>
            <a:r>
              <a:rPr lang="en-US" sz="1800" dirty="0" err="1"/>
              <a:t>sobjs</a:t>
            </a:r>
            <a:r>
              <a:rPr lang="en-US" sz="1800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3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eb6ed586948f46d1b47763fe3e18155729de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1414</Words>
  <Application>Microsoft Office PowerPoint</Application>
  <PresentationFormat>On-screen Show (4:3)</PresentationFormat>
  <Paragraphs>211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Generalizing this Design</vt:lpstr>
      <vt:lpstr>Problems with our design so far</vt:lpstr>
      <vt:lpstr>Solving this problem</vt:lpstr>
      <vt:lpstr>SWorld&lt;%&gt;</vt:lpstr>
      <vt:lpstr>World%</vt:lpstr>
      <vt:lpstr>We need to modify our call to big-bang</vt:lpstr>
      <vt:lpstr>We still initialize the world in the same way</vt:lpstr>
      <vt:lpstr>Now let's add a method to add new widgets to the world</vt:lpstr>
      <vt:lpstr>And the method definitions:</vt:lpstr>
      <vt:lpstr>Now we can build a ball factory</vt:lpstr>
      <vt:lpstr>And let's initialize the system</vt:lpstr>
      <vt:lpstr>We just created a cyclic structure!</vt:lpstr>
      <vt:lpstr>Wasn't that fun?</vt:lpstr>
      <vt:lpstr>Key Points for Lesson 10.5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from Immutable to Mutable Objects</dc:title>
  <dc:creator>wand</dc:creator>
  <cp:lastModifiedBy>Mitchell Wand</cp:lastModifiedBy>
  <cp:revision>34</cp:revision>
  <dcterms:created xsi:type="dcterms:W3CDTF">2013-11-14T21:33:41Z</dcterms:created>
  <dcterms:modified xsi:type="dcterms:W3CDTF">2016-11-07T12:16:26Z</dcterms:modified>
</cp:coreProperties>
</file>