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2"/>
  </p:notesMasterIdLst>
  <p:sldIdLst>
    <p:sldId id="271" r:id="rId2"/>
    <p:sldId id="356" r:id="rId3"/>
    <p:sldId id="386" r:id="rId4"/>
    <p:sldId id="387" r:id="rId5"/>
    <p:sldId id="388" r:id="rId6"/>
    <p:sldId id="389" r:id="rId7"/>
    <p:sldId id="390" r:id="rId8"/>
    <p:sldId id="365" r:id="rId9"/>
    <p:sldId id="391" r:id="rId10"/>
    <p:sldId id="392" r:id="rId11"/>
    <p:sldId id="393" r:id="rId12"/>
    <p:sldId id="394" r:id="rId13"/>
    <p:sldId id="395" r:id="rId14"/>
    <p:sldId id="396" r:id="rId15"/>
    <p:sldId id="398" r:id="rId16"/>
    <p:sldId id="397" r:id="rId17"/>
    <p:sldId id="366" r:id="rId18"/>
    <p:sldId id="384" r:id="rId19"/>
    <p:sldId id="385" r:id="rId20"/>
    <p:sldId id="382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379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4678" autoAdjust="0"/>
  </p:normalViewPr>
  <p:slideViewPr>
    <p:cSldViewPr>
      <p:cViewPr varScale="1">
        <p:scale>
          <a:sx n="93" d="100"/>
          <a:sy n="93" d="100"/>
        </p:scale>
        <p:origin x="162" y="78"/>
      </p:cViewPr>
      <p:guideLst>
        <p:guide orient="horz" pos="2160"/>
        <p:guide pos="864"/>
      </p:guideLst>
    </p:cSldViewPr>
  </p:slideViewPr>
  <p:outlineViewPr>
    <p:cViewPr>
      <p:scale>
        <a:sx n="33" d="100"/>
        <a:sy n="33" d="100"/>
      </p:scale>
      <p:origin x="0" y="23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8D54E-DB71-49E8-BB66-48EF417974F5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423A9-C257-460A-A8ED-9083CE03C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9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5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7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07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9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9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3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3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4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3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5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4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Study: Undefined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7.4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2012-2016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represent only as much information as we need to do the task.</a:t>
            </a:r>
          </a:p>
          <a:p>
            <a:r>
              <a:rPr lang="en-US" dirty="0"/>
              <a:t>So we don’t need to worry about spaces, details of syntax, etc.</a:t>
            </a:r>
          </a:p>
          <a:p>
            <a:r>
              <a:rPr lang="en-US" dirty="0"/>
              <a:t>We just need to represent the structure of the programs.</a:t>
            </a:r>
          </a:p>
          <a:p>
            <a:r>
              <a:rPr lang="en-US" dirty="0"/>
              <a:t>All the clues are already in the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9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Definitions: Programs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said: A Program is a sequence of function definitions.</a:t>
            </a:r>
          </a:p>
          <a:p>
            <a:r>
              <a:rPr lang="en-US" dirty="0"/>
              <a:t>So we write a corresponding data definition: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1800" b="1" dirty="0">
                <a:latin typeface="Consolas" panose="020B0609020204030204" pitchFamily="49" charset="0"/>
              </a:rPr>
              <a:t>;; A Program is a </a:t>
            </a:r>
            <a:r>
              <a:rPr lang="en-US" sz="1800" b="1" dirty="0" err="1">
                <a:latin typeface="Consolas" panose="020B0609020204030204" pitchFamily="49" charset="0"/>
              </a:rPr>
              <a:t>ListOfDefinition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2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wrote: A Definition looks like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b="1" dirty="0" err="1"/>
              <a:t>def</a:t>
            </a:r>
            <a:r>
              <a:rPr lang="en-US" b="1" dirty="0"/>
              <a:t> f(x1,..,xn):</a:t>
            </a:r>
            <a:r>
              <a:rPr lang="en-US" b="1" dirty="0" err="1"/>
              <a:t>exp</a:t>
            </a:r>
            <a:r>
              <a:rPr lang="en-US" b="1" dirty="0"/>
              <a:t> </a:t>
            </a:r>
          </a:p>
          <a:p>
            <a:r>
              <a:rPr lang="en-US" dirty="0"/>
              <a:t>So we write a data definition: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Definition: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3655933"/>
            <a:ext cx="777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(define-</a:t>
            </a:r>
            <a:r>
              <a:rPr lang="en-US" b="1" dirty="0" err="1">
                <a:latin typeface="Consolas" panose="020B0609020204030204" pitchFamily="49" charset="0"/>
              </a:rPr>
              <a:t>struct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</a:rPr>
              <a:t> (name </a:t>
            </a:r>
            <a:r>
              <a:rPr lang="en-US" b="1" dirty="0" err="1"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 body))</a:t>
            </a:r>
          </a:p>
          <a:p>
            <a:r>
              <a:rPr lang="en-US" b="1" dirty="0">
                <a:latin typeface="Consolas" panose="020B0609020204030204" pitchFamily="49" charset="0"/>
              </a:rPr>
              <a:t>;; A Definition is a (make-</a:t>
            </a:r>
            <a:r>
              <a:rPr lang="en-US" b="1" dirty="0" err="1">
                <a:latin typeface="Consolas" panose="020B0609020204030204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</a:rPr>
              <a:t> Variable </a:t>
            </a:r>
            <a:r>
              <a:rPr lang="en-US" b="1" dirty="0" err="1">
                <a:latin typeface="Consolas" panose="020B0609020204030204" pitchFamily="49" charset="0"/>
              </a:rPr>
              <a:t>ListOfVariable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Exp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;; INTERPRETATION:</a:t>
            </a:r>
          </a:p>
          <a:p>
            <a:r>
              <a:rPr lang="en-US" b="1" dirty="0">
                <a:latin typeface="Consolas" panose="020B0609020204030204" pitchFamily="49" charset="0"/>
              </a:rPr>
              <a:t>;; name is the name of the function being defined</a:t>
            </a:r>
          </a:p>
          <a:p>
            <a:r>
              <a:rPr lang="en-US" b="1" dirty="0">
                <a:latin typeface="Consolas" panose="020B0609020204030204" pitchFamily="49" charset="0"/>
              </a:rPr>
              <a:t>;; </a:t>
            </a:r>
            <a:r>
              <a:rPr lang="en-US" b="1" dirty="0" err="1"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 is the list of arguments of the function</a:t>
            </a:r>
          </a:p>
          <a:p>
            <a:r>
              <a:rPr lang="en-US" b="1" dirty="0">
                <a:latin typeface="Consolas" panose="020B0609020204030204" pitchFamily="49" charset="0"/>
              </a:rPr>
              <a:t>;; body is the body of the function.</a:t>
            </a:r>
          </a:p>
        </p:txBody>
      </p:sp>
    </p:spTree>
    <p:extLst>
      <p:ext uri="{BB962C8B-B14F-4D97-AF65-F5344CB8AC3E}">
        <p14:creationId xmlns:p14="http://schemas.microsoft.com/office/powerpoint/2010/main" val="158879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Definition: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wrote: an Expression is either a variable </a:t>
            </a:r>
            <a:r>
              <a:rPr lang="en-US" b="1" dirty="0"/>
              <a:t>v</a:t>
            </a:r>
            <a:r>
              <a:rPr lang="en-US" dirty="0"/>
              <a:t> or a function call </a:t>
            </a:r>
            <a:r>
              <a:rPr lang="en-US" b="1" dirty="0"/>
              <a:t>f(e1,..,en)</a:t>
            </a:r>
            <a:r>
              <a:rPr lang="en-US" dirty="0"/>
              <a:t> .</a:t>
            </a:r>
          </a:p>
          <a:p>
            <a:r>
              <a:rPr lang="en-US" dirty="0"/>
              <a:t>So we write a data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3276600"/>
            <a:ext cx="7239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(define-</a:t>
            </a:r>
            <a:r>
              <a:rPr lang="en-US" b="1" dirty="0" err="1">
                <a:latin typeface="Consolas" panose="020B0609020204030204" pitchFamily="49" charset="0"/>
              </a:rPr>
              <a:t>struct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varexp</a:t>
            </a:r>
            <a:r>
              <a:rPr lang="en-US" b="1" dirty="0">
                <a:latin typeface="Consolas" panose="020B0609020204030204" pitchFamily="49" charset="0"/>
              </a:rPr>
              <a:t> (name))</a:t>
            </a:r>
          </a:p>
          <a:p>
            <a:r>
              <a:rPr lang="en-US" b="1" dirty="0">
                <a:latin typeface="Consolas" panose="020B0609020204030204" pitchFamily="49" charset="0"/>
              </a:rPr>
              <a:t>(define-</a:t>
            </a:r>
            <a:r>
              <a:rPr lang="en-US" b="1" dirty="0" err="1">
                <a:latin typeface="Consolas" panose="020B0609020204030204" pitchFamily="49" charset="0"/>
              </a:rPr>
              <a:t>struct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appexp</a:t>
            </a:r>
            <a:r>
              <a:rPr lang="en-US" b="1" dirty="0">
                <a:latin typeface="Consolas" panose="020B0609020204030204" pitchFamily="49" charset="0"/>
              </a:rPr>
              <a:t> (</a:t>
            </a:r>
            <a:r>
              <a:rPr lang="en-US" b="1" dirty="0" err="1">
                <a:latin typeface="Consolas" panose="020B0609020204030204" pitchFamily="49" charset="0"/>
              </a:rPr>
              <a:t>fn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))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;; An </a:t>
            </a:r>
            <a:r>
              <a:rPr lang="en-US" b="1" dirty="0" err="1">
                <a:latin typeface="Consolas" panose="020B0609020204030204" pitchFamily="49" charset="0"/>
              </a:rPr>
              <a:t>Exp</a:t>
            </a:r>
            <a:r>
              <a:rPr lang="en-US" b="1" dirty="0">
                <a:latin typeface="Consolas" panose="020B0609020204030204" pitchFamily="49" charset="0"/>
              </a:rPr>
              <a:t> is one of</a:t>
            </a:r>
          </a:p>
          <a:p>
            <a:r>
              <a:rPr lang="en-US" b="1" dirty="0">
                <a:latin typeface="Consolas" panose="020B0609020204030204" pitchFamily="49" charset="0"/>
              </a:rPr>
              <a:t>;; -- (make-</a:t>
            </a:r>
            <a:r>
              <a:rPr lang="en-US" b="1" dirty="0" err="1">
                <a:latin typeface="Consolas" panose="020B0609020204030204" pitchFamily="49" charset="0"/>
              </a:rPr>
              <a:t>varexp</a:t>
            </a:r>
            <a:r>
              <a:rPr lang="en-US" b="1" dirty="0">
                <a:latin typeface="Consolas" panose="020B0609020204030204" pitchFamily="49" charset="0"/>
              </a:rPr>
              <a:t> Variable)</a:t>
            </a:r>
          </a:p>
          <a:p>
            <a:r>
              <a:rPr lang="en-US" b="1" dirty="0">
                <a:latin typeface="Consolas" panose="020B0609020204030204" pitchFamily="49" charset="0"/>
              </a:rPr>
              <a:t>;; -- (make-</a:t>
            </a:r>
            <a:r>
              <a:rPr lang="en-US" b="1" dirty="0" err="1">
                <a:latin typeface="Consolas" panose="020B0609020204030204" pitchFamily="49" charset="0"/>
              </a:rPr>
              <a:t>appexp</a:t>
            </a:r>
            <a:r>
              <a:rPr lang="en-US" b="1" dirty="0">
                <a:latin typeface="Consolas" panose="020B0609020204030204" pitchFamily="49" charset="0"/>
              </a:rPr>
              <a:t> Variable </a:t>
            </a:r>
            <a:r>
              <a:rPr lang="en-US" b="1" dirty="0" err="1">
                <a:latin typeface="Consolas" panose="020B0609020204030204" pitchFamily="49" charset="0"/>
              </a:rPr>
              <a:t>ListOfExp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;; INTERPRETATION;</a:t>
            </a:r>
          </a:p>
          <a:p>
            <a:r>
              <a:rPr lang="en-US" b="1" dirty="0">
                <a:latin typeface="Consolas" panose="020B0609020204030204" pitchFamily="49" charset="0"/>
              </a:rPr>
              <a:t>;; (make-</a:t>
            </a:r>
            <a:r>
              <a:rPr lang="en-US" b="1" dirty="0" err="1">
                <a:latin typeface="Consolas" panose="020B0609020204030204" pitchFamily="49" charset="0"/>
              </a:rPr>
              <a:t>varexp</a:t>
            </a:r>
            <a:r>
              <a:rPr lang="en-US" b="1" dirty="0">
                <a:latin typeface="Consolas" panose="020B0609020204030204" pitchFamily="49" charset="0"/>
              </a:rPr>
              <a:t> v)    represents a use of the variable v</a:t>
            </a:r>
          </a:p>
          <a:p>
            <a:r>
              <a:rPr lang="en-US" b="1" dirty="0">
                <a:latin typeface="Consolas" panose="020B0609020204030204" pitchFamily="49" charset="0"/>
              </a:rPr>
              <a:t>;; (make-</a:t>
            </a:r>
            <a:r>
              <a:rPr lang="en-US" b="1" dirty="0" err="1">
                <a:latin typeface="Consolas" panose="020B0609020204030204" pitchFamily="49" charset="0"/>
              </a:rPr>
              <a:t>appexp</a:t>
            </a:r>
            <a:r>
              <a:rPr lang="en-US" b="1" dirty="0">
                <a:latin typeface="Consolas" panose="020B0609020204030204" pitchFamily="49" charset="0"/>
              </a:rPr>
              <a:t> f (list e1 ... </a:t>
            </a:r>
            <a:r>
              <a:rPr lang="en-US" b="1" dirty="0" err="1">
                <a:latin typeface="Consolas" panose="020B0609020204030204" pitchFamily="49" charset="0"/>
              </a:rPr>
              <a:t>en</a:t>
            </a:r>
            <a:r>
              <a:rPr lang="en-US" b="1" dirty="0">
                <a:latin typeface="Consolas" panose="020B0609020204030204" pitchFamily="49" charset="0"/>
              </a:rPr>
              <a:t>))  </a:t>
            </a:r>
          </a:p>
          <a:p>
            <a:r>
              <a:rPr lang="en-US" b="1" dirty="0">
                <a:latin typeface="Consolas" panose="020B0609020204030204" pitchFamily="49" charset="0"/>
              </a:rPr>
              <a:t>;;    represents a call to the function named f</a:t>
            </a:r>
          </a:p>
          <a:p>
            <a:r>
              <a:rPr lang="en-US" b="1" dirty="0">
                <a:latin typeface="Consolas" panose="020B0609020204030204" pitchFamily="49" charset="0"/>
              </a:rPr>
              <a:t>;;    with arguments e1,..,en</a:t>
            </a:r>
          </a:p>
        </p:txBody>
      </p:sp>
    </p:spTree>
    <p:extLst>
      <p:ext uri="{BB962C8B-B14F-4D97-AF65-F5344CB8AC3E}">
        <p14:creationId xmlns:p14="http://schemas.microsoft.com/office/powerpoint/2010/main" val="57848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never said anything about what is or isn’t a legal variable name.  Based on the examples, we’ll choose to represent them as Racket symbols.</a:t>
            </a:r>
          </a:p>
          <a:p>
            <a:r>
              <a:rPr lang="en-US" dirty="0"/>
              <a:t>We could have made other choices.</a:t>
            </a:r>
          </a:p>
          <a:p>
            <a:r>
              <a:rPr lang="en-US" dirty="0"/>
              <a:t>Data Definition: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2200" y="5105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;; A Variable is a Symbol</a:t>
            </a:r>
          </a:p>
        </p:txBody>
      </p:sp>
    </p:spTree>
    <p:extLst>
      <p:ext uri="{BB962C8B-B14F-4D97-AF65-F5344CB8AC3E}">
        <p14:creationId xmlns:p14="http://schemas.microsoft.com/office/powerpoint/2010/main" val="216964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View of the </a:t>
            </a:r>
            <a:r>
              <a:rPr lang="en-US" dirty="0" err="1"/>
              <a:t>GarterSnake</a:t>
            </a:r>
            <a:r>
              <a:rPr lang="en-US" dirty="0"/>
              <a:t>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762000" y="1524000"/>
            <a:ext cx="7083669" cy="4930736"/>
            <a:chOff x="1905000" y="1516085"/>
            <a:chExt cx="7083669" cy="4930736"/>
          </a:xfrm>
        </p:grpSpPr>
        <p:sp>
          <p:nvSpPr>
            <p:cNvPr id="6" name="Rectangle 5"/>
            <p:cNvSpPr/>
            <p:nvPr/>
          </p:nvSpPr>
          <p:spPr>
            <a:xfrm>
              <a:off x="4058009" y="468269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9800" y="468269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38800" y="3746877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Expression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71900" y="375453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ListOfVariable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375453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71900" y="3016393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Definition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5700" y="2219566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ListOfDefinition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71900" y="1516085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Program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19900" y="5449848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ListOfExpression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29200" y="546337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cxnSp>
          <p:nvCxnSpPr>
            <p:cNvPr id="18" name="Straight Arrow Connector 17"/>
            <p:cNvCxnSpPr>
              <a:stCxn id="12" idx="0"/>
              <a:endCxn id="13" idx="2"/>
            </p:cNvCxnSpPr>
            <p:nvPr/>
          </p:nvCxnSpPr>
          <p:spPr>
            <a:xfrm flipV="1">
              <a:off x="4572000" y="2049485"/>
              <a:ext cx="0" cy="170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0"/>
              <a:endCxn id="12" idx="2"/>
            </p:cNvCxnSpPr>
            <p:nvPr/>
          </p:nvCxnSpPr>
          <p:spPr>
            <a:xfrm flipV="1">
              <a:off x="4572000" y="2752966"/>
              <a:ext cx="0" cy="263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50169" y="2436642"/>
              <a:ext cx="2708030" cy="646331"/>
              <a:chOff x="5987562" y="2080670"/>
              <a:chExt cx="2708030" cy="64633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61992" y="2080670"/>
                <a:ext cx="2133600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r">
                  <a:defRPr sz="1200"/>
                </a:lvl1pPr>
              </a:lstStyle>
              <a:p>
                <a:pPr algn="l"/>
                <a:r>
                  <a:rPr lang="en-US" dirty="0"/>
                  <a:t>A </a:t>
                </a:r>
                <a:r>
                  <a:rPr lang="en-US" dirty="0" err="1"/>
                  <a:t>ListOfDefinitions</a:t>
                </a:r>
                <a:r>
                  <a:rPr lang="en-US" dirty="0"/>
                  <a:t> may contain a Definition and a </a:t>
                </a:r>
                <a:r>
                  <a:rPr lang="en-US" dirty="0" err="1"/>
                  <a:t>ListofDefinitions</a:t>
                </a:r>
                <a:endParaRPr lang="en-US" dirty="0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5987562" y="2206960"/>
                <a:ext cx="641838" cy="311072"/>
              </a:xfrm>
              <a:custGeom>
                <a:avLst/>
                <a:gdLst>
                  <a:gd name="connsiteX0" fmla="*/ 562707 w 562707"/>
                  <a:gd name="connsiteY0" fmla="*/ 189590 h 396415"/>
                  <a:gd name="connsiteX1" fmla="*/ 483576 w 562707"/>
                  <a:gd name="connsiteY1" fmla="*/ 391813 h 396415"/>
                  <a:gd name="connsiteX2" fmla="*/ 281353 w 562707"/>
                  <a:gd name="connsiteY2" fmla="*/ 13744 h 396415"/>
                  <a:gd name="connsiteX3" fmla="*/ 0 w 562707"/>
                  <a:gd name="connsiteY3" fmla="*/ 119251 h 396415"/>
                  <a:gd name="connsiteX0" fmla="*/ 562707 w 562707"/>
                  <a:gd name="connsiteY0" fmla="*/ 184549 h 317270"/>
                  <a:gd name="connsiteX1" fmla="*/ 360483 w 562707"/>
                  <a:gd name="connsiteY1" fmla="*/ 307641 h 317270"/>
                  <a:gd name="connsiteX2" fmla="*/ 281353 w 562707"/>
                  <a:gd name="connsiteY2" fmla="*/ 8703 h 317270"/>
                  <a:gd name="connsiteX3" fmla="*/ 0 w 562707"/>
                  <a:gd name="connsiteY3" fmla="*/ 114210 h 317270"/>
                  <a:gd name="connsiteX0" fmla="*/ 562707 w 562707"/>
                  <a:gd name="connsiteY0" fmla="*/ 184549 h 311072"/>
                  <a:gd name="connsiteX1" fmla="*/ 360483 w 562707"/>
                  <a:gd name="connsiteY1" fmla="*/ 307641 h 311072"/>
                  <a:gd name="connsiteX2" fmla="*/ 281353 w 562707"/>
                  <a:gd name="connsiteY2" fmla="*/ 8703 h 311072"/>
                  <a:gd name="connsiteX3" fmla="*/ 0 w 562707"/>
                  <a:gd name="connsiteY3" fmla="*/ 114210 h 3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2707" h="311072">
                    <a:moveTo>
                      <a:pt x="562707" y="184549"/>
                    </a:moveTo>
                    <a:cubicBezTo>
                      <a:pt x="449872" y="168430"/>
                      <a:pt x="407375" y="336949"/>
                      <a:pt x="360483" y="307641"/>
                    </a:cubicBezTo>
                    <a:cubicBezTo>
                      <a:pt x="313591" y="278333"/>
                      <a:pt x="341433" y="40941"/>
                      <a:pt x="281353" y="8703"/>
                    </a:cubicBezTo>
                    <a:cubicBezTo>
                      <a:pt x="221273" y="-23535"/>
                      <a:pt x="100378" y="38743"/>
                      <a:pt x="0" y="114210"/>
                    </a:cubicBezTo>
                  </a:path>
                </a:pathLst>
              </a:custGeom>
              <a:noFill/>
              <a:ln w="12700"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Arrow Connector 25"/>
            <p:cNvCxnSpPr>
              <a:endCxn id="11" idx="2"/>
            </p:cNvCxnSpPr>
            <p:nvPr/>
          </p:nvCxnSpPr>
          <p:spPr>
            <a:xfrm flipV="1">
              <a:off x="2838450" y="3549793"/>
              <a:ext cx="1733550" cy="204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0"/>
              <a:endCxn id="11" idx="2"/>
            </p:cNvCxnSpPr>
            <p:nvPr/>
          </p:nvCxnSpPr>
          <p:spPr>
            <a:xfrm flipV="1">
              <a:off x="4572000" y="3549793"/>
              <a:ext cx="0" cy="204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8" idx="0"/>
              <a:endCxn id="11" idx="2"/>
            </p:cNvCxnSpPr>
            <p:nvPr/>
          </p:nvCxnSpPr>
          <p:spPr>
            <a:xfrm flipH="1" flipV="1">
              <a:off x="4572000" y="3549793"/>
              <a:ext cx="1866900" cy="197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6" idx="0"/>
              <a:endCxn id="8" idx="2"/>
            </p:cNvCxnSpPr>
            <p:nvPr/>
          </p:nvCxnSpPr>
          <p:spPr>
            <a:xfrm flipV="1">
              <a:off x="4858109" y="4280277"/>
              <a:ext cx="1580791" cy="402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0"/>
              <a:endCxn id="8" idx="2"/>
            </p:cNvCxnSpPr>
            <p:nvPr/>
          </p:nvCxnSpPr>
          <p:spPr>
            <a:xfrm flipH="1" flipV="1">
              <a:off x="6438900" y="4280277"/>
              <a:ext cx="381000" cy="402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6" idx="0"/>
              <a:endCxn id="7" idx="2"/>
            </p:cNvCxnSpPr>
            <p:nvPr/>
          </p:nvCxnSpPr>
          <p:spPr>
            <a:xfrm flipV="1">
              <a:off x="5829300" y="5216096"/>
              <a:ext cx="990600" cy="247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5" idx="0"/>
              <a:endCxn id="7" idx="2"/>
            </p:cNvCxnSpPr>
            <p:nvPr/>
          </p:nvCxnSpPr>
          <p:spPr>
            <a:xfrm flipH="1" flipV="1">
              <a:off x="6819900" y="5216096"/>
              <a:ext cx="876300" cy="233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46"/>
            <p:cNvSpPr/>
            <p:nvPr/>
          </p:nvSpPr>
          <p:spPr>
            <a:xfrm>
              <a:off x="6356838" y="3340526"/>
              <a:ext cx="1494693" cy="3106295"/>
            </a:xfrm>
            <a:custGeom>
              <a:avLst/>
              <a:gdLst>
                <a:gd name="connsiteX0" fmla="*/ 0 w 1494693"/>
                <a:gd name="connsiteY0" fmla="*/ 835306 h 3855199"/>
                <a:gd name="connsiteX1" fmla="*/ 316524 w 1494693"/>
                <a:gd name="connsiteY1" fmla="*/ 175883 h 3855199"/>
                <a:gd name="connsiteX2" fmla="*/ 1230924 w 1494693"/>
                <a:gd name="connsiteY2" fmla="*/ 3666429 h 3855199"/>
                <a:gd name="connsiteX3" fmla="*/ 1494693 w 1494693"/>
                <a:gd name="connsiteY3" fmla="*/ 3077345 h 3855199"/>
                <a:gd name="connsiteX0" fmla="*/ 0 w 1494693"/>
                <a:gd name="connsiteY0" fmla="*/ 429002 h 3407142"/>
                <a:gd name="connsiteX1" fmla="*/ 457201 w 1494693"/>
                <a:gd name="connsiteY1" fmla="*/ 349871 h 3407142"/>
                <a:gd name="connsiteX2" fmla="*/ 1230924 w 1494693"/>
                <a:gd name="connsiteY2" fmla="*/ 3260125 h 3407142"/>
                <a:gd name="connsiteX3" fmla="*/ 1494693 w 1494693"/>
                <a:gd name="connsiteY3" fmla="*/ 2671041 h 3407142"/>
                <a:gd name="connsiteX0" fmla="*/ 0 w 1494693"/>
                <a:gd name="connsiteY0" fmla="*/ 404997 h 3106295"/>
                <a:gd name="connsiteX1" fmla="*/ 457201 w 1494693"/>
                <a:gd name="connsiteY1" fmla="*/ 325866 h 3106295"/>
                <a:gd name="connsiteX2" fmla="*/ 1081455 w 1494693"/>
                <a:gd name="connsiteY2" fmla="*/ 2858051 h 3106295"/>
                <a:gd name="connsiteX3" fmla="*/ 1494693 w 1494693"/>
                <a:gd name="connsiteY3" fmla="*/ 2647036 h 31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693" h="3106295">
                  <a:moveTo>
                    <a:pt x="0" y="404997"/>
                  </a:moveTo>
                  <a:cubicBezTo>
                    <a:pt x="55685" y="-160642"/>
                    <a:pt x="276959" y="-82976"/>
                    <a:pt x="457201" y="325866"/>
                  </a:cubicBezTo>
                  <a:cubicBezTo>
                    <a:pt x="637443" y="734708"/>
                    <a:pt x="908540" y="2471189"/>
                    <a:pt x="1081455" y="2858051"/>
                  </a:cubicBezTo>
                  <a:cubicBezTo>
                    <a:pt x="1254370" y="3244913"/>
                    <a:pt x="1460989" y="3183366"/>
                    <a:pt x="1494693" y="2647036"/>
                  </a:cubicBezTo>
                </a:path>
              </a:pathLst>
            </a:custGeom>
            <a:noFill/>
            <a:ln w="12700"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8153400" y="5730079"/>
              <a:ext cx="835269" cy="626271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/>
            <p:cNvSpPr/>
            <p:nvPr/>
          </p:nvSpPr>
          <p:spPr>
            <a:xfrm>
              <a:off x="5207976" y="2596896"/>
              <a:ext cx="480647" cy="375037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426569" y="4777387"/>
            <a:ext cx="169580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err="1"/>
              <a:t>ListOfExpression</a:t>
            </a:r>
            <a:r>
              <a:rPr lang="en-US" sz="1200" dirty="0"/>
              <a:t> may contain a Expression and a </a:t>
            </a:r>
            <a:r>
              <a:rPr lang="en-US" sz="1200" dirty="0" err="1"/>
              <a:t>ListofExpressions</a:t>
            </a:r>
            <a:endParaRPr lang="en-US" sz="1200" dirty="0"/>
          </a:p>
        </p:txBody>
      </p:sp>
      <p:sp>
        <p:nvSpPr>
          <p:cNvPr id="55" name="Freeform 54"/>
          <p:cNvSpPr/>
          <p:nvPr/>
        </p:nvSpPr>
        <p:spPr>
          <a:xfrm>
            <a:off x="7754815" y="5433646"/>
            <a:ext cx="648108" cy="486400"/>
          </a:xfrm>
          <a:custGeom>
            <a:avLst/>
            <a:gdLst>
              <a:gd name="connsiteX0" fmla="*/ 527539 w 648108"/>
              <a:gd name="connsiteY0" fmla="*/ 0 h 486400"/>
              <a:gd name="connsiteX1" fmla="*/ 633047 w 648108"/>
              <a:gd name="connsiteY1" fmla="*/ 483577 h 486400"/>
              <a:gd name="connsiteX2" fmla="*/ 237393 w 648108"/>
              <a:gd name="connsiteY2" fmla="*/ 202223 h 486400"/>
              <a:gd name="connsiteX3" fmla="*/ 0 w 648108"/>
              <a:gd name="connsiteY3" fmla="*/ 263769 h 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108" h="486400">
                <a:moveTo>
                  <a:pt x="527539" y="0"/>
                </a:moveTo>
                <a:cubicBezTo>
                  <a:pt x="604472" y="224936"/>
                  <a:pt x="681405" y="449873"/>
                  <a:pt x="633047" y="483577"/>
                </a:cubicBezTo>
                <a:cubicBezTo>
                  <a:pt x="584689" y="517281"/>
                  <a:pt x="342901" y="238858"/>
                  <a:pt x="237393" y="202223"/>
                </a:cubicBezTo>
                <a:cubicBezTo>
                  <a:pt x="131885" y="165588"/>
                  <a:pt x="65942" y="214678"/>
                  <a:pt x="0" y="263769"/>
                </a:cubicBezTo>
              </a:path>
            </a:pathLst>
          </a:custGeom>
          <a:noFill/>
          <a:ln w="12700"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7922642">
            <a:off x="3049976" y="2954371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rot="7922642">
            <a:off x="5279023" y="4654993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562601" y="1700738"/>
            <a:ext cx="2971800" cy="276999"/>
            <a:chOff x="5562601" y="1700738"/>
            <a:chExt cx="2971800" cy="276999"/>
          </a:xfrm>
        </p:grpSpPr>
        <p:sp>
          <p:nvSpPr>
            <p:cNvPr id="60" name="TextBox 59"/>
            <p:cNvSpPr txBox="1"/>
            <p:nvPr/>
          </p:nvSpPr>
          <p:spPr>
            <a:xfrm>
              <a:off x="5562601" y="1700738"/>
              <a:ext cx="2971800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means “contains” or “may contain”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5676900" y="1828800"/>
              <a:ext cx="419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rc 61"/>
          <p:cNvSpPr/>
          <p:nvPr/>
        </p:nvSpPr>
        <p:spPr>
          <a:xfrm rot="7922642">
            <a:off x="4765582" y="3757337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3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pgm-fn</a:t>
            </a:r>
            <a:r>
              <a:rPr lang="en-US" dirty="0"/>
              <a:t> : Program -&gt; ??</a:t>
            </a:r>
          </a:p>
          <a:p>
            <a:r>
              <a:rPr lang="en-US" dirty="0"/>
              <a:t>#;</a:t>
            </a:r>
          </a:p>
          <a:p>
            <a:r>
              <a:rPr lang="en-US" dirty="0"/>
              <a:t>(define (</a:t>
            </a:r>
            <a:r>
              <a:rPr lang="en-US" dirty="0" err="1"/>
              <a:t>pgm-fn</a:t>
            </a:r>
            <a:r>
              <a:rPr lang="en-US" dirty="0"/>
              <a:t> p)</a:t>
            </a:r>
          </a:p>
          <a:p>
            <a:r>
              <a:rPr lang="en-US" dirty="0"/>
              <a:t>  (</a:t>
            </a:r>
            <a:r>
              <a:rPr lang="en-US" dirty="0" err="1"/>
              <a:t>lodef-fn</a:t>
            </a:r>
            <a:r>
              <a:rPr lang="en-US" dirty="0"/>
              <a:t> p))</a:t>
            </a:r>
          </a:p>
          <a:p>
            <a:endParaRPr lang="en-US" dirty="0"/>
          </a:p>
          <a:p>
            <a:r>
              <a:rPr lang="en-US" dirty="0"/>
              <a:t>;; </a:t>
            </a:r>
            <a:r>
              <a:rPr lang="en-US" dirty="0" err="1"/>
              <a:t>def-fn</a:t>
            </a:r>
            <a:r>
              <a:rPr lang="en-US" dirty="0"/>
              <a:t> : Definition -&gt; ??</a:t>
            </a:r>
          </a:p>
          <a:p>
            <a:r>
              <a:rPr lang="en-US" dirty="0"/>
              <a:t>#;</a:t>
            </a:r>
          </a:p>
          <a:p>
            <a:r>
              <a:rPr lang="en-US" dirty="0"/>
              <a:t>(define (</a:t>
            </a:r>
            <a:r>
              <a:rPr lang="en-US" dirty="0" err="1"/>
              <a:t>def-fn</a:t>
            </a:r>
            <a:r>
              <a:rPr lang="en-US" dirty="0"/>
              <a:t> d)</a:t>
            </a:r>
          </a:p>
          <a:p>
            <a:r>
              <a:rPr lang="en-US" dirty="0"/>
              <a:t>  (... (</a:t>
            </a:r>
            <a:r>
              <a:rPr lang="en-US" dirty="0" err="1"/>
              <a:t>def</a:t>
            </a:r>
            <a:r>
              <a:rPr lang="en-US" dirty="0"/>
              <a:t>-name d) (</a:t>
            </a:r>
            <a:r>
              <a:rPr lang="en-US" dirty="0" err="1"/>
              <a:t>def-args</a:t>
            </a:r>
            <a:r>
              <a:rPr lang="en-US" dirty="0"/>
              <a:t> d) (</a:t>
            </a:r>
            <a:r>
              <a:rPr lang="en-US" dirty="0" err="1"/>
              <a:t>def</a:t>
            </a:r>
            <a:r>
              <a:rPr lang="en-US" dirty="0"/>
              <a:t>-body d)))</a:t>
            </a:r>
          </a:p>
          <a:p>
            <a:endParaRPr lang="en-US" dirty="0"/>
          </a:p>
          <a:p>
            <a:r>
              <a:rPr lang="en-US" dirty="0"/>
              <a:t>;; </a:t>
            </a:r>
            <a:r>
              <a:rPr lang="en-US" dirty="0" err="1"/>
              <a:t>exp-fn</a:t>
            </a:r>
            <a:r>
              <a:rPr lang="en-US" dirty="0"/>
              <a:t> : </a:t>
            </a:r>
            <a:r>
              <a:rPr lang="en-US" dirty="0" err="1"/>
              <a:t>Exp</a:t>
            </a:r>
            <a:r>
              <a:rPr lang="en-US" dirty="0"/>
              <a:t> -&gt; ??</a:t>
            </a:r>
          </a:p>
          <a:p>
            <a:r>
              <a:rPr lang="en-US" dirty="0"/>
              <a:t>#;</a:t>
            </a:r>
          </a:p>
          <a:p>
            <a:r>
              <a:rPr lang="en-US" dirty="0"/>
              <a:t>(define (</a:t>
            </a:r>
            <a:r>
              <a:rPr lang="en-US" dirty="0" err="1"/>
              <a:t>exp-fn</a:t>
            </a:r>
            <a:r>
              <a:rPr lang="en-US" dirty="0"/>
              <a:t> e)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</a:t>
            </a:r>
            <a:r>
              <a:rPr lang="en-US" dirty="0" err="1"/>
              <a:t>varexp</a:t>
            </a:r>
            <a:r>
              <a:rPr lang="en-US" dirty="0"/>
              <a:t>? e) (... (</a:t>
            </a:r>
            <a:r>
              <a:rPr lang="en-US" dirty="0" err="1"/>
              <a:t>varexp</a:t>
            </a:r>
            <a:r>
              <a:rPr lang="en-US" dirty="0"/>
              <a:t>-name e))]</a:t>
            </a:r>
          </a:p>
          <a:p>
            <a:r>
              <a:rPr lang="en-US" dirty="0"/>
              <a:t>    [(</a:t>
            </a:r>
            <a:r>
              <a:rPr lang="en-US" dirty="0" err="1"/>
              <a:t>appexp</a:t>
            </a:r>
            <a:r>
              <a:rPr lang="en-US" dirty="0"/>
              <a:t>? e) (... (</a:t>
            </a:r>
            <a:r>
              <a:rPr lang="en-US" dirty="0" err="1"/>
              <a:t>appexp-fn</a:t>
            </a:r>
            <a:r>
              <a:rPr lang="en-US" dirty="0"/>
              <a:t> e) (</a:t>
            </a:r>
            <a:r>
              <a:rPr lang="en-US" dirty="0" err="1"/>
              <a:t>loexp-fn</a:t>
            </a:r>
            <a:r>
              <a:rPr lang="en-US" dirty="0"/>
              <a:t> (</a:t>
            </a:r>
            <a:r>
              <a:rPr lang="en-US" dirty="0" err="1"/>
              <a:t>appexp-args</a:t>
            </a:r>
            <a:r>
              <a:rPr lang="en-US" dirty="0"/>
              <a:t> e)))]))</a:t>
            </a:r>
          </a:p>
          <a:p>
            <a:endParaRPr lang="en-US" dirty="0"/>
          </a:p>
          <a:p>
            <a:r>
              <a:rPr lang="en-US" dirty="0"/>
              <a:t>;; We omit the lo-* templates because they are standard and you should know</a:t>
            </a:r>
          </a:p>
          <a:p>
            <a:r>
              <a:rPr lang="en-US" dirty="0"/>
              <a:t>;; them by heart already.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3487" y="1678017"/>
            <a:ext cx="3433313" cy="1163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Racket, #; marks the next S-expression as a comment.  So this definition is actually a comment.  This is handy for templates.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14400" y="1981200"/>
            <a:ext cx="43434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194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Data Design in Racket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We’ve chosen to represent </a:t>
            </a:r>
            <a:r>
              <a:rPr lang="en-US" dirty="0" err="1"/>
              <a:t>GarterSnake</a:t>
            </a:r>
            <a:r>
              <a:rPr lang="en-US" dirty="0"/>
              <a:t> programs as recursive structures. </a:t>
            </a:r>
          </a:p>
          <a:p>
            <a:r>
              <a:rPr lang="en-US" dirty="0"/>
              <a:t>This is sometimes called “abstract syntax” because it abstracts away all the syntactic details of the programs we are manipulating.</a:t>
            </a:r>
          </a:p>
          <a:p>
            <a:r>
              <a:rPr lang="en-US" dirty="0"/>
              <a:t>Recursive structures are our first-choice representation for information in Racket.</a:t>
            </a:r>
          </a:p>
          <a:p>
            <a:r>
              <a:rPr lang="en-US" dirty="0"/>
              <a:t>You will almost never go wrong choosing that representation.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9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Symbols and Quotation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 design uses </a:t>
            </a:r>
            <a:r>
              <a:rPr lang="en-US" i="1" dirty="0">
                <a:solidFill>
                  <a:srgbClr val="FF0000"/>
                </a:solidFill>
              </a:rPr>
              <a:t>symbols</a:t>
            </a:r>
            <a:r>
              <a:rPr lang="en-US" dirty="0"/>
              <a:t>.</a:t>
            </a:r>
          </a:p>
          <a:p>
            <a:r>
              <a:rPr lang="en-US" dirty="0"/>
              <a:t>A Symbol is a primitive data type in Racket.</a:t>
            </a:r>
          </a:p>
          <a:p>
            <a:r>
              <a:rPr lang="en-US" dirty="0"/>
              <a:t>It  looks like a variable.</a:t>
            </a:r>
          </a:p>
          <a:p>
            <a:r>
              <a:rPr lang="en-US" dirty="0"/>
              <a:t>To introduce a symbol in a piece of code, we precede it with a quote mark.  For example, </a:t>
            </a:r>
            <a:r>
              <a:rPr lang="en-US" b="1" dirty="0"/>
              <a:t>'z</a:t>
            </a:r>
            <a:r>
              <a:rPr lang="en-US" dirty="0"/>
              <a:t> is a Racket expression whose value is the symbol </a:t>
            </a:r>
            <a:r>
              <a:rPr lang="en-US" b="1" dirty="0"/>
              <a:t>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25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Quotation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 can also use a quote in front of a list.  Quotation tells Racket that the thing that follows it is a constant whose value is a symbol or a list.  Thus</a:t>
            </a:r>
          </a:p>
          <a:p>
            <a:r>
              <a:rPr lang="en-US" dirty="0"/>
              <a:t>Thus </a:t>
            </a:r>
            <a:r>
              <a:rPr lang="en-US" b="1" dirty="0"/>
              <a:t>‘(a b c) </a:t>
            </a:r>
            <a:r>
              <a:rPr lang="en-US" dirty="0"/>
              <a:t>and </a:t>
            </a:r>
            <a:r>
              <a:rPr lang="en-US" b="1" dirty="0"/>
              <a:t>(list ‘a ‘b ‘c) </a:t>
            </a:r>
            <a:r>
              <a:rPr lang="en-US" dirty="0"/>
              <a:t>are both Racket  expressions that denote a list whose elements are the symbols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and </a:t>
            </a:r>
            <a:r>
              <a:rPr lang="en-US" b="1" dirty="0"/>
              <a:t>c</a:t>
            </a:r>
            <a:r>
              <a:rPr lang="en-US" dirty="0"/>
              <a:t>.</a:t>
            </a:r>
          </a:p>
          <a:p>
            <a:r>
              <a:rPr lang="en-US" dirty="0"/>
              <a:t>On the other hand, </a:t>
            </a:r>
            <a:r>
              <a:rPr lang="en-US" b="1" dirty="0"/>
              <a:t>(a b c) </a:t>
            </a:r>
            <a:r>
              <a:rPr lang="en-US" dirty="0"/>
              <a:t>is a Racket expression that denotes the application of the function named </a:t>
            </a:r>
            <a:r>
              <a:rPr lang="en-US" b="1" dirty="0"/>
              <a:t>a</a:t>
            </a:r>
            <a:r>
              <a:rPr lang="en-US" dirty="0"/>
              <a:t> to the values of the variables </a:t>
            </a:r>
            <a:r>
              <a:rPr lang="en-US" b="1" dirty="0"/>
              <a:t>b</a:t>
            </a:r>
            <a:r>
              <a:rPr lang="en-US" dirty="0"/>
              <a:t> and </a:t>
            </a:r>
            <a:r>
              <a:rPr lang="en-US" b="1" dirty="0"/>
              <a:t>c</a:t>
            </a:r>
            <a:r>
              <a:rPr lang="en-US" dirty="0"/>
              <a:t>.</a:t>
            </a:r>
          </a:p>
          <a:p>
            <a:r>
              <a:rPr lang="en-US" dirty="0"/>
              <a:t>This is all you need to know about symbols and quotation for right now.</a:t>
            </a:r>
          </a:p>
          <a:p>
            <a:r>
              <a:rPr lang="en-US" dirty="0"/>
              <a:t>There is lots more detail in </a:t>
            </a:r>
            <a:r>
              <a:rPr lang="en-US" dirty="0" err="1"/>
              <a:t>HtDP</a:t>
            </a:r>
            <a:r>
              <a:rPr lang="en-US" dirty="0"/>
              <a:t>/2e,  in the Intermezzo entitled “Quote, Unquote”.  But that chapter covers way more than you need for this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At the end of this lesson the student should be able to:</a:t>
            </a:r>
          </a:p>
          <a:p>
            <a:pPr lvl="1"/>
            <a:r>
              <a:rPr lang="en-US" dirty="0"/>
              <a:t>explain the how defined and undefined variables work in our </a:t>
            </a:r>
            <a:r>
              <a:rPr lang="en-US" dirty="0" err="1"/>
              <a:t>GarterSnake</a:t>
            </a:r>
            <a:r>
              <a:rPr lang="en-US" dirty="0"/>
              <a:t> </a:t>
            </a:r>
            <a:r>
              <a:rPr lang="en-US" dirty="0" err="1"/>
              <a:t>minilanguage</a:t>
            </a:r>
            <a:endParaRPr lang="en-US" dirty="0"/>
          </a:p>
          <a:p>
            <a:pPr lvl="1"/>
            <a:r>
              <a:rPr lang="en-US" dirty="0"/>
              <a:t>identify the undefined variables in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construct a data representation for a program in </a:t>
            </a:r>
            <a:r>
              <a:rPr lang="en-US" dirty="0" err="1"/>
              <a:t>GarterSnake</a:t>
            </a:r>
            <a:r>
              <a:rPr lang="en-US" dirty="0"/>
              <a:t> or a similar language</a:t>
            </a:r>
          </a:p>
          <a:p>
            <a:pPr lvl="1"/>
            <a:r>
              <a:rPr lang="en-US" dirty="0"/>
              <a:t>explain an algorithm for finding undefined variables in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understand how the algorithm follows the structure of the data representation</a:t>
            </a:r>
          </a:p>
          <a:p>
            <a:pPr lvl="1"/>
            <a:r>
              <a:rPr lang="en-US" dirty="0"/>
              <a:t>write similar algorithms for manipulating programs </a:t>
            </a:r>
            <a:r>
              <a:rPr lang="en-US" dirty="0" err="1"/>
              <a:t>GarterSnake</a:t>
            </a:r>
            <a:r>
              <a:rPr lang="en-US" dirty="0"/>
              <a:t> or a similar simple programming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30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0" dirty="0"/>
              <a:t>EXAMPLE:</a:t>
            </a:r>
          </a:p>
          <a:p>
            <a:r>
              <a:rPr lang="en-US" dirty="0" err="1"/>
              <a:t>def</a:t>
            </a:r>
            <a:r>
              <a:rPr lang="en-US" dirty="0"/>
              <a:t> f1(x):f1(x)</a:t>
            </a:r>
          </a:p>
          <a:p>
            <a:r>
              <a:rPr lang="en-US" dirty="0" err="1"/>
              <a:t>def</a:t>
            </a:r>
            <a:r>
              <a:rPr lang="en-US" dirty="0"/>
              <a:t> f2(</a:t>
            </a:r>
            <a:r>
              <a:rPr lang="en-US" dirty="0" err="1"/>
              <a:t>x,y</a:t>
            </a:r>
            <a:r>
              <a:rPr lang="en-US" dirty="0"/>
              <a:t>):f1(y)</a:t>
            </a:r>
          </a:p>
          <a:p>
            <a:r>
              <a:rPr lang="en-US" dirty="0" err="1"/>
              <a:t>def</a:t>
            </a:r>
            <a:r>
              <a:rPr lang="en-US" dirty="0"/>
              <a:t> f3(</a:t>
            </a:r>
            <a:r>
              <a:rPr lang="en-US" dirty="0" err="1"/>
              <a:t>x,y,z</a:t>
            </a:r>
            <a:r>
              <a:rPr lang="en-US" dirty="0"/>
              <a:t>):f1(f2(</a:t>
            </a:r>
            <a:r>
              <a:rPr lang="en-US" dirty="0" err="1"/>
              <a:t>z,y</a:t>
            </a:r>
            <a:r>
              <a:rPr lang="en-US" dirty="0"/>
              <a:t>),z)</a:t>
            </a:r>
          </a:p>
          <a:p>
            <a:r>
              <a:rPr lang="en-US" b="0" dirty="0"/>
              <a:t>is represented by</a:t>
            </a:r>
          </a:p>
          <a:p>
            <a:r>
              <a:rPr lang="en-US" dirty="0"/>
              <a:t>(list</a:t>
            </a:r>
          </a:p>
          <a:p>
            <a:r>
              <a:rPr lang="en-US" dirty="0"/>
              <a:t>     (make-</a:t>
            </a:r>
            <a:r>
              <a:rPr lang="en-US" dirty="0" err="1"/>
              <a:t>def</a:t>
            </a:r>
            <a:r>
              <a:rPr lang="en-US" dirty="0"/>
              <a:t> 'f1 (list 'x) </a:t>
            </a:r>
          </a:p>
          <a:p>
            <a:r>
              <a:rPr lang="en-US" dirty="0"/>
              <a:t>               (make-</a:t>
            </a:r>
            <a:r>
              <a:rPr lang="en-US" dirty="0" err="1"/>
              <a:t>appexp</a:t>
            </a:r>
            <a:r>
              <a:rPr lang="en-US" dirty="0"/>
              <a:t> 'f1 (list (make-</a:t>
            </a:r>
            <a:r>
              <a:rPr lang="en-US" dirty="0" err="1"/>
              <a:t>varexp</a:t>
            </a:r>
            <a:r>
              <a:rPr lang="en-US" dirty="0"/>
              <a:t> 'x))))</a:t>
            </a:r>
          </a:p>
          <a:p>
            <a:r>
              <a:rPr lang="en-US" dirty="0"/>
              <a:t>     (make-</a:t>
            </a:r>
            <a:r>
              <a:rPr lang="en-US" dirty="0" err="1"/>
              <a:t>def</a:t>
            </a:r>
            <a:r>
              <a:rPr lang="en-US" dirty="0"/>
              <a:t> 'f2 (list 'x 'y) (make-</a:t>
            </a:r>
            <a:r>
              <a:rPr lang="en-US" dirty="0" err="1"/>
              <a:t>appexp</a:t>
            </a:r>
            <a:r>
              <a:rPr lang="en-US" dirty="0"/>
              <a:t> 'f1 (list (make-</a:t>
            </a:r>
            <a:r>
              <a:rPr lang="en-US" dirty="0" err="1"/>
              <a:t>varexp</a:t>
            </a:r>
            <a:r>
              <a:rPr lang="en-US" dirty="0"/>
              <a:t> 'y))))</a:t>
            </a:r>
          </a:p>
          <a:p>
            <a:r>
              <a:rPr lang="en-US" dirty="0"/>
              <a:t>     (make-</a:t>
            </a:r>
            <a:r>
              <a:rPr lang="en-US" dirty="0" err="1"/>
              <a:t>def</a:t>
            </a:r>
            <a:r>
              <a:rPr lang="en-US" dirty="0"/>
              <a:t> 'f3 (list 'x 'y 'z)</a:t>
            </a:r>
          </a:p>
          <a:p>
            <a:r>
              <a:rPr lang="en-US" dirty="0"/>
              <a:t>                (make-</a:t>
            </a:r>
            <a:r>
              <a:rPr lang="en-US" dirty="0" err="1"/>
              <a:t>appexp</a:t>
            </a:r>
            <a:r>
              <a:rPr lang="en-US" dirty="0"/>
              <a:t> 'f1 (list (make-</a:t>
            </a:r>
            <a:r>
              <a:rPr lang="en-US" dirty="0" err="1"/>
              <a:t>appexp</a:t>
            </a:r>
            <a:r>
              <a:rPr lang="en-US" dirty="0"/>
              <a:t> 'f2</a:t>
            </a:r>
          </a:p>
          <a:p>
            <a:r>
              <a:rPr lang="en-US" dirty="0"/>
              <a:t>                                             (list (make-</a:t>
            </a:r>
            <a:r>
              <a:rPr lang="en-US" dirty="0" err="1"/>
              <a:t>varexp</a:t>
            </a:r>
            <a:r>
              <a:rPr lang="en-US" dirty="0"/>
              <a:t> 'z)</a:t>
            </a:r>
          </a:p>
          <a:p>
            <a:r>
              <a:rPr lang="en-US" dirty="0"/>
              <a:t>                                                   (make-</a:t>
            </a:r>
            <a:r>
              <a:rPr lang="en-US" dirty="0" err="1"/>
              <a:t>varexp</a:t>
            </a:r>
            <a:r>
              <a:rPr lang="en-US" dirty="0"/>
              <a:t> 'y)))</a:t>
            </a:r>
          </a:p>
          <a:p>
            <a:r>
              <a:rPr lang="en-US" dirty="0"/>
              <a:t>                                       (make-</a:t>
            </a:r>
            <a:r>
              <a:rPr lang="en-US" dirty="0" err="1"/>
              <a:t>varexp</a:t>
            </a:r>
            <a:r>
              <a:rPr lang="en-US" dirty="0"/>
              <a:t> 'z)))))))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1600200"/>
            <a:ext cx="38862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Now that we’ve briefly explained about symbols and quotation, we can give an example of the representation of a </a:t>
            </a:r>
            <a:r>
              <a:rPr lang="en-US" dirty="0" err="1">
                <a:solidFill>
                  <a:schemeClr val="tx1"/>
                </a:solidFill>
              </a:rPr>
              <a:t>GarterSnake</a:t>
            </a:r>
            <a:r>
              <a:rPr lang="en-US" dirty="0">
                <a:solidFill>
                  <a:schemeClr val="tx1"/>
                </a:solidFill>
              </a:rPr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1227461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We'll need to recur on the list structure of programs.  When we</a:t>
            </a:r>
          </a:p>
          <a:p>
            <a:r>
              <a:rPr lang="en-US" dirty="0"/>
              <a:t>;; analyze a definition, what information do we need to carry forward?</a:t>
            </a:r>
          </a:p>
          <a:p>
            <a:r>
              <a:rPr lang="en-US" dirty="0"/>
              <a:t>;; Let's look at an example.  We'll annotate each definition with a</a:t>
            </a:r>
          </a:p>
          <a:p>
            <a:r>
              <a:rPr lang="en-US" dirty="0"/>
              <a:t>;; list of the variables available in its body. </a:t>
            </a:r>
          </a:p>
          <a:p>
            <a:endParaRPr lang="en-US" dirty="0"/>
          </a:p>
          <a:p>
            <a:r>
              <a:rPr lang="en-US" dirty="0"/>
              <a:t>#|</a:t>
            </a:r>
          </a:p>
          <a:p>
            <a:r>
              <a:rPr lang="en-US" dirty="0" err="1"/>
              <a:t>def</a:t>
            </a:r>
            <a:r>
              <a:rPr lang="en-US" dirty="0"/>
              <a:t> f1(x):f1(x)          ; f1 and x are available in the body.</a:t>
            </a:r>
          </a:p>
          <a:p>
            <a:r>
              <a:rPr lang="en-US" dirty="0" err="1"/>
              <a:t>def</a:t>
            </a:r>
            <a:r>
              <a:rPr lang="en-US" dirty="0"/>
              <a:t> f2(</a:t>
            </a:r>
            <a:r>
              <a:rPr lang="en-US" dirty="0" err="1"/>
              <a:t>u,y</a:t>
            </a:r>
            <a:r>
              <a:rPr lang="en-US" dirty="0"/>
              <a:t>):f1(y)        ; f1, f2, u, and y, are available in the body.</a:t>
            </a:r>
          </a:p>
          <a:p>
            <a:r>
              <a:rPr lang="en-US" dirty="0" err="1"/>
              <a:t>def</a:t>
            </a:r>
            <a:r>
              <a:rPr lang="en-US" dirty="0"/>
              <a:t> f3(</a:t>
            </a:r>
            <a:r>
              <a:rPr lang="en-US" dirty="0" err="1"/>
              <a:t>x,z</a:t>
            </a:r>
            <a:r>
              <a:rPr lang="en-US" dirty="0"/>
              <a:t>):f1(f2(z,f1)) ; f1, f2, f3, x, and z are available in the body.</a:t>
            </a:r>
          </a:p>
          <a:p>
            <a:r>
              <a:rPr lang="en-US" dirty="0" err="1"/>
              <a:t>def</a:t>
            </a:r>
            <a:r>
              <a:rPr lang="en-US" dirty="0"/>
              <a:t> f4(</a:t>
            </a:r>
            <a:r>
              <a:rPr lang="en-US" dirty="0" err="1"/>
              <a:t>x,z</a:t>
            </a:r>
            <a:r>
              <a:rPr lang="en-US" dirty="0"/>
              <a:t>):x(</a:t>
            </a:r>
            <a:r>
              <a:rPr lang="en-US" dirty="0" err="1"/>
              <a:t>z,z</a:t>
            </a:r>
            <a:r>
              <a:rPr lang="en-US" dirty="0"/>
              <a:t>)       ; f1, f2, f3, f4, x, and z are available in the body.</a:t>
            </a:r>
          </a:p>
          <a:p>
            <a:r>
              <a:rPr lang="en-US" dirty="0"/>
              <a:t>|#</a:t>
            </a:r>
          </a:p>
          <a:p>
            <a:endParaRPr lang="en-US" dirty="0"/>
          </a:p>
          <a:p>
            <a:r>
              <a:rPr lang="en-US" dirty="0"/>
              <a:t>;; In each case, the variables available in the body are the names of</a:t>
            </a:r>
          </a:p>
          <a:p>
            <a:r>
              <a:rPr lang="en-US" dirty="0"/>
              <a:t>;; the functions defined _before_ the current function, plus the names</a:t>
            </a:r>
          </a:p>
          <a:p>
            <a:r>
              <a:rPr lang="en-US" dirty="0"/>
              <a:t>;; of the current function and its arguments.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66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Let's look at the "middle" of the calculation.</a:t>
            </a:r>
          </a:p>
          <a:p>
            <a:r>
              <a:rPr lang="en-US" dirty="0"/>
              <a:t>;; When we analyze the definition of f3, we need to know that f1 and</a:t>
            </a:r>
          </a:p>
          <a:p>
            <a:r>
              <a:rPr lang="en-US" dirty="0"/>
              <a:t>;; f2 are defined.  When we analyze the body of f3, we need to know</a:t>
            </a:r>
          </a:p>
          <a:p>
            <a:r>
              <a:rPr lang="en-US" dirty="0"/>
              <a:t>;; that f1, f2, x, and z are defined.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;; So we generalize our functions to take a second argument, which is</a:t>
            </a:r>
          </a:p>
          <a:p>
            <a:r>
              <a:rPr lang="en-US" i="1" dirty="0">
                <a:solidFill>
                  <a:srgbClr val="FF0000"/>
                </a:solidFill>
              </a:rPr>
              <a:t>;; the set of defined variables.</a:t>
            </a:r>
          </a:p>
          <a:p>
            <a:endParaRPr lang="en-US" dirty="0"/>
          </a:p>
          <a:p>
            <a:r>
              <a:rPr lang="en-US" dirty="0"/>
              <a:t>;; We'll have a family of functions that follow the data definitions;</a:t>
            </a:r>
          </a:p>
          <a:p>
            <a:endParaRPr lang="en-US" dirty="0"/>
          </a:p>
          <a:p>
            <a:r>
              <a:rPr lang="en-US" dirty="0"/>
              <a:t>;; program-all-defined : Program                        -&gt; Boolean</a:t>
            </a:r>
          </a:p>
          <a:p>
            <a:r>
              <a:rPr lang="en-US" dirty="0"/>
              <a:t>;; </a:t>
            </a:r>
            <a:r>
              <a:rPr lang="en-US" dirty="0" err="1"/>
              <a:t>lod</a:t>
            </a:r>
            <a:r>
              <a:rPr lang="en-US" dirty="0"/>
              <a:t>-all-defined?    : </a:t>
            </a:r>
            <a:r>
              <a:rPr lang="en-US" dirty="0" err="1"/>
              <a:t>ListOfDefinition</a:t>
            </a:r>
            <a:r>
              <a:rPr lang="en-US" dirty="0"/>
              <a:t> </a:t>
            </a:r>
            <a:r>
              <a:rPr lang="en-US" dirty="0" err="1"/>
              <a:t>SetOfVariable</a:t>
            </a:r>
            <a:r>
              <a:rPr lang="en-US" dirty="0"/>
              <a:t> -&gt; Boolean</a:t>
            </a:r>
          </a:p>
          <a:p>
            <a:r>
              <a:rPr lang="en-US" dirty="0"/>
              <a:t>;; </a:t>
            </a:r>
            <a:r>
              <a:rPr lang="en-US" dirty="0" err="1"/>
              <a:t>def</a:t>
            </a:r>
            <a:r>
              <a:rPr lang="en-US" dirty="0"/>
              <a:t>-all-defined?    : Definition       </a:t>
            </a:r>
            <a:r>
              <a:rPr lang="en-US" dirty="0" err="1"/>
              <a:t>SetOfVariable</a:t>
            </a:r>
            <a:r>
              <a:rPr lang="en-US" dirty="0"/>
              <a:t> -&gt; Boolean         </a:t>
            </a:r>
          </a:p>
          <a:p>
            <a:r>
              <a:rPr lang="en-US" dirty="0"/>
              <a:t>;; </a:t>
            </a:r>
            <a:r>
              <a:rPr lang="en-US" dirty="0" err="1"/>
              <a:t>exp</a:t>
            </a:r>
            <a:r>
              <a:rPr lang="en-US" dirty="0"/>
              <a:t>-all-defined?    : </a:t>
            </a:r>
            <a:r>
              <a:rPr lang="en-US" dirty="0" err="1"/>
              <a:t>Exp</a:t>
            </a:r>
            <a:r>
              <a:rPr lang="en-US" dirty="0"/>
              <a:t>              </a:t>
            </a:r>
            <a:r>
              <a:rPr lang="en-US" dirty="0" err="1"/>
              <a:t>SetOfVariable</a:t>
            </a:r>
            <a:r>
              <a:rPr lang="en-US" dirty="0"/>
              <a:t> -&gt; Boolean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31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lod</a:t>
            </a:r>
            <a:r>
              <a:rPr lang="en-US" dirty="0"/>
              <a:t>-all-defined?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lod</a:t>
            </a:r>
            <a:r>
              <a:rPr lang="en-US" dirty="0"/>
              <a:t>-all-defined? : </a:t>
            </a:r>
            <a:r>
              <a:rPr lang="en-US" dirty="0" err="1"/>
              <a:t>ListOfDefinition</a:t>
            </a:r>
            <a:r>
              <a:rPr lang="en-US" dirty="0"/>
              <a:t> </a:t>
            </a:r>
            <a:r>
              <a:rPr lang="en-US" dirty="0" err="1"/>
              <a:t>SetOfVariable</a:t>
            </a:r>
            <a:r>
              <a:rPr lang="en-US" dirty="0"/>
              <a:t> -&gt; Boolean</a:t>
            </a:r>
          </a:p>
          <a:p>
            <a:r>
              <a:rPr lang="en-US" dirty="0"/>
              <a:t>;; GIVEN: a list of definitions '</a:t>
            </a:r>
            <a:r>
              <a:rPr lang="en-US" dirty="0" err="1"/>
              <a:t>defs</a:t>
            </a:r>
            <a:r>
              <a:rPr lang="en-US" dirty="0"/>
              <a:t>' from some program p and a set of</a:t>
            </a:r>
          </a:p>
          <a:p>
            <a:r>
              <a:rPr lang="en-US" dirty="0"/>
              <a:t>;; variables '</a:t>
            </a:r>
            <a:r>
              <a:rPr lang="en-US" dirty="0" err="1"/>
              <a:t>vars</a:t>
            </a:r>
            <a:r>
              <a:rPr lang="en-US" dirty="0"/>
              <a:t>'</a:t>
            </a:r>
          </a:p>
          <a:p>
            <a:r>
              <a:rPr lang="en-US" dirty="0">
                <a:solidFill>
                  <a:srgbClr val="FF0000"/>
                </a:solidFill>
              </a:rPr>
              <a:t>;; WHERE: </a:t>
            </a:r>
            <a:r>
              <a:rPr lang="en-US" dirty="0" err="1">
                <a:solidFill>
                  <a:srgbClr val="FF0000"/>
                </a:solidFill>
              </a:rPr>
              <a:t>vars</a:t>
            </a:r>
            <a:r>
              <a:rPr lang="en-US" dirty="0">
                <a:solidFill>
                  <a:srgbClr val="FF0000"/>
                </a:solidFill>
              </a:rPr>
              <a:t> is the set of variables available at the start of </a:t>
            </a:r>
            <a:r>
              <a:rPr lang="en-US" dirty="0" err="1">
                <a:solidFill>
                  <a:srgbClr val="FF0000"/>
                </a:solidFill>
              </a:rPr>
              <a:t>defs</a:t>
            </a:r>
            <a:r>
              <a:rPr lang="en-US" dirty="0">
                <a:solidFill>
                  <a:srgbClr val="FF0000"/>
                </a:solidFill>
              </a:rPr>
              <a:t> in</a:t>
            </a:r>
          </a:p>
          <a:p>
            <a:r>
              <a:rPr lang="en-US" dirty="0">
                <a:solidFill>
                  <a:srgbClr val="FF0000"/>
                </a:solidFill>
              </a:rPr>
              <a:t>;; p.</a:t>
            </a:r>
          </a:p>
          <a:p>
            <a:r>
              <a:rPr lang="en-US" dirty="0"/>
              <a:t>;; RETURNS: true </a:t>
            </a:r>
            <a:r>
              <a:rPr lang="en-US" dirty="0" err="1"/>
              <a:t>iff</a:t>
            </a:r>
            <a:r>
              <a:rPr lang="en-US" dirty="0"/>
              <a:t> there are no undefined variables in </a:t>
            </a:r>
            <a:r>
              <a:rPr lang="en-US" dirty="0" err="1"/>
              <a:t>defs</a:t>
            </a:r>
            <a:r>
              <a:rPr lang="en-US" dirty="0"/>
              <a:t>.</a:t>
            </a:r>
          </a:p>
          <a:p>
            <a:r>
              <a:rPr lang="en-US" dirty="0"/>
              <a:t>;; EXAMPLES: See examples above (slide 8)</a:t>
            </a:r>
          </a:p>
          <a:p>
            <a:r>
              <a:rPr lang="en-US" dirty="0"/>
              <a:t>;; STRATEGY: Use template for </a:t>
            </a:r>
            <a:r>
              <a:rPr lang="en-US" dirty="0" err="1"/>
              <a:t>ListOfDefinition</a:t>
            </a:r>
            <a:r>
              <a:rPr lang="en-US" dirty="0"/>
              <a:t> on </a:t>
            </a:r>
            <a:r>
              <a:rPr lang="en-US" dirty="0" err="1"/>
              <a:t>defs</a:t>
            </a:r>
            <a:r>
              <a:rPr lang="en-US" dirty="0"/>
              <a:t>.  The names</a:t>
            </a:r>
          </a:p>
          <a:p>
            <a:r>
              <a:rPr lang="en-US" dirty="0"/>
              <a:t>;; available in (rest </a:t>
            </a:r>
            <a:r>
              <a:rPr lang="en-US" dirty="0" err="1"/>
              <a:t>defs</a:t>
            </a:r>
            <a:r>
              <a:rPr lang="en-US" dirty="0"/>
              <a:t>) are those in </a:t>
            </a:r>
            <a:r>
              <a:rPr lang="en-US" dirty="0" err="1"/>
              <a:t>vars</a:t>
            </a:r>
            <a:r>
              <a:rPr lang="en-US" dirty="0"/>
              <a:t>, plus the variable</a:t>
            </a:r>
          </a:p>
          <a:p>
            <a:r>
              <a:rPr lang="en-US" dirty="0"/>
              <a:t>;; defined in (first </a:t>
            </a:r>
            <a:r>
              <a:rPr lang="en-US" dirty="0" err="1"/>
              <a:t>defs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(define (</a:t>
            </a:r>
            <a:r>
              <a:rPr lang="en-US" dirty="0" err="1"/>
              <a:t>lod</a:t>
            </a:r>
            <a:r>
              <a:rPr lang="en-US" dirty="0"/>
              <a:t>-all-defined? </a:t>
            </a:r>
            <a:r>
              <a:rPr lang="en-US" dirty="0" err="1"/>
              <a:t>defs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[(null? </a:t>
            </a:r>
            <a:r>
              <a:rPr lang="en-US" dirty="0" err="1"/>
              <a:t>defs</a:t>
            </a:r>
            <a:r>
              <a:rPr lang="en-US" dirty="0"/>
              <a:t>) true]</a:t>
            </a:r>
          </a:p>
          <a:p>
            <a:r>
              <a:rPr lang="en-US" dirty="0"/>
              <a:t>    [else</a:t>
            </a:r>
          </a:p>
          <a:p>
            <a:r>
              <a:rPr lang="en-US" dirty="0"/>
              <a:t>     (and</a:t>
            </a:r>
          </a:p>
          <a:p>
            <a:r>
              <a:rPr lang="en-US" dirty="0"/>
              <a:t>      (</a:t>
            </a:r>
            <a:r>
              <a:rPr lang="en-US" dirty="0" err="1"/>
              <a:t>def</a:t>
            </a:r>
            <a:r>
              <a:rPr lang="en-US" dirty="0"/>
              <a:t>-all-defined? (first </a:t>
            </a:r>
            <a:r>
              <a:rPr lang="en-US" dirty="0" err="1"/>
              <a:t>defs</a:t>
            </a:r>
            <a:r>
              <a:rPr lang="en-US" dirty="0"/>
              <a:t>)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    (</a:t>
            </a:r>
            <a:r>
              <a:rPr lang="en-US" dirty="0" err="1"/>
              <a:t>lod</a:t>
            </a:r>
            <a:r>
              <a:rPr lang="en-US" dirty="0"/>
              <a:t>-all-defined? (rest  </a:t>
            </a:r>
            <a:r>
              <a:rPr lang="en-US" dirty="0" err="1"/>
              <a:t>defs</a:t>
            </a:r>
            <a:r>
              <a:rPr lang="en-US" dirty="0"/>
              <a:t>)</a:t>
            </a:r>
          </a:p>
          <a:p>
            <a:r>
              <a:rPr lang="en-US" dirty="0"/>
              <a:t>                        (set-cons (</a:t>
            </a:r>
            <a:r>
              <a:rPr lang="en-US" dirty="0" err="1"/>
              <a:t>def</a:t>
            </a:r>
            <a:r>
              <a:rPr lang="en-US" dirty="0"/>
              <a:t>-name (first </a:t>
            </a:r>
            <a:r>
              <a:rPr lang="en-US" dirty="0" err="1"/>
              <a:t>defs</a:t>
            </a:r>
            <a:r>
              <a:rPr lang="en-US" dirty="0"/>
              <a:t>))</a:t>
            </a:r>
          </a:p>
          <a:p>
            <a:r>
              <a:rPr lang="en-US" dirty="0"/>
              <a:t>                                  </a:t>
            </a:r>
            <a:r>
              <a:rPr lang="en-US" dirty="0" err="1"/>
              <a:t>vars</a:t>
            </a:r>
            <a:r>
              <a:rPr lang="en-US" dirty="0"/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0" y="2590800"/>
            <a:ext cx="19050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You can’t tell if a variable is undefined unless you know something about the program it occurs in!  The WHERE invariant captures this information.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7072" y="5833130"/>
            <a:ext cx="40386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Don’t say “see examples above” or “see tests below” unless there really are such examples or tests.</a:t>
            </a:r>
          </a:p>
        </p:txBody>
      </p:sp>
      <p:sp>
        <p:nvSpPr>
          <p:cNvPr id="8" name="Freeform 7"/>
          <p:cNvSpPr/>
          <p:nvPr/>
        </p:nvSpPr>
        <p:spPr>
          <a:xfrm>
            <a:off x="438727" y="2993366"/>
            <a:ext cx="1277930" cy="2838091"/>
          </a:xfrm>
          <a:custGeom>
            <a:avLst/>
            <a:gdLst>
              <a:gd name="connsiteX0" fmla="*/ 458420 w 1277930"/>
              <a:gd name="connsiteY0" fmla="*/ 2838091 h 2838091"/>
              <a:gd name="connsiteX1" fmla="*/ 35726 w 1277930"/>
              <a:gd name="connsiteY1" fmla="*/ 1604513 h 2838091"/>
              <a:gd name="connsiteX2" fmla="*/ 1277930 w 1277930"/>
              <a:gd name="connsiteY2" fmla="*/ 0 h 28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930" h="2838091">
                <a:moveTo>
                  <a:pt x="458420" y="2838091"/>
                </a:moveTo>
                <a:cubicBezTo>
                  <a:pt x="178780" y="2457809"/>
                  <a:pt x="-100859" y="2077528"/>
                  <a:pt x="35726" y="1604513"/>
                </a:cubicBezTo>
                <a:cubicBezTo>
                  <a:pt x="172311" y="1131498"/>
                  <a:pt x="725120" y="565749"/>
                  <a:pt x="1277930" y="0"/>
                </a:cubicBez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9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-all-defined?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def</a:t>
            </a:r>
            <a:r>
              <a:rPr lang="en-US" dirty="0"/>
              <a:t>-all-defined? : Definition </a:t>
            </a:r>
            <a:r>
              <a:rPr lang="en-US" dirty="0" err="1"/>
              <a:t>SetOfVariable</a:t>
            </a:r>
            <a:r>
              <a:rPr lang="en-US" dirty="0"/>
              <a:t> -&gt; Boolean </a:t>
            </a:r>
          </a:p>
          <a:p>
            <a:r>
              <a:rPr lang="en-US" dirty="0"/>
              <a:t>;; GIVEN: A definition '</a:t>
            </a:r>
            <a:r>
              <a:rPr lang="en-US" dirty="0" err="1"/>
              <a:t>def</a:t>
            </a:r>
            <a:r>
              <a:rPr lang="en-US" dirty="0"/>
              <a:t>' from some program p and a set of</a:t>
            </a:r>
          </a:p>
          <a:p>
            <a:r>
              <a:rPr lang="en-US" dirty="0"/>
              <a:t>;; variables '</a:t>
            </a:r>
            <a:r>
              <a:rPr lang="en-US" dirty="0" err="1"/>
              <a:t>vars</a:t>
            </a:r>
            <a:r>
              <a:rPr lang="en-US" dirty="0"/>
              <a:t>'</a:t>
            </a:r>
          </a:p>
          <a:p>
            <a:r>
              <a:rPr lang="en-US" dirty="0">
                <a:solidFill>
                  <a:srgbClr val="FF0000"/>
                </a:solidFill>
              </a:rPr>
              <a:t>;; WHERE: </a:t>
            </a:r>
            <a:r>
              <a:rPr lang="en-US" dirty="0" err="1">
                <a:solidFill>
                  <a:srgbClr val="FF0000"/>
                </a:solidFill>
              </a:rPr>
              <a:t>vars</a:t>
            </a:r>
            <a:r>
              <a:rPr lang="en-US" dirty="0">
                <a:solidFill>
                  <a:srgbClr val="FF0000"/>
                </a:solidFill>
              </a:rPr>
              <a:t> is the set of variables available at the start of </a:t>
            </a: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in</a:t>
            </a:r>
          </a:p>
          <a:p>
            <a:r>
              <a:rPr lang="en-US" dirty="0">
                <a:solidFill>
                  <a:srgbClr val="FF0000"/>
                </a:solidFill>
              </a:rPr>
              <a:t>;; p.</a:t>
            </a:r>
          </a:p>
          <a:p>
            <a:r>
              <a:rPr lang="en-US" dirty="0"/>
              <a:t>;; RETURNS: true if there are no undefined variables in the body of</a:t>
            </a:r>
          </a:p>
          <a:p>
            <a:r>
              <a:rPr lang="en-US" dirty="0"/>
              <a:t>;; def.  The available variables in the body are the ones in </a:t>
            </a:r>
            <a:r>
              <a:rPr lang="en-US" dirty="0" err="1"/>
              <a:t>def</a:t>
            </a:r>
            <a:r>
              <a:rPr lang="en-US" dirty="0"/>
              <a:t>, plus</a:t>
            </a:r>
          </a:p>
          <a:p>
            <a:r>
              <a:rPr lang="en-US" dirty="0"/>
              <a:t>;; the name and arguments of the definition.</a:t>
            </a:r>
          </a:p>
          <a:p>
            <a:r>
              <a:rPr lang="en-US" dirty="0"/>
              <a:t>;; EXAMPLES: See examples above (slide 8)</a:t>
            </a:r>
          </a:p>
          <a:p>
            <a:r>
              <a:rPr lang="en-US" dirty="0"/>
              <a:t>;; STRATEGY: Use template for Definition on </a:t>
            </a:r>
            <a:r>
              <a:rPr lang="en-US" dirty="0" err="1"/>
              <a:t>def</a:t>
            </a:r>
            <a:endParaRPr lang="en-US" dirty="0"/>
          </a:p>
          <a:p>
            <a:endParaRPr lang="en-US" dirty="0"/>
          </a:p>
          <a:p>
            <a:r>
              <a:rPr lang="en-US" dirty="0"/>
              <a:t>(define (</a:t>
            </a:r>
            <a:r>
              <a:rPr lang="en-US" dirty="0" err="1"/>
              <a:t>def</a:t>
            </a:r>
            <a:r>
              <a:rPr lang="en-US" dirty="0"/>
              <a:t>-all-defined?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exp</a:t>
            </a:r>
            <a:r>
              <a:rPr lang="en-US" dirty="0"/>
              <a:t>-all-defined? (</a:t>
            </a:r>
            <a:r>
              <a:rPr lang="en-US" dirty="0" err="1"/>
              <a:t>def</a:t>
            </a:r>
            <a:r>
              <a:rPr lang="en-US" dirty="0"/>
              <a:t>-body </a:t>
            </a:r>
            <a:r>
              <a:rPr lang="en-US" dirty="0" err="1"/>
              <a:t>def</a:t>
            </a:r>
            <a:r>
              <a:rPr lang="en-US" dirty="0"/>
              <a:t>)</a:t>
            </a:r>
          </a:p>
          <a:p>
            <a:r>
              <a:rPr lang="en-US" dirty="0"/>
              <a:t>                    (set-cons</a:t>
            </a:r>
          </a:p>
          <a:p>
            <a:r>
              <a:rPr lang="en-US" dirty="0"/>
              <a:t>                     (</a:t>
            </a:r>
            <a:r>
              <a:rPr lang="en-US" dirty="0" err="1"/>
              <a:t>def</a:t>
            </a:r>
            <a:r>
              <a:rPr lang="en-US" dirty="0"/>
              <a:t>-name </a:t>
            </a:r>
            <a:r>
              <a:rPr lang="en-US" dirty="0" err="1"/>
              <a:t>def</a:t>
            </a:r>
            <a:r>
              <a:rPr lang="en-US" dirty="0"/>
              <a:t>)</a:t>
            </a:r>
          </a:p>
          <a:p>
            <a:r>
              <a:rPr lang="en-US" dirty="0"/>
              <a:t>                     (set-union (</a:t>
            </a:r>
            <a:r>
              <a:rPr lang="en-US" dirty="0" err="1"/>
              <a:t>def-args</a:t>
            </a:r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) </a:t>
            </a:r>
            <a:r>
              <a:rPr lang="en-US" dirty="0" err="1"/>
              <a:t>vars</a:t>
            </a:r>
            <a:r>
              <a:rPr lang="en-US" dirty="0"/>
              <a:t>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56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</a:t>
            </a:r>
            <a:r>
              <a:rPr lang="en-US" dirty="0"/>
              <a:t>-all-defined?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exp</a:t>
            </a:r>
            <a:r>
              <a:rPr lang="en-US" dirty="0"/>
              <a:t>-all-defined? : </a:t>
            </a:r>
            <a:r>
              <a:rPr lang="en-US" dirty="0" err="1"/>
              <a:t>Exp</a:t>
            </a:r>
            <a:r>
              <a:rPr lang="en-US" dirty="0"/>
              <a:t> </a:t>
            </a:r>
            <a:r>
              <a:rPr lang="en-US" dirty="0" err="1"/>
              <a:t>SetOfVariable</a:t>
            </a:r>
            <a:r>
              <a:rPr lang="en-US" dirty="0"/>
              <a:t> -&gt; Boolean</a:t>
            </a:r>
          </a:p>
          <a:p>
            <a:r>
              <a:rPr lang="en-US" dirty="0"/>
              <a:t>;; GIVEN: A </a:t>
            </a:r>
            <a:r>
              <a:rPr lang="en-US" dirty="0" err="1"/>
              <a:t>GarterSnake</a:t>
            </a:r>
            <a:r>
              <a:rPr lang="en-US" dirty="0"/>
              <a:t> expression e and a set of variables </a:t>
            </a:r>
            <a:r>
              <a:rPr lang="en-US" dirty="0" err="1"/>
              <a:t>vars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;; WHERE: </a:t>
            </a:r>
            <a:r>
              <a:rPr lang="en-US" dirty="0" err="1">
                <a:solidFill>
                  <a:srgbClr val="FF0000"/>
                </a:solidFill>
              </a:rPr>
              <a:t>vars</a:t>
            </a:r>
            <a:r>
              <a:rPr lang="en-US" dirty="0">
                <a:solidFill>
                  <a:srgbClr val="FF0000"/>
                </a:solidFill>
              </a:rPr>
              <a:t> is the set of variables that are available at the</a:t>
            </a:r>
          </a:p>
          <a:p>
            <a:r>
              <a:rPr lang="en-US" dirty="0">
                <a:solidFill>
                  <a:srgbClr val="FF0000"/>
                </a:solidFill>
              </a:rPr>
              <a:t>;; occurrence of e in p</a:t>
            </a:r>
          </a:p>
          <a:p>
            <a:r>
              <a:rPr lang="en-US" dirty="0"/>
              <a:t>;; RETURNS: true </a:t>
            </a:r>
            <a:r>
              <a:rPr lang="en-US" dirty="0" err="1"/>
              <a:t>iff</a:t>
            </a:r>
            <a:r>
              <a:rPr lang="en-US" dirty="0"/>
              <a:t> all the variable in e are defined</a:t>
            </a:r>
          </a:p>
          <a:p>
            <a:r>
              <a:rPr lang="en-US" dirty="0"/>
              <a:t>;; STRATEGY: Use template for </a:t>
            </a:r>
            <a:r>
              <a:rPr lang="en-US" dirty="0" err="1"/>
              <a:t>Exp</a:t>
            </a:r>
            <a:r>
              <a:rPr lang="en-US" dirty="0"/>
              <a:t> on e</a:t>
            </a:r>
          </a:p>
          <a:p>
            <a:endParaRPr lang="en-US" dirty="0"/>
          </a:p>
          <a:p>
            <a:r>
              <a:rPr lang="en-US" dirty="0"/>
              <a:t>(define (</a:t>
            </a:r>
            <a:r>
              <a:rPr lang="en-US" dirty="0" err="1"/>
              <a:t>exp</a:t>
            </a:r>
            <a:r>
              <a:rPr lang="en-US" dirty="0"/>
              <a:t>-all-defined? e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</a:t>
            </a:r>
            <a:r>
              <a:rPr lang="en-US" dirty="0" err="1"/>
              <a:t>varexp</a:t>
            </a:r>
            <a:r>
              <a:rPr lang="en-US" dirty="0"/>
              <a:t>? e) (my-member? (</a:t>
            </a:r>
            <a:r>
              <a:rPr lang="en-US" dirty="0" err="1"/>
              <a:t>varexp</a:t>
            </a:r>
            <a:r>
              <a:rPr lang="en-US" dirty="0"/>
              <a:t>-name e) </a:t>
            </a:r>
            <a:r>
              <a:rPr lang="en-US" dirty="0" err="1"/>
              <a:t>vars</a:t>
            </a:r>
            <a:r>
              <a:rPr lang="en-US" dirty="0"/>
              <a:t>)]</a:t>
            </a:r>
          </a:p>
          <a:p>
            <a:r>
              <a:rPr lang="en-US" dirty="0"/>
              <a:t>    [(</a:t>
            </a:r>
            <a:r>
              <a:rPr lang="en-US" dirty="0" err="1"/>
              <a:t>appexp</a:t>
            </a:r>
            <a:r>
              <a:rPr lang="en-US" dirty="0"/>
              <a:t>? e)</a:t>
            </a:r>
          </a:p>
          <a:p>
            <a:r>
              <a:rPr lang="en-US" dirty="0"/>
              <a:t>     (and (my-member? (</a:t>
            </a:r>
            <a:r>
              <a:rPr lang="en-US" dirty="0" err="1"/>
              <a:t>appexp-fn</a:t>
            </a:r>
            <a:r>
              <a:rPr lang="en-US" dirty="0"/>
              <a:t> e)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        (</a:t>
            </a:r>
            <a:r>
              <a:rPr lang="en-US" dirty="0" err="1"/>
              <a:t>andmap</a:t>
            </a:r>
            <a:endParaRPr lang="en-US" dirty="0"/>
          </a:p>
          <a:p>
            <a:r>
              <a:rPr lang="en-US" dirty="0"/>
              <a:t>           (lambda (e1) (</a:t>
            </a:r>
            <a:r>
              <a:rPr lang="en-US" dirty="0" err="1"/>
              <a:t>exp</a:t>
            </a:r>
            <a:r>
              <a:rPr lang="en-US" dirty="0"/>
              <a:t>-all-defined? e1 </a:t>
            </a:r>
            <a:r>
              <a:rPr lang="en-US" dirty="0" err="1"/>
              <a:t>vars</a:t>
            </a:r>
            <a:r>
              <a:rPr lang="en-US" dirty="0"/>
              <a:t>))</a:t>
            </a:r>
          </a:p>
          <a:p>
            <a:r>
              <a:rPr lang="en-US" dirty="0"/>
              <a:t>           (</a:t>
            </a:r>
            <a:r>
              <a:rPr lang="en-US" dirty="0" err="1"/>
              <a:t>appexp-args</a:t>
            </a:r>
            <a:r>
              <a:rPr lang="en-US" dirty="0"/>
              <a:t> e)))]))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88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program-all-defined?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;; And finally, we can write program-all-defined?, which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initializes the invariant information for the other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functions.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;; program-all-defined? : Program -&gt; Bool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GIVEN: A </a:t>
            </a:r>
            <a:r>
              <a:rPr lang="en-US" sz="1800" dirty="0" err="1"/>
              <a:t>GarterSnake</a:t>
            </a:r>
            <a:r>
              <a:rPr lang="en-US" sz="1800" dirty="0"/>
              <a:t> program p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RETURNS: true </a:t>
            </a:r>
            <a:r>
              <a:rPr lang="en-US" sz="1800" dirty="0" err="1"/>
              <a:t>iff</a:t>
            </a:r>
            <a:r>
              <a:rPr lang="en-US" sz="1800" dirty="0"/>
              <a:t> there every variable occurring in p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is defined at the place it occurs.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STRATEGY: Initialize the invariant of </a:t>
            </a:r>
            <a:r>
              <a:rPr lang="en-US" sz="1800" dirty="0" err="1"/>
              <a:t>lod</a:t>
            </a:r>
            <a:r>
              <a:rPr lang="en-US" sz="1800" dirty="0"/>
              <a:t>-all-defined?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(define (program-all-defined? p)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(</a:t>
            </a:r>
            <a:r>
              <a:rPr lang="en-US" sz="1800" dirty="0" err="1"/>
              <a:t>lod</a:t>
            </a:r>
            <a:r>
              <a:rPr lang="en-US" sz="1800" dirty="0"/>
              <a:t>-all-defined? p empty))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10201" y="4648200"/>
            <a:ext cx="32766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It would be ok to write “call a more general function” here, but this is more informative.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410201" y="4191000"/>
            <a:ext cx="457199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742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Graph for this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565951" y="5437152"/>
            <a:ext cx="150185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We used an </a:t>
            </a:r>
            <a:r>
              <a:rPr lang="en-US" sz="1200" b="1" dirty="0" err="1"/>
              <a:t>andmap</a:t>
            </a:r>
            <a:r>
              <a:rPr lang="en-US" sz="1200" dirty="0"/>
              <a:t> instead of defining </a:t>
            </a:r>
            <a:r>
              <a:rPr lang="en-US" sz="1200" b="1" dirty="0" err="1"/>
              <a:t>listofexp</a:t>
            </a:r>
            <a:r>
              <a:rPr lang="en-US" sz="1200" b="1" dirty="0"/>
              <a:t>-all-defined?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57200" y="1525704"/>
            <a:ext cx="7083669" cy="5013208"/>
            <a:chOff x="762000" y="1524000"/>
            <a:chExt cx="7083669" cy="5013208"/>
          </a:xfrm>
        </p:grpSpPr>
        <p:sp>
          <p:nvSpPr>
            <p:cNvPr id="6" name="Rectangle 5"/>
            <p:cNvSpPr/>
            <p:nvPr/>
          </p:nvSpPr>
          <p:spPr>
            <a:xfrm>
              <a:off x="2915009" y="4690611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variable case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76800" y="4690611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application case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3754792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exp</a:t>
              </a:r>
              <a:r>
                <a:rPr lang="en-US" dirty="0">
                  <a:solidFill>
                    <a:schemeClr val="tx1"/>
                  </a:solidFill>
                </a:rPr>
                <a:t>-all-defined?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28900" y="3762451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ListOfVariable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762451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Variable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28900" y="3024308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def</a:t>
              </a:r>
              <a:r>
                <a:rPr lang="en-US" dirty="0">
                  <a:solidFill>
                    <a:schemeClr val="tx1"/>
                  </a:solidFill>
                </a:rPr>
                <a:t>-all-defined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52700" y="2227481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lod</a:t>
              </a:r>
              <a:r>
                <a:rPr lang="en-US" dirty="0">
                  <a:solidFill>
                    <a:schemeClr val="tx1"/>
                  </a:solidFill>
                </a:rPr>
                <a:t>-all-defined?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28900" y="15240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program-all-defined?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6900" y="5457763"/>
              <a:ext cx="1752600" cy="5413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i="1" dirty="0" err="1">
                  <a:solidFill>
                    <a:schemeClr val="tx1"/>
                  </a:solidFill>
                </a:rPr>
                <a:t>andmap</a:t>
              </a:r>
              <a:r>
                <a:rPr lang="en-US" sz="1200" i="1" dirty="0">
                  <a:solidFill>
                    <a:schemeClr val="tx1"/>
                  </a:solidFill>
                </a:rPr>
                <a:t> </a:t>
              </a:r>
              <a:r>
                <a:rPr lang="en-US" sz="1200" b="1" dirty="0" err="1">
                  <a:solidFill>
                    <a:schemeClr val="tx1"/>
                  </a:solidFill>
                </a:rPr>
                <a:t>exp</a:t>
              </a:r>
              <a:r>
                <a:rPr lang="en-US" sz="1200" b="1" dirty="0">
                  <a:solidFill>
                    <a:schemeClr val="tx1"/>
                  </a:solidFill>
                </a:rPr>
                <a:t>-all-defined?</a:t>
              </a:r>
              <a:r>
                <a:rPr lang="en-US" sz="1200" i="1" dirty="0">
                  <a:solidFill>
                    <a:schemeClr val="tx1"/>
                  </a:solidFill>
                </a:rPr>
                <a:t> on arguments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86200" y="5471294"/>
              <a:ext cx="1600200" cy="70090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is function name defined?</a:t>
              </a:r>
            </a:p>
          </p:txBody>
        </p:sp>
        <p:cxnSp>
          <p:nvCxnSpPr>
            <p:cNvPr id="37" name="Straight Arrow Connector 36"/>
            <p:cNvCxnSpPr>
              <a:stCxn id="8" idx="0"/>
              <a:endCxn id="11" idx="2"/>
            </p:cNvCxnSpPr>
            <p:nvPr/>
          </p:nvCxnSpPr>
          <p:spPr>
            <a:xfrm flipH="1" flipV="1">
              <a:off x="3429000" y="3557708"/>
              <a:ext cx="1866900" cy="19708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6" idx="0"/>
              <a:endCxn id="8" idx="2"/>
            </p:cNvCxnSpPr>
            <p:nvPr/>
          </p:nvCxnSpPr>
          <p:spPr>
            <a:xfrm flipV="1">
              <a:off x="3715109" y="4288192"/>
              <a:ext cx="1580791" cy="402419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0"/>
              <a:endCxn id="8" idx="2"/>
            </p:cNvCxnSpPr>
            <p:nvPr/>
          </p:nvCxnSpPr>
          <p:spPr>
            <a:xfrm flipH="1" flipV="1">
              <a:off x="5295900" y="4288192"/>
              <a:ext cx="381000" cy="402419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6" idx="0"/>
              <a:endCxn id="7" idx="2"/>
            </p:cNvCxnSpPr>
            <p:nvPr/>
          </p:nvCxnSpPr>
          <p:spPr>
            <a:xfrm flipV="1">
              <a:off x="4686300" y="5224011"/>
              <a:ext cx="990600" cy="247283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5" idx="0"/>
              <a:endCxn id="7" idx="2"/>
            </p:cNvCxnSpPr>
            <p:nvPr/>
          </p:nvCxnSpPr>
          <p:spPr>
            <a:xfrm flipH="1" flipV="1">
              <a:off x="5676900" y="5224011"/>
              <a:ext cx="876300" cy="23375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Arc 49"/>
            <p:cNvSpPr/>
            <p:nvPr/>
          </p:nvSpPr>
          <p:spPr>
            <a:xfrm>
              <a:off x="4064976" y="2604811"/>
              <a:ext cx="480647" cy="375037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562601" y="1700738"/>
              <a:ext cx="2283068" cy="276999"/>
              <a:chOff x="5562601" y="1700738"/>
              <a:chExt cx="2971800" cy="276999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5562601" y="1700738"/>
                <a:ext cx="2971800" cy="2769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means “calls” or “may call”</a:t>
                </a: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5676900" y="1828800"/>
                <a:ext cx="4191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Arrow Connector 2"/>
            <p:cNvCxnSpPr>
              <a:stCxn id="13" idx="2"/>
              <a:endCxn id="12" idx="0"/>
            </p:cNvCxnSpPr>
            <p:nvPr/>
          </p:nvCxnSpPr>
          <p:spPr>
            <a:xfrm>
              <a:off x="3429000" y="2057400"/>
              <a:ext cx="0" cy="170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11" idx="0"/>
            </p:cNvCxnSpPr>
            <p:nvPr/>
          </p:nvCxnSpPr>
          <p:spPr>
            <a:xfrm>
              <a:off x="3429000" y="2760881"/>
              <a:ext cx="0" cy="263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Arc 41"/>
            <p:cNvSpPr/>
            <p:nvPr/>
          </p:nvSpPr>
          <p:spPr>
            <a:xfrm rot="7922642">
              <a:off x="4765582" y="3757337"/>
              <a:ext cx="707830" cy="78582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607170" y="3009412"/>
              <a:ext cx="2167971" cy="3527796"/>
            </a:xfrm>
            <a:custGeom>
              <a:avLst/>
              <a:gdLst>
                <a:gd name="connsiteX0" fmla="*/ 1009290 w 2050949"/>
                <a:gd name="connsiteY0" fmla="*/ 2985946 h 3564667"/>
                <a:gd name="connsiteX1" fmla="*/ 1440611 w 2050949"/>
                <a:gd name="connsiteY1" fmla="*/ 3477652 h 3564667"/>
                <a:gd name="connsiteX2" fmla="*/ 2044460 w 2050949"/>
                <a:gd name="connsiteY2" fmla="*/ 1415939 h 3564667"/>
                <a:gd name="connsiteX3" fmla="*/ 1026543 w 2050949"/>
                <a:gd name="connsiteY3" fmla="*/ 18460 h 3564667"/>
                <a:gd name="connsiteX4" fmla="*/ 0 w 2050949"/>
                <a:gd name="connsiteY4" fmla="*/ 743079 h 3564667"/>
                <a:gd name="connsiteX0" fmla="*/ 1009290 w 2167971"/>
                <a:gd name="connsiteY0" fmla="*/ 2985946 h 3527796"/>
                <a:gd name="connsiteX1" fmla="*/ 2035833 w 2167971"/>
                <a:gd name="connsiteY1" fmla="*/ 3434520 h 3527796"/>
                <a:gd name="connsiteX2" fmla="*/ 2044460 w 2167971"/>
                <a:gd name="connsiteY2" fmla="*/ 1415939 h 3527796"/>
                <a:gd name="connsiteX3" fmla="*/ 1026543 w 2167971"/>
                <a:gd name="connsiteY3" fmla="*/ 18460 h 3527796"/>
                <a:gd name="connsiteX4" fmla="*/ 0 w 2167971"/>
                <a:gd name="connsiteY4" fmla="*/ 743079 h 3527796"/>
                <a:gd name="connsiteX0" fmla="*/ 1009290 w 2167971"/>
                <a:gd name="connsiteY0" fmla="*/ 2985946 h 3527796"/>
                <a:gd name="connsiteX1" fmla="*/ 2035833 w 2167971"/>
                <a:gd name="connsiteY1" fmla="*/ 3434520 h 3527796"/>
                <a:gd name="connsiteX2" fmla="*/ 2044460 w 2167971"/>
                <a:gd name="connsiteY2" fmla="*/ 1415939 h 3527796"/>
                <a:gd name="connsiteX3" fmla="*/ 1026543 w 2167971"/>
                <a:gd name="connsiteY3" fmla="*/ 18460 h 3527796"/>
                <a:gd name="connsiteX4" fmla="*/ 0 w 2167971"/>
                <a:gd name="connsiteY4" fmla="*/ 743079 h 352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971" h="3527796">
                  <a:moveTo>
                    <a:pt x="1009290" y="2985946"/>
                  </a:moveTo>
                  <a:cubicBezTo>
                    <a:pt x="1138686" y="3362633"/>
                    <a:pt x="1863305" y="3696188"/>
                    <a:pt x="2035833" y="3434520"/>
                  </a:cubicBezTo>
                  <a:cubicBezTo>
                    <a:pt x="2208361" y="3172852"/>
                    <a:pt x="2212675" y="1985282"/>
                    <a:pt x="2044460" y="1415939"/>
                  </a:cubicBezTo>
                  <a:cubicBezTo>
                    <a:pt x="1876245" y="846596"/>
                    <a:pt x="1367286" y="130603"/>
                    <a:pt x="1026543" y="18460"/>
                  </a:cubicBezTo>
                  <a:cubicBezTo>
                    <a:pt x="685800" y="-93683"/>
                    <a:pt x="342900" y="324698"/>
                    <a:pt x="0" y="743079"/>
                  </a:cubicBezTo>
                </a:path>
              </a:pathLst>
            </a:custGeom>
            <a:noFill/>
            <a:ln w="127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7048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 how the call graph follows the structure of the data!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762000" y="1524000"/>
            <a:ext cx="7083669" cy="4930736"/>
            <a:chOff x="1905000" y="1516085"/>
            <a:chExt cx="7083669" cy="4930736"/>
          </a:xfrm>
        </p:grpSpPr>
        <p:sp>
          <p:nvSpPr>
            <p:cNvPr id="6" name="Rectangle 5"/>
            <p:cNvSpPr/>
            <p:nvPr/>
          </p:nvSpPr>
          <p:spPr>
            <a:xfrm>
              <a:off x="4058009" y="468269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9800" y="468269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38800" y="3746877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Expression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71900" y="375453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ListOfVariable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375453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71900" y="3016393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Definition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5700" y="2219566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ListOfDefinition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71900" y="1516085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Program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19900" y="5449848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ListOfExpression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29200" y="546337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cxnSp>
          <p:nvCxnSpPr>
            <p:cNvPr id="18" name="Straight Arrow Connector 17"/>
            <p:cNvCxnSpPr>
              <a:stCxn id="12" idx="0"/>
              <a:endCxn id="13" idx="2"/>
            </p:cNvCxnSpPr>
            <p:nvPr/>
          </p:nvCxnSpPr>
          <p:spPr>
            <a:xfrm flipV="1">
              <a:off x="4572000" y="2049485"/>
              <a:ext cx="0" cy="170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0"/>
              <a:endCxn id="12" idx="2"/>
            </p:cNvCxnSpPr>
            <p:nvPr/>
          </p:nvCxnSpPr>
          <p:spPr>
            <a:xfrm flipV="1">
              <a:off x="4572000" y="2752966"/>
              <a:ext cx="0" cy="263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50169" y="2436642"/>
              <a:ext cx="2708030" cy="646331"/>
              <a:chOff x="5987562" y="2080670"/>
              <a:chExt cx="2708030" cy="64633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61992" y="2080670"/>
                <a:ext cx="2133600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r">
                  <a:defRPr sz="1200"/>
                </a:lvl1pPr>
              </a:lstStyle>
              <a:p>
                <a:pPr algn="l"/>
                <a:r>
                  <a:rPr lang="en-US" dirty="0"/>
                  <a:t>A </a:t>
                </a:r>
                <a:r>
                  <a:rPr lang="en-US" dirty="0" err="1"/>
                  <a:t>ListOfDefinitions</a:t>
                </a:r>
                <a:r>
                  <a:rPr lang="en-US" dirty="0"/>
                  <a:t> may contain a Definition and a </a:t>
                </a:r>
                <a:r>
                  <a:rPr lang="en-US" dirty="0" err="1"/>
                  <a:t>ListofDefinitions</a:t>
                </a:r>
                <a:endParaRPr lang="en-US" dirty="0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5987562" y="2206960"/>
                <a:ext cx="641838" cy="311072"/>
              </a:xfrm>
              <a:custGeom>
                <a:avLst/>
                <a:gdLst>
                  <a:gd name="connsiteX0" fmla="*/ 562707 w 562707"/>
                  <a:gd name="connsiteY0" fmla="*/ 189590 h 396415"/>
                  <a:gd name="connsiteX1" fmla="*/ 483576 w 562707"/>
                  <a:gd name="connsiteY1" fmla="*/ 391813 h 396415"/>
                  <a:gd name="connsiteX2" fmla="*/ 281353 w 562707"/>
                  <a:gd name="connsiteY2" fmla="*/ 13744 h 396415"/>
                  <a:gd name="connsiteX3" fmla="*/ 0 w 562707"/>
                  <a:gd name="connsiteY3" fmla="*/ 119251 h 396415"/>
                  <a:gd name="connsiteX0" fmla="*/ 562707 w 562707"/>
                  <a:gd name="connsiteY0" fmla="*/ 184549 h 317270"/>
                  <a:gd name="connsiteX1" fmla="*/ 360483 w 562707"/>
                  <a:gd name="connsiteY1" fmla="*/ 307641 h 317270"/>
                  <a:gd name="connsiteX2" fmla="*/ 281353 w 562707"/>
                  <a:gd name="connsiteY2" fmla="*/ 8703 h 317270"/>
                  <a:gd name="connsiteX3" fmla="*/ 0 w 562707"/>
                  <a:gd name="connsiteY3" fmla="*/ 114210 h 317270"/>
                  <a:gd name="connsiteX0" fmla="*/ 562707 w 562707"/>
                  <a:gd name="connsiteY0" fmla="*/ 184549 h 311072"/>
                  <a:gd name="connsiteX1" fmla="*/ 360483 w 562707"/>
                  <a:gd name="connsiteY1" fmla="*/ 307641 h 311072"/>
                  <a:gd name="connsiteX2" fmla="*/ 281353 w 562707"/>
                  <a:gd name="connsiteY2" fmla="*/ 8703 h 311072"/>
                  <a:gd name="connsiteX3" fmla="*/ 0 w 562707"/>
                  <a:gd name="connsiteY3" fmla="*/ 114210 h 3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2707" h="311072">
                    <a:moveTo>
                      <a:pt x="562707" y="184549"/>
                    </a:moveTo>
                    <a:cubicBezTo>
                      <a:pt x="449872" y="168430"/>
                      <a:pt x="407375" y="336949"/>
                      <a:pt x="360483" y="307641"/>
                    </a:cubicBezTo>
                    <a:cubicBezTo>
                      <a:pt x="313591" y="278333"/>
                      <a:pt x="341433" y="40941"/>
                      <a:pt x="281353" y="8703"/>
                    </a:cubicBezTo>
                    <a:cubicBezTo>
                      <a:pt x="221273" y="-23535"/>
                      <a:pt x="100378" y="38743"/>
                      <a:pt x="0" y="114210"/>
                    </a:cubicBezTo>
                  </a:path>
                </a:pathLst>
              </a:custGeom>
              <a:noFill/>
              <a:ln w="12700"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Arrow Connector 25"/>
            <p:cNvCxnSpPr>
              <a:endCxn id="11" idx="2"/>
            </p:cNvCxnSpPr>
            <p:nvPr/>
          </p:nvCxnSpPr>
          <p:spPr>
            <a:xfrm flipV="1">
              <a:off x="2838450" y="3549793"/>
              <a:ext cx="1733550" cy="204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0"/>
              <a:endCxn id="11" idx="2"/>
            </p:cNvCxnSpPr>
            <p:nvPr/>
          </p:nvCxnSpPr>
          <p:spPr>
            <a:xfrm flipV="1">
              <a:off x="4572000" y="3549793"/>
              <a:ext cx="0" cy="204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8" idx="0"/>
              <a:endCxn id="11" idx="2"/>
            </p:cNvCxnSpPr>
            <p:nvPr/>
          </p:nvCxnSpPr>
          <p:spPr>
            <a:xfrm flipH="1" flipV="1">
              <a:off x="4572000" y="3549793"/>
              <a:ext cx="1866900" cy="197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6" idx="0"/>
              <a:endCxn id="8" idx="2"/>
            </p:cNvCxnSpPr>
            <p:nvPr/>
          </p:nvCxnSpPr>
          <p:spPr>
            <a:xfrm flipV="1">
              <a:off x="4858109" y="4280277"/>
              <a:ext cx="1580791" cy="402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0"/>
              <a:endCxn id="8" idx="2"/>
            </p:cNvCxnSpPr>
            <p:nvPr/>
          </p:nvCxnSpPr>
          <p:spPr>
            <a:xfrm flipH="1" flipV="1">
              <a:off x="6438900" y="4280277"/>
              <a:ext cx="381000" cy="402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6" idx="0"/>
              <a:endCxn id="7" idx="2"/>
            </p:cNvCxnSpPr>
            <p:nvPr/>
          </p:nvCxnSpPr>
          <p:spPr>
            <a:xfrm flipV="1">
              <a:off x="5829300" y="5216096"/>
              <a:ext cx="990600" cy="247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5" idx="0"/>
              <a:endCxn id="7" idx="2"/>
            </p:cNvCxnSpPr>
            <p:nvPr/>
          </p:nvCxnSpPr>
          <p:spPr>
            <a:xfrm flipH="1" flipV="1">
              <a:off x="6819900" y="5216096"/>
              <a:ext cx="876300" cy="233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46"/>
            <p:cNvSpPr/>
            <p:nvPr/>
          </p:nvSpPr>
          <p:spPr>
            <a:xfrm>
              <a:off x="6356838" y="3340526"/>
              <a:ext cx="1494693" cy="3106295"/>
            </a:xfrm>
            <a:custGeom>
              <a:avLst/>
              <a:gdLst>
                <a:gd name="connsiteX0" fmla="*/ 0 w 1494693"/>
                <a:gd name="connsiteY0" fmla="*/ 835306 h 3855199"/>
                <a:gd name="connsiteX1" fmla="*/ 316524 w 1494693"/>
                <a:gd name="connsiteY1" fmla="*/ 175883 h 3855199"/>
                <a:gd name="connsiteX2" fmla="*/ 1230924 w 1494693"/>
                <a:gd name="connsiteY2" fmla="*/ 3666429 h 3855199"/>
                <a:gd name="connsiteX3" fmla="*/ 1494693 w 1494693"/>
                <a:gd name="connsiteY3" fmla="*/ 3077345 h 3855199"/>
                <a:gd name="connsiteX0" fmla="*/ 0 w 1494693"/>
                <a:gd name="connsiteY0" fmla="*/ 429002 h 3407142"/>
                <a:gd name="connsiteX1" fmla="*/ 457201 w 1494693"/>
                <a:gd name="connsiteY1" fmla="*/ 349871 h 3407142"/>
                <a:gd name="connsiteX2" fmla="*/ 1230924 w 1494693"/>
                <a:gd name="connsiteY2" fmla="*/ 3260125 h 3407142"/>
                <a:gd name="connsiteX3" fmla="*/ 1494693 w 1494693"/>
                <a:gd name="connsiteY3" fmla="*/ 2671041 h 3407142"/>
                <a:gd name="connsiteX0" fmla="*/ 0 w 1494693"/>
                <a:gd name="connsiteY0" fmla="*/ 404997 h 3106295"/>
                <a:gd name="connsiteX1" fmla="*/ 457201 w 1494693"/>
                <a:gd name="connsiteY1" fmla="*/ 325866 h 3106295"/>
                <a:gd name="connsiteX2" fmla="*/ 1081455 w 1494693"/>
                <a:gd name="connsiteY2" fmla="*/ 2858051 h 3106295"/>
                <a:gd name="connsiteX3" fmla="*/ 1494693 w 1494693"/>
                <a:gd name="connsiteY3" fmla="*/ 2647036 h 31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693" h="3106295">
                  <a:moveTo>
                    <a:pt x="0" y="404997"/>
                  </a:moveTo>
                  <a:cubicBezTo>
                    <a:pt x="55685" y="-160642"/>
                    <a:pt x="276959" y="-82976"/>
                    <a:pt x="457201" y="325866"/>
                  </a:cubicBezTo>
                  <a:cubicBezTo>
                    <a:pt x="637443" y="734708"/>
                    <a:pt x="908540" y="2471189"/>
                    <a:pt x="1081455" y="2858051"/>
                  </a:cubicBezTo>
                  <a:cubicBezTo>
                    <a:pt x="1254370" y="3244913"/>
                    <a:pt x="1460989" y="3183366"/>
                    <a:pt x="1494693" y="2647036"/>
                  </a:cubicBezTo>
                </a:path>
              </a:pathLst>
            </a:custGeom>
            <a:noFill/>
            <a:ln w="12700"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8153400" y="5730079"/>
              <a:ext cx="835269" cy="626271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/>
            <p:cNvSpPr/>
            <p:nvPr/>
          </p:nvSpPr>
          <p:spPr>
            <a:xfrm>
              <a:off x="5207976" y="2596896"/>
              <a:ext cx="480647" cy="375037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426569" y="4777387"/>
            <a:ext cx="169580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err="1"/>
              <a:t>ListOfExpression</a:t>
            </a:r>
            <a:r>
              <a:rPr lang="en-US" sz="1200" dirty="0"/>
              <a:t> may contain a Expression and a </a:t>
            </a:r>
            <a:r>
              <a:rPr lang="en-US" sz="1200" dirty="0" err="1"/>
              <a:t>ListofExpressions</a:t>
            </a:r>
            <a:endParaRPr lang="en-US" sz="1200" dirty="0"/>
          </a:p>
        </p:txBody>
      </p:sp>
      <p:sp>
        <p:nvSpPr>
          <p:cNvPr id="55" name="Freeform 54"/>
          <p:cNvSpPr/>
          <p:nvPr/>
        </p:nvSpPr>
        <p:spPr>
          <a:xfrm>
            <a:off x="7754815" y="5433646"/>
            <a:ext cx="648108" cy="486400"/>
          </a:xfrm>
          <a:custGeom>
            <a:avLst/>
            <a:gdLst>
              <a:gd name="connsiteX0" fmla="*/ 527539 w 648108"/>
              <a:gd name="connsiteY0" fmla="*/ 0 h 486400"/>
              <a:gd name="connsiteX1" fmla="*/ 633047 w 648108"/>
              <a:gd name="connsiteY1" fmla="*/ 483577 h 486400"/>
              <a:gd name="connsiteX2" fmla="*/ 237393 w 648108"/>
              <a:gd name="connsiteY2" fmla="*/ 202223 h 486400"/>
              <a:gd name="connsiteX3" fmla="*/ 0 w 648108"/>
              <a:gd name="connsiteY3" fmla="*/ 263769 h 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108" h="486400">
                <a:moveTo>
                  <a:pt x="527539" y="0"/>
                </a:moveTo>
                <a:cubicBezTo>
                  <a:pt x="604472" y="224936"/>
                  <a:pt x="681405" y="449873"/>
                  <a:pt x="633047" y="483577"/>
                </a:cubicBezTo>
                <a:cubicBezTo>
                  <a:pt x="584689" y="517281"/>
                  <a:pt x="342901" y="238858"/>
                  <a:pt x="237393" y="202223"/>
                </a:cubicBezTo>
                <a:cubicBezTo>
                  <a:pt x="131885" y="165588"/>
                  <a:pt x="65942" y="214678"/>
                  <a:pt x="0" y="263769"/>
                </a:cubicBezTo>
              </a:path>
            </a:pathLst>
          </a:custGeom>
          <a:noFill/>
          <a:ln w="12700"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7922642">
            <a:off x="3049976" y="2954371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rot="7922642">
            <a:off x="5279023" y="4654993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562601" y="1700738"/>
            <a:ext cx="2971800" cy="276999"/>
            <a:chOff x="5562601" y="1700738"/>
            <a:chExt cx="2971800" cy="276999"/>
          </a:xfrm>
        </p:grpSpPr>
        <p:sp>
          <p:nvSpPr>
            <p:cNvPr id="60" name="TextBox 59"/>
            <p:cNvSpPr txBox="1"/>
            <p:nvPr/>
          </p:nvSpPr>
          <p:spPr>
            <a:xfrm>
              <a:off x="5562601" y="1700738"/>
              <a:ext cx="2971800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means “contains” or “may contain”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5676900" y="1828800"/>
              <a:ext cx="419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rc 61"/>
          <p:cNvSpPr/>
          <p:nvPr/>
        </p:nvSpPr>
        <p:spPr>
          <a:xfrm rot="7922642">
            <a:off x="4765582" y="3757337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1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At the end of this lesson the student should be able to:</a:t>
            </a:r>
          </a:p>
          <a:p>
            <a:pPr lvl="1"/>
            <a:r>
              <a:rPr lang="en-US" dirty="0"/>
              <a:t>explain the how defined and undefined variables work in our </a:t>
            </a:r>
            <a:r>
              <a:rPr lang="en-US" dirty="0" err="1"/>
              <a:t>GarterSnake</a:t>
            </a:r>
            <a:r>
              <a:rPr lang="en-US" dirty="0"/>
              <a:t> </a:t>
            </a:r>
            <a:r>
              <a:rPr lang="en-US" dirty="0" err="1"/>
              <a:t>minilanguage</a:t>
            </a:r>
            <a:endParaRPr lang="en-US" dirty="0"/>
          </a:p>
          <a:p>
            <a:pPr lvl="1"/>
            <a:r>
              <a:rPr lang="en-US" dirty="0"/>
              <a:t>identify the undefined variables in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construct a data representation for a program in </a:t>
            </a:r>
            <a:r>
              <a:rPr lang="en-US" dirty="0" err="1"/>
              <a:t>GarterSnake</a:t>
            </a:r>
            <a:r>
              <a:rPr lang="en-US" dirty="0"/>
              <a:t> or a similar language</a:t>
            </a:r>
          </a:p>
          <a:p>
            <a:pPr lvl="1"/>
            <a:r>
              <a:rPr lang="en-US" dirty="0"/>
              <a:t>explain an algorithm for finding undefined variables in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understand how the algorithm follows the structure of the data representation</a:t>
            </a:r>
          </a:p>
          <a:p>
            <a:pPr lvl="1"/>
            <a:r>
              <a:rPr lang="en-US" dirty="0"/>
              <a:t>write similar algorithms for manipulating programs </a:t>
            </a:r>
            <a:r>
              <a:rPr lang="en-US" dirty="0" err="1"/>
              <a:t>GarterSnake</a:t>
            </a:r>
            <a:r>
              <a:rPr lang="en-US" dirty="0"/>
              <a:t> or a similar simple </a:t>
            </a:r>
            <a:r>
              <a:rPr lang="en-US"/>
              <a:t>programming language.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63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Tiny Programming Language: </a:t>
            </a:r>
            <a:r>
              <a:rPr lang="en-US" dirty="0" err="1"/>
              <a:t>GarterSnake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writing a compiler for a tiny language, called </a:t>
            </a:r>
            <a:r>
              <a:rPr lang="en-US" dirty="0" err="1"/>
              <a:t>GarterSnake</a:t>
            </a:r>
            <a:r>
              <a:rPr lang="en-US" dirty="0"/>
              <a:t>.</a:t>
            </a:r>
          </a:p>
          <a:p>
            <a:r>
              <a:rPr lang="en-US" dirty="0"/>
              <a:t>We want to write a program that checks a </a:t>
            </a:r>
            <a:r>
              <a:rPr lang="en-US" dirty="0" err="1"/>
              <a:t>GarterSnake</a:t>
            </a:r>
            <a:r>
              <a:rPr lang="en-US" dirty="0"/>
              <a:t> program for undefined variables.</a:t>
            </a:r>
          </a:p>
          <a:p>
            <a:r>
              <a:rPr lang="en-US" dirty="0"/>
              <a:t>Let's describe the </a:t>
            </a:r>
            <a:r>
              <a:rPr lang="en-US" dirty="0" err="1"/>
              <a:t>GarterSnake</a:t>
            </a:r>
            <a:r>
              <a:rPr lang="en-US" dirty="0"/>
              <a:t> language: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601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Examples/07-3-gartersnake.rkt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</a:t>
            </a:r>
            <a:r>
              <a:rPr lang="en-US"/>
              <a:t>Guided Practices 7.2 and 7.3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03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GarterSnake</a:t>
            </a:r>
            <a:r>
              <a:rPr lang="en-US" dirty="0"/>
              <a:t> programming language: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is a sequence of function definitions. The function defined in each definition is available for use in all of the following definitions.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7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f1(x):f1(x)  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f1 is defined in the body of f1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f2 (x, y):f1(y)      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f1 is defined in the body of f2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f3 (</a:t>
            </a:r>
            <a:r>
              <a:rPr lang="en-US" sz="2400" dirty="0" err="1"/>
              <a:t>x,z</a:t>
            </a:r>
            <a:r>
              <a:rPr lang="en-US" sz="2400" dirty="0"/>
              <a:t>): f1(f2(z,f1))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f1 and f2 are defined in the body of f3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spaces are ignored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you can pass a function as an argument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f4 (x, z):x(</a:t>
            </a:r>
            <a:r>
              <a:rPr lang="en-US" sz="2400" dirty="0" err="1"/>
              <a:t>z,z</a:t>
            </a:r>
            <a:r>
              <a:rPr lang="en-US" sz="2400" dirty="0"/>
              <a:t>)      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you can call an argument as 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6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GarterSnake</a:t>
            </a:r>
            <a:r>
              <a:rPr lang="en-US" dirty="0"/>
              <a:t>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Definition looks like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b="1" dirty="0" err="1"/>
              <a:t>def</a:t>
            </a:r>
            <a:r>
              <a:rPr lang="en-US" b="1" dirty="0"/>
              <a:t> f(x1,..,xn):</a:t>
            </a:r>
            <a:r>
              <a:rPr lang="en-US" b="1" dirty="0" err="1"/>
              <a:t>exp</a:t>
            </a:r>
            <a:r>
              <a:rPr lang="en-US" b="1" dirty="0"/>
              <a:t> </a:t>
            </a:r>
          </a:p>
          <a:p>
            <a:r>
              <a:rPr lang="en-US" dirty="0"/>
              <a:t>This defines a function named </a:t>
            </a:r>
            <a:r>
              <a:rPr lang="en-US" b="1" dirty="0"/>
              <a:t>f</a:t>
            </a:r>
            <a:r>
              <a:rPr lang="en-US" dirty="0"/>
              <a:t> with arguments </a:t>
            </a:r>
            <a:r>
              <a:rPr lang="en-US" b="1" dirty="0"/>
              <a:t>x1</a:t>
            </a:r>
            <a:r>
              <a:rPr lang="en-US" dirty="0"/>
              <a:t>, </a:t>
            </a:r>
            <a:r>
              <a:rPr lang="en-US" b="1" dirty="0"/>
              <a:t>x2</a:t>
            </a:r>
            <a:r>
              <a:rPr lang="en-US" dirty="0"/>
              <a:t>, etc., and body </a:t>
            </a:r>
            <a:r>
              <a:rPr lang="en-US" b="1" dirty="0"/>
              <a:t>exp</a:t>
            </a:r>
            <a:r>
              <a:rPr lang="en-US" dirty="0"/>
              <a:t>. </a:t>
            </a:r>
          </a:p>
          <a:p>
            <a:r>
              <a:rPr lang="en-US" dirty="0"/>
              <a:t>The arguments of the function are available in the body of the function.  </a:t>
            </a:r>
          </a:p>
          <a:p>
            <a:r>
              <a:rPr lang="en-US" dirty="0"/>
              <a:t>The function </a:t>
            </a:r>
            <a:r>
              <a:rPr lang="en-US" b="1" dirty="0"/>
              <a:t>f</a:t>
            </a:r>
            <a:r>
              <a:rPr lang="en-US" dirty="0"/>
              <a:t> itself is also available in the body of the function.  </a:t>
            </a:r>
          </a:p>
          <a:p>
            <a:r>
              <a:rPr lang="en-US" dirty="0"/>
              <a:t>It is legal for a function to take no arguments.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8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GarterSnake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Expression is either a variable </a:t>
            </a:r>
            <a:r>
              <a:rPr lang="en-US" b="1" dirty="0"/>
              <a:t>v</a:t>
            </a:r>
            <a:r>
              <a:rPr lang="en-US" dirty="0"/>
              <a:t> or a function call </a:t>
            </a:r>
            <a:r>
              <a:rPr lang="en-US" b="1" dirty="0"/>
              <a:t>f(e1,..,en) </a:t>
            </a:r>
            <a:r>
              <a:rPr lang="en-US" dirty="0"/>
              <a:t>. </a:t>
            </a:r>
          </a:p>
          <a:p>
            <a:r>
              <a:rPr lang="en-US" b="1" dirty="0"/>
              <a:t>v</a:t>
            </a:r>
            <a:r>
              <a:rPr lang="en-US" dirty="0"/>
              <a:t> is a reference to the variable or function named </a:t>
            </a:r>
            <a:r>
              <a:rPr lang="en-US" b="1" dirty="0"/>
              <a:t>v</a:t>
            </a:r>
            <a:r>
              <a:rPr lang="en-US" dirty="0"/>
              <a:t> .</a:t>
            </a:r>
          </a:p>
          <a:p>
            <a:r>
              <a:rPr lang="en-US" b="1" dirty="0"/>
              <a:t>f(e1,e2,...) </a:t>
            </a:r>
            <a:r>
              <a:rPr lang="en-US" dirty="0"/>
              <a:t>is an application of </a:t>
            </a:r>
            <a:r>
              <a:rPr lang="en-US" b="1" dirty="0"/>
              <a:t>f</a:t>
            </a:r>
            <a:r>
              <a:rPr lang="en-US" dirty="0"/>
              <a:t> to the arguments </a:t>
            </a:r>
            <a:r>
              <a:rPr lang="en-US" b="1" dirty="0"/>
              <a:t>e1</a:t>
            </a:r>
            <a:r>
              <a:rPr lang="en-US" dirty="0"/>
              <a:t>, </a:t>
            </a:r>
            <a:r>
              <a:rPr lang="en-US" b="1" dirty="0"/>
              <a:t>e2</a:t>
            </a:r>
            <a:r>
              <a:rPr lang="en-US" dirty="0"/>
              <a:t>, etc.</a:t>
            </a:r>
          </a:p>
          <a:p>
            <a:r>
              <a:rPr lang="en-US" dirty="0"/>
              <a:t>It is legal for a function to be applied to no arguments.</a:t>
            </a:r>
          </a:p>
          <a:p>
            <a:r>
              <a:rPr lang="en-US" dirty="0"/>
              <a:t>You can pass a function as an argument.</a:t>
            </a:r>
          </a:p>
          <a:p>
            <a:r>
              <a:rPr lang="en-US" dirty="0"/>
              <a:t>You can call an argument as a function.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Undefined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800" dirty="0">
                <a:cs typeface="Courier New" pitchFamily="49" charset="0"/>
              </a:rPr>
              <a:t>An occurrence of a variable is </a:t>
            </a:r>
            <a:r>
              <a:rPr lang="en-US" sz="3800" i="1" dirty="0">
                <a:cs typeface="Courier New" pitchFamily="49" charset="0"/>
              </a:rPr>
              <a:t>undefined</a:t>
            </a:r>
            <a:r>
              <a:rPr lang="en-US" sz="3800" dirty="0">
                <a:cs typeface="Courier New" pitchFamily="49" charset="0"/>
              </a:rPr>
              <a:t> if it is in a place where the variable is not available. Examples:</a:t>
            </a:r>
          </a:p>
          <a:p>
            <a:pPr>
              <a:buNone/>
            </a:pPr>
            <a:endParaRPr lang="en-US" sz="3800" dirty="0">
              <a:cs typeface="Courier New" pitchFamily="49" charset="0"/>
            </a:endParaRPr>
          </a:p>
          <a:p>
            <a:pPr>
              <a:buNone/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f7(x): f2(x)            </a:t>
            </a:r>
          </a:p>
          <a:p>
            <a:pPr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f2 is undefined in the body of f7</a:t>
            </a:r>
          </a:p>
          <a:p>
            <a:pPr>
              <a:buNone/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f2(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x,y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): f3(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y,x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       </a:t>
            </a:r>
          </a:p>
          <a:p>
            <a:pPr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f3 is undefined in the body of f2</a:t>
            </a:r>
          </a:p>
          <a:p>
            <a:pPr>
              <a:buNone/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f3(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x,z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):f7(f2(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z,y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),z) </a:t>
            </a:r>
          </a:p>
          <a:p>
            <a:pPr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y is undefined in the body of f3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2540950"/>
            <a:ext cx="3962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purposely called this </a:t>
            </a:r>
            <a:r>
              <a:rPr lang="en-US" b="1" dirty="0">
                <a:solidFill>
                  <a:schemeClr val="tx1"/>
                </a:solidFill>
              </a:rPr>
              <a:t>f7</a:t>
            </a:r>
            <a:r>
              <a:rPr lang="en-US" dirty="0">
                <a:solidFill>
                  <a:schemeClr val="tx1"/>
                </a:solidFill>
              </a:rPr>
              <a:t> to demonstrate that the names of the variables don't matter; it's just their position</a:t>
            </a:r>
          </a:p>
        </p:txBody>
      </p:sp>
      <p:sp>
        <p:nvSpPr>
          <p:cNvPr id="7" name="Freeform 6"/>
          <p:cNvSpPr/>
          <p:nvPr/>
        </p:nvSpPr>
        <p:spPr>
          <a:xfrm>
            <a:off x="1862983" y="2651250"/>
            <a:ext cx="3008120" cy="604698"/>
          </a:xfrm>
          <a:custGeom>
            <a:avLst/>
            <a:gdLst>
              <a:gd name="connsiteX0" fmla="*/ 3008120 w 3008120"/>
              <a:gd name="connsiteY0" fmla="*/ 339778 h 604698"/>
              <a:gd name="connsiteX1" fmla="*/ 1461331 w 3008120"/>
              <a:gd name="connsiteY1" fmla="*/ 6492 h 604698"/>
              <a:gd name="connsiteX2" fmla="*/ 0 w 3008120"/>
              <a:gd name="connsiteY2" fmla="*/ 604698 h 60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8120" h="604698">
                <a:moveTo>
                  <a:pt x="3008120" y="339778"/>
                </a:moveTo>
                <a:cubicBezTo>
                  <a:pt x="2485402" y="151058"/>
                  <a:pt x="1962684" y="-37661"/>
                  <a:pt x="1461331" y="6492"/>
                </a:cubicBezTo>
                <a:cubicBezTo>
                  <a:pt x="959978" y="50645"/>
                  <a:pt x="479989" y="327671"/>
                  <a:pt x="0" y="604698"/>
                </a:cubicBezTo>
              </a:path>
            </a:pathLst>
          </a:custGeom>
          <a:noFill/>
          <a:ln w="12700">
            <a:solidFill>
              <a:schemeClr val="accent3"/>
            </a:solidFill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3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Requirements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Given a </a:t>
            </a:r>
            <a:r>
              <a:rPr lang="en-US" dirty="0" err="1"/>
              <a:t>GarterSnake</a:t>
            </a:r>
            <a:r>
              <a:rPr lang="en-US" dirty="0"/>
              <a:t> program p, determine whether there are any undefined variables in p.</a:t>
            </a:r>
          </a:p>
          <a:p>
            <a:endParaRPr lang="en-US" dirty="0"/>
          </a:p>
          <a:p>
            <a:r>
              <a:rPr lang="en-US" dirty="0"/>
              <a:t>;; program-all-defined? : Program -&gt; Bool</a:t>
            </a:r>
          </a:p>
          <a:p>
            <a:r>
              <a:rPr lang="en-US" dirty="0"/>
              <a:t>;; GIVEN: A </a:t>
            </a:r>
            <a:r>
              <a:rPr lang="en-US" dirty="0" err="1"/>
              <a:t>GarterSnake</a:t>
            </a:r>
            <a:r>
              <a:rPr lang="en-US" dirty="0"/>
              <a:t> program p</a:t>
            </a:r>
          </a:p>
          <a:p>
            <a:r>
              <a:rPr lang="en-US" dirty="0"/>
              <a:t>;; RETURNS: true </a:t>
            </a:r>
            <a:r>
              <a:rPr lang="en-US" dirty="0" err="1"/>
              <a:t>iff</a:t>
            </a:r>
            <a:r>
              <a:rPr lang="en-US" dirty="0"/>
              <a:t> there every variable</a:t>
            </a:r>
          </a:p>
          <a:p>
            <a:r>
              <a:rPr lang="en-US" dirty="0"/>
              <a:t>;; occurring in p is available at the</a:t>
            </a:r>
          </a:p>
          <a:p>
            <a:r>
              <a:rPr lang="en-US" dirty="0"/>
              <a:t>;; place it occurs.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706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72b1b54a7b030dbe5df75631361fb79abff196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18603</TotalTime>
  <Words>2589</Words>
  <Application>Microsoft Office PowerPoint</Application>
  <PresentationFormat>On-screen Show (4:3)</PresentationFormat>
  <Paragraphs>342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1_Office Theme</vt:lpstr>
      <vt:lpstr>Case Study: Undefined Variables</vt:lpstr>
      <vt:lpstr>Learning Objectives</vt:lpstr>
      <vt:lpstr>A Tiny Programming Language: GarterSnake</vt:lpstr>
      <vt:lpstr>The GarterSnake programming language: Programs</vt:lpstr>
      <vt:lpstr>Example: A GarterSnake program</vt:lpstr>
      <vt:lpstr>GarterSnake Definitions</vt:lpstr>
      <vt:lpstr>GarterSnake Expressions</vt:lpstr>
      <vt:lpstr>The Problem: Undefined variables</vt:lpstr>
      <vt:lpstr>The Requirements</vt:lpstr>
      <vt:lpstr>Data Definitions</vt:lpstr>
      <vt:lpstr>Data Definitions: Programs</vt:lpstr>
      <vt:lpstr>Data Definition: Definitions</vt:lpstr>
      <vt:lpstr>Data Definition: Expressions</vt:lpstr>
      <vt:lpstr>Data Definition: Variables</vt:lpstr>
      <vt:lpstr>Global View of the GarterSnake representation</vt:lpstr>
      <vt:lpstr>Observer Templates</vt:lpstr>
      <vt:lpstr>Sidebar: Data Design in Racket</vt:lpstr>
      <vt:lpstr>Sidebar: Symbols and Quotation</vt:lpstr>
      <vt:lpstr>Sidebar: Quotation (2)</vt:lpstr>
      <vt:lpstr>Data Design: Example</vt:lpstr>
      <vt:lpstr>System Design (1)</vt:lpstr>
      <vt:lpstr>System Design (2)</vt:lpstr>
      <vt:lpstr>lod-all-defined?</vt:lpstr>
      <vt:lpstr>def-all-defined?</vt:lpstr>
      <vt:lpstr>exp-all-defined?</vt:lpstr>
      <vt:lpstr>program-all-defined?</vt:lpstr>
      <vt:lpstr>Call Graph for this Program</vt:lpstr>
      <vt:lpstr>See how the call graph follows the structure of the data!</vt:lpstr>
      <vt:lpstr>Summary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Accumulators</dc:title>
  <dc:creator>wand</dc:creator>
  <cp:lastModifiedBy>Mitchell Wand</cp:lastModifiedBy>
  <cp:revision>114</cp:revision>
  <dcterms:created xsi:type="dcterms:W3CDTF">2011-10-13T14:59:47Z</dcterms:created>
  <dcterms:modified xsi:type="dcterms:W3CDTF">2016-10-14T21:28:39Z</dcterms:modified>
</cp:coreProperties>
</file>