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74" r:id="rId2"/>
    <p:sldId id="375" r:id="rId3"/>
    <p:sldId id="376" r:id="rId4"/>
    <p:sldId id="377" r:id="rId5"/>
    <p:sldId id="378" r:id="rId6"/>
    <p:sldId id="379" r:id="rId7"/>
    <p:sldId id="380" r:id="rId8"/>
    <p:sldId id="381" r:id="rId9"/>
    <p:sldId id="382" r:id="rId10"/>
    <p:sldId id="383" r:id="rId11"/>
    <p:sldId id="384" r:id="rId12"/>
    <p:sldId id="385" r:id="rId13"/>
    <p:sldId id="411" r:id="rId14"/>
    <p:sldId id="412" r:id="rId15"/>
    <p:sldId id="413" r:id="rId16"/>
    <p:sldId id="390" r:id="rId17"/>
    <p:sldId id="391" r:id="rId18"/>
    <p:sldId id="414" r:id="rId19"/>
    <p:sldId id="415" r:id="rId20"/>
    <p:sldId id="416" r:id="rId21"/>
    <p:sldId id="417" r:id="rId22"/>
    <p:sldId id="393" r:id="rId23"/>
    <p:sldId id="394" r:id="rId24"/>
    <p:sldId id="395" r:id="rId25"/>
    <p:sldId id="396" r:id="rId26"/>
    <p:sldId id="422" r:id="rId27"/>
    <p:sldId id="418" r:id="rId28"/>
    <p:sldId id="419" r:id="rId29"/>
    <p:sldId id="397" r:id="rId30"/>
    <p:sldId id="420" r:id="rId31"/>
    <p:sldId id="421" r:id="rId32"/>
    <p:sldId id="398" r:id="rId33"/>
    <p:sldId id="399" r:id="rId34"/>
    <p:sldId id="400" r:id="rId35"/>
    <p:sldId id="402" r:id="rId36"/>
    <p:sldId id="403" r:id="rId37"/>
    <p:sldId id="404" r:id="rId38"/>
    <p:sldId id="405" r:id="rId39"/>
    <p:sldId id="406" r:id="rId40"/>
    <p:sldId id="407" r:id="rId41"/>
    <p:sldId id="408" r:id="rId42"/>
    <p:sldId id="409" r:id="rId43"/>
    <p:sldId id="410" r:id="rId44"/>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44" d="100"/>
          <a:sy n="44" d="100"/>
        </p:scale>
        <p:origin x="993" y="3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517"/>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22050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131227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169873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54615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374288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39252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342158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99467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10/25/2016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in a Graph</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8.5</a:t>
            </a:r>
          </a:p>
          <a:p>
            <a:endParaRPr lang="en-US" dirty="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2012-2016</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extLst>
      <p:ext uri="{BB962C8B-B14F-4D97-AF65-F5344CB8AC3E}">
        <p14:creationId xmlns:p14="http://schemas.microsoft.com/office/powerpoint/2010/main" val="208201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Reachability</a:t>
            </a:r>
          </a:p>
        </p:txBody>
      </p:sp>
      <p:sp>
        <p:nvSpPr>
          <p:cNvPr id="18" name="Slide Number Placeholder 17"/>
          <p:cNvSpPr>
            <a:spLocks noGrp="1"/>
          </p:cNvSpPr>
          <p:nvPr>
            <p:ph type="sldNum" sz="quarter" idx="12"/>
          </p:nvPr>
        </p:nvSpPr>
        <p:spPr/>
        <p:txBody>
          <a:bodyPr/>
          <a:lstStyle/>
          <a:p>
            <a:fld id="{9F4492BD-6A9C-48FC-AC76-0B4FE11194A1}" type="slidenum">
              <a:rPr lang="en-US" smtClean="0"/>
              <a:pPr/>
              <a:t>10</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21077" y="4171146"/>
            <a:ext cx="3812967" cy="1815882"/>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800" dirty="0"/>
              <a:t>Nodes reachable from D:</a:t>
            </a:r>
          </a:p>
          <a:p>
            <a:r>
              <a:rPr lang="en-US" sz="2800" dirty="0"/>
              <a:t>{B,C,D,E,F,G}</a:t>
            </a:r>
          </a:p>
          <a:p>
            <a:r>
              <a:rPr lang="en-US" sz="2800" dirty="0"/>
              <a:t>Not reachable:</a:t>
            </a:r>
          </a:p>
          <a:p>
            <a:r>
              <a:rPr lang="en-US" sz="2800" dirty="0"/>
              <a:t>{A}</a:t>
            </a:r>
          </a:p>
        </p:txBody>
      </p:sp>
      <p:sp>
        <p:nvSpPr>
          <p:cNvPr id="15" name="Rectangle 14"/>
          <p:cNvSpPr/>
          <p:nvPr/>
        </p:nvSpPr>
        <p:spPr>
          <a:xfrm>
            <a:off x="292174" y="1752600"/>
            <a:ext cx="3898826" cy="1930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One node is </a:t>
            </a:r>
            <a:r>
              <a:rPr lang="en-US" sz="2400" i="1" dirty="0">
                <a:solidFill>
                  <a:srgbClr val="FF0000"/>
                </a:solidFill>
              </a:rPr>
              <a:t>reachable</a:t>
            </a:r>
            <a:r>
              <a:rPr lang="en-US" sz="2400" dirty="0">
                <a:solidFill>
                  <a:srgbClr val="FF0000"/>
                </a:solidFill>
              </a:rPr>
              <a:t> </a:t>
            </a:r>
            <a:r>
              <a:rPr lang="en-US" sz="2400" dirty="0">
                <a:solidFill>
                  <a:schemeClr val="tx1"/>
                </a:solidFill>
              </a:rPr>
              <a:t>from another if there is a path from the one node to the other.</a:t>
            </a:r>
          </a:p>
        </p:txBody>
      </p:sp>
      <p:sp>
        <p:nvSpPr>
          <p:cNvPr id="20" name="TextBox 19"/>
          <p:cNvSpPr txBox="1"/>
          <p:nvPr/>
        </p:nvSpPr>
        <p:spPr>
          <a:xfrm>
            <a:off x="2299075" y="6104462"/>
            <a:ext cx="3289673" cy="5665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400" dirty="0"/>
              <a:t>D is reachable from itself by a path of length 0,  but not by any other path </a:t>
            </a:r>
          </a:p>
        </p:txBody>
      </p:sp>
      <p:cxnSp>
        <p:nvCxnSpPr>
          <p:cNvPr id="24" name="Straight Arrow Connector 23"/>
          <p:cNvCxnSpPr/>
          <p:nvPr/>
        </p:nvCxnSpPr>
        <p:spPr>
          <a:xfrm flipH="1" flipV="1">
            <a:off x="1295401" y="5079088"/>
            <a:ext cx="1003674" cy="10253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73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classic application of general recursion</a:t>
            </a:r>
          </a:p>
        </p:txBody>
      </p:sp>
      <p:sp>
        <p:nvSpPr>
          <p:cNvPr id="4" name="Content Placeholder 3"/>
          <p:cNvSpPr>
            <a:spLocks noGrp="1"/>
          </p:cNvSpPr>
          <p:nvPr>
            <p:ph idx="1"/>
          </p:nvPr>
        </p:nvSpPr>
        <p:spPr/>
        <p:txBody>
          <a:bodyPr/>
          <a:lstStyle/>
          <a:p>
            <a:r>
              <a:rPr lang="en-US" dirty="0" err="1"/>
              <a:t>reachables</a:t>
            </a:r>
            <a:r>
              <a:rPr lang="en-US" dirty="0"/>
              <a:t> : </a:t>
            </a:r>
          </a:p>
          <a:p>
            <a:r>
              <a:rPr lang="en-US" dirty="0"/>
              <a:t>  </a:t>
            </a:r>
            <a:r>
              <a:rPr lang="en-US" dirty="0" err="1"/>
              <a:t>SetOfNode</a:t>
            </a:r>
            <a:r>
              <a:rPr lang="en-US" dirty="0"/>
              <a:t> Graph -&gt; </a:t>
            </a:r>
            <a:r>
              <a:rPr lang="en-US" dirty="0" err="1"/>
              <a:t>SetOfNode</a:t>
            </a:r>
            <a:endParaRPr lang="en-US" dirty="0"/>
          </a:p>
          <a:p>
            <a:r>
              <a:rPr lang="en-US" dirty="0"/>
              <a:t>GIVEN: a set of nodes in a finite graph</a:t>
            </a:r>
          </a:p>
          <a:p>
            <a:r>
              <a:rPr lang="en-US" dirty="0"/>
              <a:t>RETURNS: the set of nodes that is reachable in the graph from the given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6253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4" name="Content Placeholder 3"/>
          <p:cNvSpPr>
            <a:spLocks noGrp="1"/>
          </p:cNvSpPr>
          <p:nvPr>
            <p:ph idx="1"/>
          </p:nvPr>
        </p:nvSpPr>
        <p:spPr/>
        <p:txBody>
          <a:bodyPr/>
          <a:lstStyle/>
          <a:p>
            <a:pPr marL="0" indent="0">
              <a:buNone/>
            </a:pPr>
            <a:r>
              <a:rPr lang="en-US" dirty="0"/>
              <a:t>A node t is </a:t>
            </a:r>
            <a:r>
              <a:rPr lang="en-US" i="1" dirty="0"/>
              <a:t>reachable</a:t>
            </a:r>
            <a:r>
              <a:rPr lang="en-US" dirty="0"/>
              <a:t> from a node s </a:t>
            </a:r>
            <a:r>
              <a:rPr lang="en-US" dirty="0" err="1"/>
              <a:t>iff</a:t>
            </a:r>
            <a:r>
              <a:rPr lang="en-US" dirty="0"/>
              <a:t> either</a:t>
            </a:r>
          </a:p>
          <a:p>
            <a:pPr marL="514350" indent="-514350">
              <a:buFont typeface="+mj-lt"/>
              <a:buAutoNum type="arabicPeriod"/>
            </a:pPr>
            <a:r>
              <a:rPr lang="en-US" dirty="0"/>
              <a:t>t = s</a:t>
            </a:r>
          </a:p>
          <a:p>
            <a:pPr marL="514350" indent="-514350">
              <a:buFont typeface="+mj-lt"/>
              <a:buAutoNum type="arabicPeriod"/>
            </a:pPr>
            <a:r>
              <a:rPr lang="en-US" dirty="0"/>
              <a:t>there is some node s' such that</a:t>
            </a:r>
          </a:p>
          <a:p>
            <a:pPr marL="914400" lvl="1" indent="-514350">
              <a:buFont typeface="+mj-lt"/>
              <a:buAutoNum type="alphaLcPeriod"/>
            </a:pPr>
            <a:r>
              <a:rPr lang="en-US" dirty="0"/>
              <a:t>s' is reachable from s, and</a:t>
            </a:r>
          </a:p>
          <a:p>
            <a:pPr marL="914400" lvl="1" indent="-514350">
              <a:buFont typeface="+mj-lt"/>
              <a:buAutoNum type="alphaLcPeriod"/>
            </a:pPr>
            <a:r>
              <a:rPr lang="en-US" dirty="0"/>
              <a:t>t is a successor of 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498935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Enumerating the elements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𝑆</m:t>
                    </m:r>
                  </m:oMath>
                </a14:m>
                <a:r>
                  <a:rPr lang="en-US" dirty="0"/>
                  <a:t> be a set of nodes in our finite graph.</a:t>
                </a:r>
              </a:p>
              <a:p>
                <a:r>
                  <a:rPr lang="en-US" dirty="0"/>
                  <a:t>Want to find the set of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Let's build sets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 the set of nodes reachable in at most </a:t>
                </a:r>
                <a14:m>
                  <m:oMath xmlns:m="http://schemas.openxmlformats.org/officeDocument/2006/math">
                    <m:r>
                      <a:rPr lang="en-US" b="0" i="1" smtClean="0">
                        <a:latin typeface="Cambria Math" panose="02040503050406030204" pitchFamily="18" charset="0"/>
                      </a:rPr>
                      <m:t>𝑛</m:t>
                    </m:r>
                  </m:oMath>
                </a14:m>
                <a:r>
                  <a:rPr lang="en-US" dirty="0"/>
                  <a:t> steps.  We can do this as follows: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𝑎𝑙𝑙𝑠𝑢𝑐𝑐𝑒𝑠𝑠𝑜𝑟𝑠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𝑛</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e>
                    </m:d>
                    <m:r>
                      <a:rPr lang="en-US" b="0" i="0" smtClean="0">
                        <a:latin typeface="Cambria Math" panose="02040503050406030204" pitchFamily="18" charset="0"/>
                        <a:ea typeface="Cambria Math" panose="02040503050406030204" pitchFamily="18" charset="0"/>
                      </a:rPr>
                      <m:t>)</m:t>
                    </m:r>
                  </m:oMath>
                </a14:m>
                <a:endParaRPr lang="en-US" dirty="0"/>
              </a:p>
              <a:p>
                <a:r>
                  <a:rPr lang="en-US" dirty="0"/>
                  <a:t>If we ever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then there are no more nodes to find,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is the set of all nodes reachable from </a:t>
                </a:r>
                <a14:m>
                  <m:oMath xmlns:m="http://schemas.openxmlformats.org/officeDocument/2006/math">
                    <m:r>
                      <a:rPr lang="en-US" i="1" dirty="0" smtClean="0">
                        <a:latin typeface="Cambria Math" panose="02040503050406030204" pitchFamily="18" charset="0"/>
                      </a:rPr>
                      <m:t>𝑆</m:t>
                    </m:r>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extLst>
      <p:ext uri="{BB962C8B-B14F-4D97-AF65-F5344CB8AC3E}">
        <p14:creationId xmlns:p14="http://schemas.microsoft.com/office/powerpoint/2010/main" val="3242840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2" name="TextBox 151"/>
              <p:cNvSpPr txBox="1"/>
              <p:nvPr/>
            </p:nvSpPr>
            <p:spPr>
              <a:xfrm>
                <a:off x="759006" y="4272980"/>
                <a:ext cx="1408399"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xmlns="">
          <p:sp>
            <p:nvSpPr>
              <p:cNvPr id="152" name="TextBox 151"/>
              <p:cNvSpPr txBox="1">
                <a:spLocks noRot="1" noChangeAspect="1" noMove="1" noResize="1" noEditPoints="1" noAdjustHandles="1" noChangeArrowheads="1" noChangeShapeType="1" noTextEdit="1"/>
              </p:cNvSpPr>
              <p:nvPr/>
            </p:nvSpPr>
            <p:spPr>
              <a:xfrm>
                <a:off x="759006" y="4272980"/>
                <a:ext cx="1408399" cy="307777"/>
              </a:xfrm>
              <a:prstGeom prst="rect">
                <a:avLst/>
              </a:prstGeom>
              <a:blipFill>
                <a:blip r:embed="rId2"/>
                <a:stretch>
                  <a:fillRect l="-3896" t="-2000" r="-6061"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4" name="TextBox 153"/>
              <p:cNvSpPr txBox="1"/>
              <p:nvPr/>
            </p:nvSpPr>
            <p:spPr>
              <a:xfrm>
                <a:off x="2417707" y="4282309"/>
                <a:ext cx="192443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oMath>
                  </m:oMathPara>
                </a14:m>
                <a:endParaRPr lang="en-US" sz="2000" dirty="0"/>
              </a:p>
            </p:txBody>
          </p:sp>
        </mc:Choice>
        <mc:Fallback xmlns="">
          <p:sp>
            <p:nvSpPr>
              <p:cNvPr id="154" name="TextBox 153"/>
              <p:cNvSpPr txBox="1">
                <a:spLocks noRot="1" noChangeAspect="1" noMove="1" noResize="1" noEditPoints="1" noAdjustHandles="1" noChangeArrowheads="1" noChangeShapeType="1" noTextEdit="1"/>
              </p:cNvSpPr>
              <p:nvPr/>
            </p:nvSpPr>
            <p:spPr>
              <a:xfrm>
                <a:off x="2417707" y="4282309"/>
                <a:ext cx="1924438" cy="307777"/>
              </a:xfrm>
              <a:prstGeom prst="rect">
                <a:avLst/>
              </a:prstGeom>
              <a:blipFill>
                <a:blip r:embed="rId3"/>
                <a:stretch>
                  <a:fillRect l="-2857" t="-1961" r="-444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4520268" y="4247021"/>
                <a:ext cx="246522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oMath>
                  </m:oMathPara>
                </a14:m>
                <a:endParaRPr lang="en-US" sz="2000" dirty="0"/>
              </a:p>
            </p:txBody>
          </p:sp>
        </mc:Choice>
        <mc:Fallback xmlns="">
          <p:sp>
            <p:nvSpPr>
              <p:cNvPr id="155" name="TextBox 154"/>
              <p:cNvSpPr txBox="1">
                <a:spLocks noRot="1" noChangeAspect="1" noMove="1" noResize="1" noEditPoints="1" noAdjustHandles="1" noChangeArrowheads="1" noChangeShapeType="1" noTextEdit="1"/>
              </p:cNvSpPr>
              <p:nvPr/>
            </p:nvSpPr>
            <p:spPr>
              <a:xfrm>
                <a:off x="4520268" y="4247021"/>
                <a:ext cx="2465227" cy="307777"/>
              </a:xfrm>
              <a:prstGeom prst="rect">
                <a:avLst/>
              </a:prstGeom>
              <a:blipFill>
                <a:blip r:embed="rId4"/>
                <a:stretch>
                  <a:fillRect l="-1980" t="-4000" r="-3218"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5922560" y="4678695"/>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xmlns="">
          <p:sp>
            <p:nvSpPr>
              <p:cNvPr id="156" name="TextBox 155"/>
              <p:cNvSpPr txBox="1">
                <a:spLocks noRot="1" noChangeAspect="1" noMove="1" noResize="1" noEditPoints="1" noAdjustHandles="1" noChangeArrowheads="1" noChangeShapeType="1" noTextEdit="1"/>
              </p:cNvSpPr>
              <p:nvPr/>
            </p:nvSpPr>
            <p:spPr>
              <a:xfrm>
                <a:off x="5922560" y="4678695"/>
                <a:ext cx="2736070" cy="307777"/>
              </a:xfrm>
              <a:prstGeom prst="rect">
                <a:avLst/>
              </a:prstGeom>
              <a:blipFill>
                <a:blip r:embed="rId5"/>
                <a:stretch>
                  <a:fillRect l="-1786" t="-4000" r="-3125"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p:cNvSpPr txBox="1"/>
              <p:nvPr/>
            </p:nvSpPr>
            <p:spPr>
              <a:xfrm>
                <a:off x="5922560" y="5094846"/>
                <a:ext cx="27360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oMath>
                  </m:oMathPara>
                </a14:m>
                <a:endParaRPr lang="en-US" sz="2000" dirty="0"/>
              </a:p>
            </p:txBody>
          </p:sp>
        </mc:Choice>
        <mc:Fallback xmlns="">
          <p:sp>
            <p:nvSpPr>
              <p:cNvPr id="159" name="TextBox 158"/>
              <p:cNvSpPr txBox="1">
                <a:spLocks noRot="1" noChangeAspect="1" noMove="1" noResize="1" noEditPoints="1" noAdjustHandles="1" noChangeArrowheads="1" noChangeShapeType="1" noTextEdit="1"/>
              </p:cNvSpPr>
              <p:nvPr/>
            </p:nvSpPr>
            <p:spPr>
              <a:xfrm>
                <a:off x="5922560" y="5094846"/>
                <a:ext cx="2736070" cy="307777"/>
              </a:xfrm>
              <a:prstGeom prst="rect">
                <a:avLst/>
              </a:prstGeom>
              <a:blipFill>
                <a:blip r:embed="rId6"/>
                <a:stretch>
                  <a:fillRect l="-1786" t="-2000" r="-3125" b="-3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p:cNvSpPr txBox="1"/>
              <p:nvPr/>
            </p:nvSpPr>
            <p:spPr>
              <a:xfrm>
                <a:off x="4919307" y="5517523"/>
                <a:ext cx="4742576"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000" b="0" i="0" smtClean="0"/>
                        <m:t>therefore</m:t>
                      </m:r>
                      <m:r>
                        <m:rPr>
                          <m:nor/>
                        </m:rP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𝐺</m:t>
                          </m:r>
                          <m:r>
                            <a:rPr lang="en-US" sz="2000" b="0" i="1" smtClean="0">
                              <a:latin typeface="Cambria Math" panose="02040503050406030204" pitchFamily="18" charset="0"/>
                            </a:rPr>
                            <m:t>,</m:t>
                          </m:r>
                          <m:r>
                            <a:rPr lang="en-US" sz="2000" b="0" i="1" smtClean="0">
                              <a:latin typeface="Cambria Math" panose="02040503050406030204" pitchFamily="18" charset="0"/>
                            </a:rPr>
                            <m:t>𝐵</m:t>
                          </m:r>
                        </m:e>
                      </m:d>
                      <m:r>
                        <a:rPr lang="en-US" sz="2000" b="0" i="1" smtClean="0">
                          <a:latin typeface="Cambria Math" panose="02040503050406030204" pitchFamily="18" charset="0"/>
                        </a:rPr>
                        <m:t> </m:t>
                      </m:r>
                    </m:oMath>
                  </m:oMathPara>
                </a14:m>
                <a:endParaRPr lang="en-U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2000" b="0" i="0" smtClean="0"/>
                        <m:t>for</m:t>
                      </m:r>
                      <m:r>
                        <m:rPr>
                          <m:nor/>
                        </m:rPr>
                        <a:rPr lang="en-US" sz="2000" b="0" i="0"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≥4</m:t>
                      </m:r>
                    </m:oMath>
                  </m:oMathPara>
                </a14:m>
                <a:endParaRPr lang="en-US" sz="2000" dirty="0"/>
              </a:p>
            </p:txBody>
          </p:sp>
        </mc:Choice>
        <mc:Fallback xmlns="">
          <p:sp>
            <p:nvSpPr>
              <p:cNvPr id="160" name="TextBox 159"/>
              <p:cNvSpPr txBox="1">
                <a:spLocks noRot="1" noChangeAspect="1" noMove="1" noResize="1" noEditPoints="1" noAdjustHandles="1" noChangeArrowheads="1" noChangeShapeType="1" noTextEdit="1"/>
              </p:cNvSpPr>
              <p:nvPr/>
            </p:nvSpPr>
            <p:spPr>
              <a:xfrm>
                <a:off x="4919307" y="5517523"/>
                <a:ext cx="4742576" cy="615553"/>
              </a:xfrm>
              <a:prstGeom prst="rect">
                <a:avLst/>
              </a:prstGeom>
              <a:blipFill>
                <a:blip r:embed="rId7"/>
                <a:stretch>
                  <a:fillRect b="-5941"/>
                </a:stretch>
              </a:blipFill>
            </p:spPr>
            <p:txBody>
              <a:bodyPr/>
              <a:lstStyle/>
              <a:p>
                <a:r>
                  <a:rPr lang="en-US">
                    <a:noFill/>
                  </a:rPr>
                  <a:t> </a:t>
                </a:r>
              </a:p>
            </p:txBody>
          </p:sp>
        </mc:Fallback>
      </mc:AlternateContent>
      <p:sp>
        <p:nvSpPr>
          <p:cNvPr id="26" name="Rectangle 25"/>
          <p:cNvSpPr/>
          <p:nvPr/>
        </p:nvSpPr>
        <p:spPr>
          <a:xfrm>
            <a:off x="484695" y="5192572"/>
            <a:ext cx="3464988"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only works if the graph is finite.  If the graph is infinite, this might run forever.</a:t>
            </a:r>
          </a:p>
        </p:txBody>
      </p:sp>
      <mc:AlternateContent xmlns:mc="http://schemas.openxmlformats.org/markup-compatibility/2006" xmlns:a14="http://schemas.microsoft.com/office/drawing/2010/main">
        <mc:Choice Requires="a14">
          <p:sp>
            <p:nvSpPr>
              <p:cNvPr id="95" name="TextBox 94"/>
              <p:cNvSpPr txBox="1"/>
              <p:nvPr/>
            </p:nvSpPr>
            <p:spPr>
              <a:xfrm>
                <a:off x="761170" y="3863493"/>
                <a:ext cx="918007" cy="307777"/>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oMath>
                  </m:oMathPara>
                </a14:m>
                <a:endParaRPr lang="en-US" sz="2000" dirty="0"/>
              </a:p>
            </p:txBody>
          </p:sp>
        </mc:Choice>
        <mc:Fallback xmlns="">
          <p:sp>
            <p:nvSpPr>
              <p:cNvPr id="95" name="TextBox 94"/>
              <p:cNvSpPr txBox="1">
                <a:spLocks noRot="1" noChangeAspect="1" noMove="1" noResize="1" noEditPoints="1" noAdjustHandles="1" noChangeArrowheads="1" noChangeShapeType="1" noTextEdit="1"/>
              </p:cNvSpPr>
              <p:nvPr/>
            </p:nvSpPr>
            <p:spPr>
              <a:xfrm>
                <a:off x="761170" y="3863493"/>
                <a:ext cx="918007" cy="307777"/>
              </a:xfrm>
              <a:prstGeom prst="rect">
                <a:avLst/>
              </a:prstGeom>
              <a:blipFill>
                <a:blip r:embed="rId8"/>
                <a:stretch>
                  <a:fillRect l="-6667" t="-2000" r="-10000" b="-36000"/>
                </a:stretch>
              </a:blipFill>
            </p:spPr>
            <p:txBody>
              <a:bodyPr/>
              <a:lstStyle/>
              <a:p>
                <a:r>
                  <a:rPr lang="en-US">
                    <a:noFill/>
                  </a:rPr>
                  <a:t> </a:t>
                </a:r>
              </a:p>
            </p:txBody>
          </p:sp>
        </mc:Fallback>
      </mc:AlternateContent>
    </p:spTree>
    <p:extLst>
      <p:ext uri="{BB962C8B-B14F-4D97-AF65-F5344CB8AC3E}">
        <p14:creationId xmlns:p14="http://schemas.microsoft.com/office/powerpoint/2010/main" val="2223494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4" name="Content Placeholder 3"/>
          <p:cNvSpPr>
            <a:spLocks noGrp="1"/>
          </p:cNvSpPr>
          <p:nvPr>
            <p:ph idx="1"/>
          </p:nvPr>
        </p:nvSpPr>
        <p:spPr/>
        <p:txBody>
          <a:bodyPr/>
          <a:lstStyle/>
          <a:p>
            <a:r>
              <a:rPr lang="en-US" dirty="0"/>
              <a:t>Halting measure: the number of white nodes</a:t>
            </a:r>
          </a:p>
          <a:p>
            <a:r>
              <a:rPr lang="en-US" dirty="0"/>
              <a:t>This is always a non-negative integer</a:t>
            </a:r>
          </a:p>
          <a:p>
            <a:r>
              <a:rPr lang="en-US" dirty="0"/>
              <a:t>Every step takes a white node and colors it green, so the number of white nodes decreases.</a:t>
            </a:r>
          </a:p>
          <a:p>
            <a:r>
              <a:rPr lang="en-US" dirty="0"/>
              <a:t>If there is no such node, the algorithm halts.</a:t>
            </a:r>
          </a:p>
        </p:txBody>
      </p:sp>
      <p:sp>
        <p:nvSpPr>
          <p:cNvPr id="3" name="Slide Number Placeholder 2"/>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1371600" y="4876800"/>
            <a:ext cx="6400800" cy="184467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dirty="0">
                <a:solidFill>
                  <a:srgbClr val="FF0000"/>
                </a:solidFill>
              </a:rPr>
              <a:t>This assumes the graph is finite!! </a:t>
            </a:r>
            <a:r>
              <a:rPr lang="en-US" sz="2400" dirty="0">
                <a:solidFill>
                  <a:schemeClr val="tx1"/>
                </a:solidFill>
              </a:rPr>
              <a:t>If the graph is infinite, the algorithm might not halt.  The termination reasoning here wouldn't apply in an infinite graph, because the number of white nodes in an infinite graph is not an integer.</a:t>
            </a:r>
            <a:endParaRPr lang="en-US" sz="2400" b="1" dirty="0">
              <a:solidFill>
                <a:srgbClr val="FF0000"/>
              </a:solidFill>
            </a:endParaRPr>
          </a:p>
        </p:txBody>
      </p:sp>
    </p:spTree>
    <p:extLst>
      <p:ext uri="{BB962C8B-B14F-4D97-AF65-F5344CB8AC3E}">
        <p14:creationId xmlns:p14="http://schemas.microsoft.com/office/powerpoint/2010/main" val="15902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problems</a:t>
            </a:r>
          </a:p>
        </p:txBody>
      </p:sp>
      <p:sp>
        <p:nvSpPr>
          <p:cNvPr id="4" name="Content Placeholder 3"/>
          <p:cNvSpPr>
            <a:spLocks noGrp="1"/>
          </p:cNvSpPr>
          <p:nvPr>
            <p:ph idx="1"/>
          </p:nvPr>
        </p:nvSpPr>
        <p:spPr/>
        <p:txBody>
          <a:bodyPr/>
          <a:lstStyle/>
          <a:p>
            <a:r>
              <a:rPr lang="en-US" dirty="0"/>
              <a:t>This is called a "closure problem": we want to find the smallest set R which contains our starting set S and which is closed under some operation</a:t>
            </a:r>
          </a:p>
          <a:p>
            <a:r>
              <a:rPr lang="en-US" dirty="0"/>
              <a:t>In this case, we want to find the smallest set that contains our starting set of nodes, and which is closed under </a:t>
            </a:r>
            <a:r>
              <a:rPr lang="en-US" b="1" dirty="0">
                <a:latin typeface="Consolas" pitchFamily="49" charset="0"/>
                <a:cs typeface="Consolas" pitchFamily="49" charset="0"/>
              </a:rPr>
              <a:t>all-successors</a:t>
            </a:r>
            <a:r>
              <a:rPr lang="en-US" dirty="0"/>
              <a: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319873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p>
        </p:txBody>
      </p:sp>
      <p:sp>
        <p:nvSpPr>
          <p:cNvPr id="3" name="Content Placeholder 2"/>
          <p:cNvSpPr>
            <a:spLocks noGrp="1"/>
          </p:cNvSpPr>
          <p:nvPr>
            <p:ph idx="1"/>
          </p:nvPr>
        </p:nvSpPr>
        <p:spPr/>
        <p:txBody>
          <a:bodyPr/>
          <a:lstStyle/>
          <a:p>
            <a:r>
              <a:rPr lang="en-US" dirty="0"/>
              <a:t>We assume we've got data definitions for Node and Graph, and functions</a:t>
            </a:r>
          </a:p>
          <a:p>
            <a:pPr lvl="1"/>
            <a:r>
              <a:rPr lang="en-US" b="1" dirty="0">
                <a:latin typeface="Consolas" panose="020B0609020204030204" pitchFamily="49" charset="0"/>
                <a:cs typeface="Consolas" panose="020B0609020204030204" pitchFamily="49" charset="0"/>
              </a:rPr>
              <a:t>node=? : Node </a:t>
            </a:r>
            <a:r>
              <a:rPr lang="en-US" b="1" dirty="0" err="1">
                <a:latin typeface="Consolas" panose="020B0609020204030204" pitchFamily="49" charset="0"/>
                <a:cs typeface="Consolas" panose="020B0609020204030204" pitchFamily="49" charset="0"/>
              </a:rPr>
              <a:t>Node</a:t>
            </a:r>
            <a:r>
              <a:rPr lang="en-US" b="1" dirty="0">
                <a:latin typeface="Consolas" panose="020B0609020204030204" pitchFamily="49" charset="0"/>
                <a:cs typeface="Consolas" panose="020B0609020204030204" pitchFamily="49" charset="0"/>
              </a:rPr>
              <a:t> -&gt; Boolean</a:t>
            </a:r>
          </a:p>
          <a:p>
            <a:pPr lvl="1"/>
            <a:r>
              <a:rPr lang="en-US" b="1" dirty="0">
                <a:latin typeface="Consolas" panose="020B0609020204030204" pitchFamily="49" charset="0"/>
                <a:cs typeface="Consolas" panose="020B0609020204030204" pitchFamily="49" charset="0"/>
              </a:rPr>
              <a:t>successors : </a:t>
            </a:r>
          </a:p>
          <a:p>
            <a:pPr marL="457200" lvl="1" indent="0">
              <a:buNone/>
            </a:pPr>
            <a:r>
              <a:rPr lang="en-US" b="1" dirty="0">
                <a:latin typeface="Consolas" panose="020B0609020204030204" pitchFamily="49" charset="0"/>
                <a:cs typeface="Consolas" panose="020B0609020204030204" pitchFamily="49" charset="0"/>
              </a:rPr>
              <a:t>    Node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pPr lvl="1"/>
            <a:r>
              <a:rPr lang="en-US" b="1" dirty="0">
                <a:latin typeface="Consolas" panose="020B0609020204030204" pitchFamily="49" charset="0"/>
                <a:cs typeface="Consolas" panose="020B0609020204030204" pitchFamily="49" charset="0"/>
              </a:rPr>
              <a:t>all-successors : </a:t>
            </a:r>
          </a:p>
          <a:p>
            <a:pPr marL="457200" lvl="1" indent="0">
              <a:buNone/>
            </a:pPr>
            <a:r>
              <a:rPr lang="en-US" b="1" dirty="0">
                <a:latin typeface="Consolas" panose="020B0609020204030204" pitchFamily="49" charset="0"/>
                <a:cs typeface="Consolas" panose="020B0609020204030204" pitchFamily="49" charset="0"/>
              </a:rPr>
              <a:t>    </a:t>
            </a:r>
            <a:r>
              <a:rPr lang="en-US" b="1" dirty="0" err="1">
                <a:latin typeface="Consolas" panose="020B0609020204030204" pitchFamily="49" charset="0"/>
                <a:cs typeface="Consolas" panose="020B0609020204030204" pitchFamily="49" charset="0"/>
              </a:rPr>
              <a:t>SetOfNode</a:t>
            </a:r>
            <a:r>
              <a:rPr lang="en-US" b="1" dirty="0">
                <a:latin typeface="Consolas" panose="020B0609020204030204" pitchFamily="49" charset="0"/>
                <a:cs typeface="Consolas" panose="020B0609020204030204" pitchFamily="49" charset="0"/>
              </a:rPr>
              <a:t> Graph -&gt; </a:t>
            </a:r>
            <a:r>
              <a:rPr lang="en-US" b="1" dirty="0" err="1">
                <a:latin typeface="Consolas" panose="020B0609020204030204" pitchFamily="49" charset="0"/>
                <a:cs typeface="Consolas" panose="020B0609020204030204" pitchFamily="49" charset="0"/>
              </a:rPr>
              <a:t>SetOfNode</a:t>
            </a:r>
            <a:endParaRPr lang="en-US" b="1" dirty="0">
              <a:latin typeface="Consolas" panose="020B0609020204030204" pitchFamily="49" charset="0"/>
              <a:cs typeface="Consolas" panose="020B0609020204030204" pitchFamily="49" charset="0"/>
            </a:endParaRPr>
          </a:p>
          <a:p>
            <a:r>
              <a:rPr lang="en-US" dirty="0"/>
              <a:t>We also assume that our graph is finite.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30117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Writing this as a function</a:t>
            </a:r>
          </a:p>
        </p:txBody>
      </p:sp>
      <p:sp>
        <p:nvSpPr>
          <p:cNvPr id="6" name="Content Placeholder 5"/>
          <p:cNvSpPr>
            <a:spLocks noGrp="1"/>
          </p:cNvSpPr>
          <p:nvPr>
            <p:ph idx="1"/>
          </p:nvPr>
        </p:nvSpPr>
        <p:spPr/>
        <p:txBody>
          <a:bodyPr>
            <a:normAutofit fontScale="92500" lnSpcReduction="20000"/>
          </a:bodyPr>
          <a:lstStyle/>
          <a:p>
            <a:r>
              <a:rPr lang="en-US" sz="2600" dirty="0"/>
              <a:t>;; reachables.v1 : </a:t>
            </a:r>
            <a:r>
              <a:rPr lang="en-US" sz="2600" dirty="0" err="1"/>
              <a:t>SetOfNode</a:t>
            </a:r>
            <a:r>
              <a:rPr lang="en-US" sz="2600" dirty="0"/>
              <a:t> Graph -&gt; </a:t>
            </a:r>
            <a:r>
              <a:rPr lang="en-US" sz="2600" dirty="0" err="1"/>
              <a:t>SetOfNode</a:t>
            </a:r>
            <a:endParaRPr lang="en-US" sz="2600" dirty="0"/>
          </a:p>
          <a:p>
            <a:r>
              <a:rPr lang="en-US" sz="2600" dirty="0"/>
              <a:t>;; GIVEN: A set of nodes in a finite graph</a:t>
            </a:r>
          </a:p>
          <a:p>
            <a:r>
              <a:rPr lang="en-US" sz="2600" dirty="0">
                <a:solidFill>
                  <a:srgbClr val="FF0000"/>
                </a:solidFill>
              </a:rPr>
              <a:t>;; WHERE: </a:t>
            </a:r>
          </a:p>
          <a:p>
            <a:r>
              <a:rPr lang="en-US" sz="2600" dirty="0">
                <a:solidFill>
                  <a:srgbClr val="FF0000"/>
                </a:solidFill>
              </a:rPr>
              <a:t>;;   reached = the set of nodes reachable in</a:t>
            </a:r>
          </a:p>
          <a:p>
            <a:r>
              <a:rPr lang="en-US" sz="2600" dirty="0">
                <a:solidFill>
                  <a:srgbClr val="FF0000"/>
                </a:solidFill>
              </a:rPr>
              <a:t>;;             graph g in at most steps from a</a:t>
            </a:r>
          </a:p>
          <a:p>
            <a:r>
              <a:rPr lang="en-US" sz="2600" dirty="0">
                <a:solidFill>
                  <a:srgbClr val="FF0000"/>
                </a:solidFill>
              </a:rPr>
              <a:t>;;             set of nodes S, for some n and</a:t>
            </a:r>
          </a:p>
          <a:p>
            <a:r>
              <a:rPr lang="en-US" sz="2600" dirty="0">
                <a:solidFill>
                  <a:srgbClr val="FF0000"/>
                </a:solidFill>
              </a:rPr>
              <a:t>;;             some set of nodes S.</a:t>
            </a:r>
          </a:p>
          <a:p>
            <a:r>
              <a:rPr lang="en-US" sz="2600" dirty="0"/>
              <a:t>;; RETURNS:  the set of nodes reachable from S.</a:t>
            </a:r>
          </a:p>
          <a:p>
            <a:r>
              <a:rPr lang="en-US" sz="2600" dirty="0"/>
              <a:t>;; STRATEGY: recur on reached + their immediate</a:t>
            </a:r>
          </a:p>
          <a:p>
            <a:r>
              <a:rPr lang="en-US" sz="2600" dirty="0"/>
              <a:t>;;           successors</a:t>
            </a:r>
          </a:p>
          <a:p>
            <a:r>
              <a:rPr lang="en-US" sz="2600" dirty="0"/>
              <a:t>;; HALTING MEASURE: the number of nodes in g</a:t>
            </a:r>
          </a:p>
          <a:p>
            <a:r>
              <a:rPr lang="en-US" sz="2600" dirty="0"/>
              <a:t>;;           NOT in reached.</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extLst>
      <p:ext uri="{BB962C8B-B14F-4D97-AF65-F5344CB8AC3E}">
        <p14:creationId xmlns:p14="http://schemas.microsoft.com/office/powerpoint/2010/main" val="220143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spcBef>
                <a:spcPts val="0"/>
              </a:spcBef>
            </a:pPr>
            <a:r>
              <a:rPr lang="en-US" sz="2400" dirty="0"/>
              <a:t>(define (reachables.v1 reached g)</a:t>
            </a:r>
          </a:p>
          <a:p>
            <a:pPr>
              <a:spcBef>
                <a:spcPts val="0"/>
              </a:spcBef>
            </a:pPr>
            <a:r>
              <a:rPr lang="en-US" sz="2400" dirty="0"/>
              <a:t>  (local</a:t>
            </a:r>
          </a:p>
          <a:p>
            <a:pPr>
              <a:spcBef>
                <a:spcPts val="0"/>
              </a:spcBef>
            </a:pPr>
            <a:r>
              <a:rPr lang="en-US" sz="2400" dirty="0"/>
              <a:t>    ((define candidates </a:t>
            </a:r>
          </a:p>
          <a:p>
            <a:pPr>
              <a:spcBef>
                <a:spcPts val="0"/>
              </a:spcBef>
            </a:pPr>
            <a:r>
              <a:rPr lang="en-US" sz="2400" dirty="0"/>
              <a:t>      (all-successors reached g)))</a:t>
            </a:r>
          </a:p>
          <a:p>
            <a:pPr>
              <a:spcBef>
                <a:spcPts val="0"/>
              </a:spcBef>
            </a:pPr>
            <a:r>
              <a:rPr lang="en-US" sz="2400" dirty="0"/>
              <a:t>    (cond</a:t>
            </a:r>
          </a:p>
          <a:p>
            <a:pPr>
              <a:spcBef>
                <a:spcPts val="0"/>
              </a:spcBef>
            </a:pPr>
            <a:r>
              <a:rPr lang="en-US" sz="2400" dirty="0"/>
              <a:t>      [(subset? candidates reached) reached]</a:t>
            </a:r>
          </a:p>
          <a:p>
            <a:pPr>
              <a:spcBef>
                <a:spcPts val="0"/>
              </a:spcBef>
            </a:pPr>
            <a:r>
              <a:rPr lang="en-US" sz="2400" dirty="0"/>
              <a:t>      [else (reachables.v1</a:t>
            </a:r>
          </a:p>
          <a:p>
            <a:pPr>
              <a:spcBef>
                <a:spcPts val="0"/>
              </a:spcBef>
            </a:pPr>
            <a:r>
              <a:rPr lang="en-US" sz="2400" dirty="0"/>
              <a:t>              (set-union candidates reached)</a:t>
            </a:r>
          </a:p>
          <a:p>
            <a:pPr>
              <a:spcBef>
                <a:spcPts val="0"/>
              </a:spcBef>
            </a:pPr>
            <a:r>
              <a:rPr lang="en-US" sz="2400" dirty="0"/>
              <a:t>              g)])))</a:t>
            </a:r>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extLst>
      <p:ext uri="{BB962C8B-B14F-4D97-AF65-F5344CB8AC3E}">
        <p14:creationId xmlns:p14="http://schemas.microsoft.com/office/powerpoint/2010/main" val="32529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Many problems in computer science involve directed graphs.</a:t>
            </a:r>
          </a:p>
          <a:p>
            <a:r>
              <a:rPr lang="en-US" dirty="0"/>
              <a:t>General recursion is an essential tool for computing on graphs.</a:t>
            </a:r>
          </a:p>
          <a:p>
            <a:r>
              <a:rPr lang="en-US" dirty="0"/>
              <a:t>In this lesson we will design a program for an important problem on graphs, using general recursion</a:t>
            </a:r>
          </a:p>
          <a:p>
            <a:r>
              <a:rPr lang="en-US" dirty="0"/>
              <a:t>The algorithm we will develop has many other applications.</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9669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If </a:t>
                </a:r>
                <a:r>
                  <a:rPr lang="en-US" b="1" dirty="0"/>
                  <a:t>reached</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oMath>
                </a14:m>
                <a:r>
                  <a:rPr lang="en-US" dirty="0"/>
                  <a:t> steps, then </a:t>
                </a:r>
                <a:r>
                  <a:rPr lang="en-US" b="1" dirty="0"/>
                  <a:t>candidates</a:t>
                </a:r>
                <a:r>
                  <a:rPr lang="en-US" dirty="0"/>
                  <a:t>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at most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a:t>
                </a:r>
              </a:p>
              <a:p>
                <a:r>
                  <a:rPr lang="en-US" dirty="0"/>
                  <a:t>If there are no more nodes reachable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than there were in </a:t>
                </a:r>
                <a14:m>
                  <m:oMath xmlns:m="http://schemas.openxmlformats.org/officeDocument/2006/math">
                    <m:r>
                      <a:rPr lang="en-US" i="1" dirty="0" smtClean="0">
                        <a:latin typeface="Cambria Math" panose="02040503050406030204" pitchFamily="18" charset="0"/>
                      </a:rPr>
                      <m:t>𝑛</m:t>
                    </m:r>
                  </m:oMath>
                </a14:m>
                <a:r>
                  <a:rPr lang="en-US" dirty="0"/>
                  <a:t> steps, then we have found all the nodes reachable from </a:t>
                </a:r>
                <a14:m>
                  <m:oMath xmlns:m="http://schemas.openxmlformats.org/officeDocument/2006/math">
                    <m:r>
                      <a:rPr lang="en-US" i="1" dirty="0" smtClean="0">
                        <a:latin typeface="Cambria Math" panose="02040503050406030204" pitchFamily="18" charset="0"/>
                      </a:rPr>
                      <m:t>𝑆</m:t>
                    </m:r>
                  </m:oMath>
                </a14:m>
                <a:r>
                  <a:rPr lang="en-US" dirty="0"/>
                  <a:t>.</a:t>
                </a:r>
              </a:p>
              <a:p>
                <a:r>
                  <a:rPr lang="en-US" dirty="0"/>
                  <a:t>Otherwise, we recur.  The first bullet shows that passing </a:t>
                </a:r>
                <a:r>
                  <a:rPr lang="en-US" b="1" dirty="0"/>
                  <a:t>candidates</a:t>
                </a:r>
                <a:r>
                  <a:rPr lang="en-US" dirty="0"/>
                  <a:t> satisfies the invariant.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695" r="-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411844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At the recursive call, </a:t>
            </a:r>
            <a:r>
              <a:rPr lang="en-US" b="1" dirty="0"/>
              <a:t>candidates</a:t>
            </a:r>
            <a:r>
              <a:rPr lang="en-US" dirty="0"/>
              <a:t> contains at least one element that is not in </a:t>
            </a:r>
            <a:r>
              <a:rPr lang="en-US" b="1" dirty="0"/>
              <a:t>reached</a:t>
            </a:r>
            <a:r>
              <a:rPr lang="en-US" dirty="0"/>
              <a:t> (otherwise the </a:t>
            </a:r>
            <a:r>
              <a:rPr lang="en-US" b="1" dirty="0"/>
              <a:t>subset? </a:t>
            </a:r>
            <a:r>
              <a:rPr lang="en-US" dirty="0"/>
              <a:t>test would have returned true).  </a:t>
            </a:r>
          </a:p>
          <a:p>
            <a:r>
              <a:rPr lang="en-US" dirty="0"/>
              <a:t>Hence the result of the set-union is at least one element bigger than </a:t>
            </a:r>
            <a:r>
              <a:rPr lang="en-US" b="1" dirty="0"/>
              <a:t>reached</a:t>
            </a:r>
            <a:r>
              <a:rPr lang="en-US" dirty="0"/>
              <a:t>.  So the halting measure decreases.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extLst>
      <p:ext uri="{BB962C8B-B14F-4D97-AF65-F5344CB8AC3E}">
        <p14:creationId xmlns:p14="http://schemas.microsoft.com/office/powerpoint/2010/main" val="144117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this algorithm</a:t>
            </a:r>
          </a:p>
        </p:txBody>
      </p:sp>
      <p:sp>
        <p:nvSpPr>
          <p:cNvPr id="4" name="Content Placeholder 3"/>
          <p:cNvSpPr>
            <a:spLocks noGrp="1"/>
          </p:cNvSpPr>
          <p:nvPr>
            <p:ph idx="1"/>
          </p:nvPr>
        </p:nvSpPr>
        <p:spPr/>
        <p:txBody>
          <a:bodyPr/>
          <a:lstStyle/>
          <a:p>
            <a:r>
              <a:rPr lang="en-US" dirty="0"/>
              <a:t>We keep looking at the same nodes over and over again:</a:t>
            </a:r>
          </a:p>
          <a:p>
            <a:pPr lvl="1"/>
            <a:r>
              <a:rPr lang="en-US" dirty="0"/>
              <a:t>we always say </a:t>
            </a:r>
            <a:r>
              <a:rPr lang="en-US" b="1" dirty="0">
                <a:latin typeface="Consolas" pitchFamily="49" charset="0"/>
                <a:cs typeface="Consolas" pitchFamily="49" charset="0"/>
              </a:rPr>
              <a:t>(all-successors reached)</a:t>
            </a:r>
            <a:r>
              <a:rPr lang="en-US" dirty="0"/>
              <a:t>, but we've seen most of those nodes before.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274939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A Better Idea: keep track of which nodes are newly found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TextBox 11"/>
          <p:cNvSpPr txBox="1"/>
          <p:nvPr/>
        </p:nvSpPr>
        <p:spPr>
          <a:xfrm>
            <a:off x="2722517" y="5486400"/>
            <a:ext cx="626908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only need to explore nodes in this region– all others are accounted for.</a:t>
            </a:r>
          </a:p>
        </p:txBody>
      </p:sp>
      <p:sp>
        <p:nvSpPr>
          <p:cNvPr id="13" name="Freeform 12"/>
          <p:cNvSpPr/>
          <p:nvPr/>
        </p:nvSpPr>
        <p:spPr>
          <a:xfrm>
            <a:off x="5058697" y="4336026"/>
            <a:ext cx="941253" cy="1135626"/>
          </a:xfrm>
          <a:custGeom>
            <a:avLst/>
            <a:gdLst>
              <a:gd name="connsiteX0" fmla="*/ 707922 w 941253"/>
              <a:gd name="connsiteY0" fmla="*/ 1135626 h 1135626"/>
              <a:gd name="connsiteX1" fmla="*/ 899651 w 941253"/>
              <a:gd name="connsiteY1" fmla="*/ 560439 h 1135626"/>
              <a:gd name="connsiteX2" fmla="*/ 0 w 941253"/>
              <a:gd name="connsiteY2" fmla="*/ 0 h 1135626"/>
            </a:gdLst>
            <a:ahLst/>
            <a:cxnLst>
              <a:cxn ang="0">
                <a:pos x="connsiteX0" y="connsiteY0"/>
              </a:cxn>
              <a:cxn ang="0">
                <a:pos x="connsiteX1" y="connsiteY1"/>
              </a:cxn>
              <a:cxn ang="0">
                <a:pos x="connsiteX2" y="connsiteY2"/>
              </a:cxn>
            </a:cxnLst>
            <a:rect l="l" t="t" r="r" b="b"/>
            <a:pathLst>
              <a:path w="941253" h="1135626">
                <a:moveTo>
                  <a:pt x="707922" y="1135626"/>
                </a:moveTo>
                <a:cubicBezTo>
                  <a:pt x="862780" y="942668"/>
                  <a:pt x="1017638" y="749710"/>
                  <a:pt x="899651" y="560439"/>
                </a:cubicBezTo>
                <a:cubicBezTo>
                  <a:pt x="781664" y="371168"/>
                  <a:pt x="390832" y="185584"/>
                  <a:pt x="0" y="0"/>
                </a:cubicBez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64349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219200" y="1676432"/>
            <a:ext cx="4724400" cy="3428968"/>
          </a:xfrm>
          <a:prstGeom prst="ellipse">
            <a:avLst/>
          </a:prstGeom>
          <a:pattFill prst="ltUpDiag">
            <a:fgClr>
              <a:schemeClr val="accent1"/>
            </a:fgClr>
            <a:bgClr>
              <a:schemeClr val="bg1"/>
            </a:bgClr>
          </a:pattFill>
          <a:ln>
            <a:tailEnd type="stealth" w="lg" len="lg"/>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1676400" y="2021762"/>
            <a:ext cx="3314491" cy="2837551"/>
          </a:xfrm>
          <a:prstGeom prst="ellipse">
            <a:avLst/>
          </a:prstGeom>
          <a:solidFill>
            <a:schemeClr val="bg1"/>
          </a:solidFill>
          <a:ln>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Do this with an extra argument and an invariant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grpSp>
        <p:nvGrpSpPr>
          <p:cNvPr id="26" name="Group 25"/>
          <p:cNvGrpSpPr/>
          <p:nvPr/>
        </p:nvGrpSpPr>
        <p:grpSpPr>
          <a:xfrm rot="19055650">
            <a:off x="4421831" y="2852247"/>
            <a:ext cx="1143000" cy="990600"/>
            <a:chOff x="4038600" y="2057400"/>
            <a:chExt cx="1143000" cy="990600"/>
          </a:xfrm>
        </p:grpSpPr>
        <p:sp>
          <p:nvSpPr>
            <p:cNvPr id="27" name="Oval 2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rot="19697583">
            <a:off x="3517229" y="3779267"/>
            <a:ext cx="1143000" cy="990600"/>
            <a:chOff x="4038600" y="2057400"/>
            <a:chExt cx="1143000" cy="990600"/>
          </a:xfrm>
        </p:grpSpPr>
        <p:sp>
          <p:nvSpPr>
            <p:cNvPr id="31" name="Oval 30"/>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p:cNvGrpSpPr/>
          <p:nvPr/>
        </p:nvGrpSpPr>
        <p:grpSpPr>
          <a:xfrm>
            <a:off x="3312037" y="3881082"/>
            <a:ext cx="1143000" cy="990600"/>
            <a:chOff x="4038600" y="2057400"/>
            <a:chExt cx="1143000" cy="990600"/>
          </a:xfrm>
        </p:grpSpPr>
        <p:sp>
          <p:nvSpPr>
            <p:cNvPr id="35" name="Oval 3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rot="20521410">
            <a:off x="4146998" y="3781226"/>
            <a:ext cx="1143000" cy="990600"/>
            <a:chOff x="4038600" y="2057400"/>
            <a:chExt cx="1143000" cy="990600"/>
          </a:xfrm>
        </p:grpSpPr>
        <p:sp>
          <p:nvSpPr>
            <p:cNvPr id="39" name="Oval 3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rot="19055650">
            <a:off x="4162455" y="2401792"/>
            <a:ext cx="1143000" cy="990600"/>
            <a:chOff x="4038600" y="2057400"/>
            <a:chExt cx="1143000" cy="990600"/>
          </a:xfrm>
        </p:grpSpPr>
        <p:sp>
          <p:nvSpPr>
            <p:cNvPr id="47" name="Oval 46"/>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c 48"/>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rot="19506479">
            <a:off x="4806892" y="2290367"/>
            <a:ext cx="1143000" cy="990600"/>
            <a:chOff x="4038600" y="2057400"/>
            <a:chExt cx="1143000" cy="990600"/>
          </a:xfrm>
        </p:grpSpPr>
        <p:sp>
          <p:nvSpPr>
            <p:cNvPr id="55" name="Oval 5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c 5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8" name="Group 57"/>
          <p:cNvGrpSpPr/>
          <p:nvPr/>
        </p:nvGrpSpPr>
        <p:grpSpPr>
          <a:xfrm rot="19881925">
            <a:off x="5070308" y="2766504"/>
            <a:ext cx="1143000" cy="990600"/>
            <a:chOff x="4038600" y="2057400"/>
            <a:chExt cx="1143000" cy="990600"/>
          </a:xfrm>
        </p:grpSpPr>
        <p:sp>
          <p:nvSpPr>
            <p:cNvPr id="59" name="Oval 58"/>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c 60"/>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2" name="Group 61"/>
          <p:cNvGrpSpPr/>
          <p:nvPr/>
        </p:nvGrpSpPr>
        <p:grpSpPr>
          <a:xfrm rot="21025650">
            <a:off x="4716101" y="3915757"/>
            <a:ext cx="1305668" cy="1103580"/>
            <a:chOff x="4038600" y="2057400"/>
            <a:chExt cx="1143000" cy="990600"/>
          </a:xfrm>
        </p:grpSpPr>
        <p:sp>
          <p:nvSpPr>
            <p:cNvPr id="63" name="Oval 6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p:cNvSpPr/>
          <p:nvPr/>
        </p:nvSpPr>
        <p:spPr>
          <a:xfrm>
            <a:off x="1961866" y="3276600"/>
            <a:ext cx="1371600" cy="9144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S</a:t>
            </a:r>
          </a:p>
        </p:txBody>
      </p:sp>
      <p:grpSp>
        <p:nvGrpSpPr>
          <p:cNvPr id="22" name="Group 21"/>
          <p:cNvGrpSpPr/>
          <p:nvPr/>
        </p:nvGrpSpPr>
        <p:grpSpPr>
          <a:xfrm>
            <a:off x="2722516" y="3552825"/>
            <a:ext cx="1143000" cy="990600"/>
            <a:chOff x="4038600" y="2057400"/>
            <a:chExt cx="1143000" cy="990600"/>
          </a:xfrm>
        </p:grpSpPr>
        <p:sp>
          <p:nvSpPr>
            <p:cNvPr id="23" name="Oval 22"/>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2567272" y="3868714"/>
            <a:ext cx="1143000" cy="990600"/>
            <a:chOff x="4038600" y="2057400"/>
            <a:chExt cx="1143000" cy="990600"/>
          </a:xfrm>
        </p:grpSpPr>
        <p:sp>
          <p:nvSpPr>
            <p:cNvPr id="5" name="Oval 4"/>
            <p:cNvSpPr/>
            <p:nvPr/>
          </p:nvSpPr>
          <p:spPr>
            <a:xfrm>
              <a:off x="4419600" y="2057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2371725"/>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a:off x="4038600" y="2133600"/>
              <a:ext cx="1066800" cy="914400"/>
            </a:xfrm>
            <a:prstGeom prst="arc">
              <a:avLst>
                <a:gd name="adj1" fmla="val 16200000"/>
                <a:gd name="adj2" fmla="val 20255408"/>
              </a:avLst>
            </a:prstGeom>
            <a:ln>
              <a:solidFill>
                <a:schemeClr val="tx1"/>
              </a:solidFill>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Right Brace 13"/>
          <p:cNvSpPr/>
          <p:nvPr/>
        </p:nvSpPr>
        <p:spPr>
          <a:xfrm rot="5400000">
            <a:off x="2124707" y="3070537"/>
            <a:ext cx="2365793" cy="3262411"/>
          </a:xfrm>
          <a:prstGeom prst="rightBrace">
            <a:avLst>
              <a:gd name="adj1" fmla="val 3543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1928085" y="5869170"/>
            <a:ext cx="2842337"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reached</a:t>
            </a:r>
            <a:r>
              <a:rPr lang="en-US" sz="2400" dirty="0"/>
              <a:t> = nodes reached in &lt; n steps</a:t>
            </a:r>
            <a:endParaRPr lang="en-US" sz="2400" b="1" dirty="0"/>
          </a:p>
        </p:txBody>
      </p:sp>
      <p:sp>
        <p:nvSpPr>
          <p:cNvPr id="17" name="TextBox 16"/>
          <p:cNvSpPr txBox="1"/>
          <p:nvPr/>
        </p:nvSpPr>
        <p:spPr>
          <a:xfrm>
            <a:off x="6313889" y="3637012"/>
            <a:ext cx="2830111"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recent</a:t>
            </a:r>
            <a:r>
              <a:rPr lang="en-US" sz="2400" dirty="0"/>
              <a:t> = nodes reached in n steps but not in n-1 steps</a:t>
            </a:r>
          </a:p>
        </p:txBody>
      </p:sp>
      <p:cxnSp>
        <p:nvCxnSpPr>
          <p:cNvPr id="19" name="Straight Arrow Connector 18"/>
          <p:cNvCxnSpPr>
            <a:stCxn id="17" idx="1"/>
          </p:cNvCxnSpPr>
          <p:nvPr/>
        </p:nvCxnSpPr>
        <p:spPr>
          <a:xfrm flipH="1" flipV="1">
            <a:off x="5444043" y="3657701"/>
            <a:ext cx="869846" cy="57947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93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Version with invariant</a:t>
            </a:r>
          </a:p>
        </p:txBody>
      </p:sp>
      <p:sp>
        <p:nvSpPr>
          <p:cNvPr id="4" name="Content Placeholder 3"/>
          <p:cNvSpPr>
            <a:spLocks noGrp="1"/>
          </p:cNvSpPr>
          <p:nvPr>
            <p:ph idx="1"/>
          </p:nvPr>
        </p:nvSpPr>
        <p:spPr/>
        <p:txBody>
          <a:bodyPr>
            <a:noAutofit/>
          </a:bodyPr>
          <a:lstStyle/>
          <a:p>
            <a:r>
              <a:rPr lang="en-US" sz="1200" dirty="0"/>
              <a:t>;; reachables1: </a:t>
            </a:r>
            <a:r>
              <a:rPr lang="en-US" sz="1200" dirty="0" err="1"/>
              <a:t>SetOfNode</a:t>
            </a:r>
            <a:r>
              <a:rPr lang="en-US" sz="1200" dirty="0"/>
              <a:t> </a:t>
            </a:r>
            <a:r>
              <a:rPr lang="en-US" sz="1200" dirty="0" err="1"/>
              <a:t>SetOfNode</a:t>
            </a:r>
            <a:r>
              <a:rPr lang="en-US" sz="1200" dirty="0"/>
              <a:t> Graph -&gt; </a:t>
            </a:r>
            <a:r>
              <a:rPr lang="en-US" sz="1200" dirty="0" err="1"/>
              <a:t>SetOfNode</a:t>
            </a:r>
            <a:endParaRPr lang="en-US" sz="1200" dirty="0"/>
          </a:p>
          <a:p>
            <a:r>
              <a:rPr lang="en-US" sz="1200" dirty="0"/>
              <a:t>;; GIVEN: two sets of nodes and a finite graph g</a:t>
            </a:r>
          </a:p>
          <a:p>
            <a:r>
              <a:rPr lang="en-US" sz="1200" dirty="0">
                <a:solidFill>
                  <a:srgbClr val="FF0000"/>
                </a:solidFill>
              </a:rPr>
              <a:t>;; WHERE:</a:t>
            </a:r>
          </a:p>
          <a:p>
            <a:r>
              <a:rPr lang="en-US" sz="1200" dirty="0">
                <a:solidFill>
                  <a:srgbClr val="FF0000"/>
                </a:solidFill>
              </a:rPr>
              <a:t>;;  reached is the set of nodes reachable in graph g in fewer than n steps</a:t>
            </a:r>
          </a:p>
          <a:p>
            <a:r>
              <a:rPr lang="en-US" sz="1200" dirty="0">
                <a:solidFill>
                  <a:srgbClr val="FF0000"/>
                </a:solidFill>
              </a:rPr>
              <a:t>;;          from a set of nodes S, for some S and n</a:t>
            </a:r>
          </a:p>
          <a:p>
            <a:r>
              <a:rPr lang="en-US" sz="1200" dirty="0">
                <a:solidFill>
                  <a:srgbClr val="FF0000"/>
                </a:solidFill>
              </a:rPr>
              <a:t>;;  recent is the set of nodes reachable from S in n steps but</a:t>
            </a:r>
          </a:p>
          <a:p>
            <a:r>
              <a:rPr lang="en-US" sz="1200" dirty="0">
                <a:solidFill>
                  <a:srgbClr val="FF0000"/>
                </a:solidFill>
              </a:rPr>
              <a:t>;;         not in n-1 steps.</a:t>
            </a:r>
          </a:p>
          <a:p>
            <a:r>
              <a:rPr lang="en-US" sz="1200" dirty="0"/>
              <a:t>;; RETURNS: the set of nodes reachable from S in g.</a:t>
            </a:r>
          </a:p>
          <a:p>
            <a:r>
              <a:rPr lang="en-US" sz="1200" dirty="0"/>
              <a:t>(define (reachables1 reached recent g)</a:t>
            </a:r>
          </a:p>
          <a:p>
            <a:r>
              <a:rPr lang="en-US" sz="1200" dirty="0"/>
              <a:t>  (local</a:t>
            </a:r>
          </a:p>
          <a:p>
            <a:r>
              <a:rPr lang="en-US" sz="1200" dirty="0"/>
              <a:t>      ((define next</a:t>
            </a:r>
          </a:p>
          <a:p>
            <a:r>
              <a:rPr lang="en-US" sz="1200" dirty="0"/>
              <a:t>         (set-diff (all-successors recent g)</a:t>
            </a:r>
          </a:p>
          <a:p>
            <a:r>
              <a:rPr lang="en-US" sz="1200" dirty="0"/>
              <a:t>                   reached)))</a:t>
            </a:r>
          </a:p>
          <a:p>
            <a:r>
              <a:rPr lang="en-US" sz="1200" dirty="0"/>
              <a:t>    (cond</a:t>
            </a:r>
          </a:p>
          <a:p>
            <a:r>
              <a:rPr lang="en-US" sz="1200" dirty="0"/>
              <a:t>      [(empty? next) reached]</a:t>
            </a:r>
          </a:p>
          <a:p>
            <a:r>
              <a:rPr lang="en-US" sz="1200" dirty="0"/>
              <a:t>      [else</a:t>
            </a:r>
          </a:p>
          <a:p>
            <a:r>
              <a:rPr lang="en-US" sz="1200" dirty="0"/>
              <a:t>       (reachables1</a:t>
            </a:r>
          </a:p>
          <a:p>
            <a:r>
              <a:rPr lang="en-US" sz="1200" dirty="0"/>
              <a:t>        (append next reached)</a:t>
            </a:r>
          </a:p>
          <a:p>
            <a:r>
              <a:rPr lang="en-US" sz="1200" dirty="0"/>
              <a:t>        next</a:t>
            </a:r>
          </a:p>
          <a:p>
            <a:r>
              <a:rPr lang="en-US" sz="1200" dirty="0"/>
              <a:t>        g)])))</a:t>
            </a:r>
          </a:p>
        </p:txBody>
      </p:sp>
      <p:sp>
        <p:nvSpPr>
          <p:cNvPr id="2" name="Slide Number Placeholder 1"/>
          <p:cNvSpPr>
            <a:spLocks noGrp="1"/>
          </p:cNvSpPr>
          <p:nvPr>
            <p:ph type="sldNum" sz="quarter" idx="12"/>
          </p:nvPr>
        </p:nvSpPr>
        <p:spPr/>
        <p:txBody>
          <a:bodyPr/>
          <a:lstStyle/>
          <a:p>
            <a:fld id="{9F4492BD-6A9C-48FC-AC76-0B4FE11194A1}" type="slidenum">
              <a:rPr lang="en-US" smtClean="0"/>
              <a:pPr/>
              <a:t>25</a:t>
            </a:fld>
            <a:endParaRPr lang="en-US"/>
          </a:p>
        </p:txBody>
      </p:sp>
      <p:sp>
        <p:nvSpPr>
          <p:cNvPr id="5" name="TextBox 4"/>
          <p:cNvSpPr txBox="1"/>
          <p:nvPr/>
        </p:nvSpPr>
        <p:spPr>
          <a:xfrm>
            <a:off x="5318760" y="5119086"/>
            <a:ext cx="3581400" cy="101566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Since </a:t>
            </a:r>
            <a:r>
              <a:rPr lang="en-US" sz="2000" b="1" dirty="0"/>
              <a:t>next</a:t>
            </a:r>
            <a:r>
              <a:rPr lang="en-US" sz="2000" dirty="0"/>
              <a:t> is disjoint </a:t>
            </a:r>
          </a:p>
          <a:p>
            <a:r>
              <a:rPr lang="en-US" sz="2000" dirty="0"/>
              <a:t>from </a:t>
            </a:r>
            <a:r>
              <a:rPr lang="en-US" sz="2000" b="1" dirty="0"/>
              <a:t>reached</a:t>
            </a:r>
            <a:r>
              <a:rPr lang="en-US" sz="2000" dirty="0"/>
              <a:t>, we can replace the set-union with append.</a:t>
            </a:r>
          </a:p>
        </p:txBody>
      </p:sp>
      <p:sp>
        <p:nvSpPr>
          <p:cNvPr id="6" name="Freeform 5"/>
          <p:cNvSpPr/>
          <p:nvPr/>
        </p:nvSpPr>
        <p:spPr>
          <a:xfrm flipV="1">
            <a:off x="3124199" y="5486400"/>
            <a:ext cx="2194561" cy="140517"/>
          </a:xfrm>
          <a:custGeom>
            <a:avLst/>
            <a:gdLst>
              <a:gd name="connsiteX0" fmla="*/ 563880 w 563880"/>
              <a:gd name="connsiteY0" fmla="*/ 0 h 15240"/>
              <a:gd name="connsiteX1" fmla="*/ 0 w 563880"/>
              <a:gd name="connsiteY1" fmla="*/ 15240 h 15240"/>
            </a:gdLst>
            <a:ahLst/>
            <a:cxnLst>
              <a:cxn ang="0">
                <a:pos x="connsiteX0" y="connsiteY0"/>
              </a:cxn>
              <a:cxn ang="0">
                <a:pos x="connsiteX1" y="connsiteY1"/>
              </a:cxn>
            </a:cxnLst>
            <a:rect l="l" t="t" r="r" b="b"/>
            <a:pathLst>
              <a:path w="563880" h="15240">
                <a:moveTo>
                  <a:pt x="563880" y="0"/>
                </a:moveTo>
                <a:lnTo>
                  <a:pt x="0" y="15240"/>
                </a:lnTo>
              </a:path>
            </a:pathLst>
          </a:custGeom>
          <a:noFill/>
          <a:ln>
            <a:tailEnd type="stealth"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24263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grpSp>
        <p:nvGrpSpPr>
          <p:cNvPr id="5" name="Group 4"/>
          <p:cNvGrpSpPr/>
          <p:nvPr/>
        </p:nvGrpSpPr>
        <p:grpSpPr>
          <a:xfrm>
            <a:off x="609600" y="1681747"/>
            <a:ext cx="1434726" cy="2133600"/>
            <a:chOff x="4356474" y="1828800"/>
            <a:chExt cx="2895600" cy="4343400"/>
          </a:xfrm>
        </p:grpSpPr>
        <p:grpSp>
          <p:nvGrpSpPr>
            <p:cNvPr id="6" name="Group 5"/>
            <p:cNvGrpSpPr/>
            <p:nvPr/>
          </p:nvGrpSpPr>
          <p:grpSpPr>
            <a:xfrm>
              <a:off x="4356474" y="1828800"/>
              <a:ext cx="2895600" cy="4343400"/>
              <a:chOff x="3124200" y="1828800"/>
              <a:chExt cx="2895600" cy="4343400"/>
            </a:xfrm>
          </p:grpSpPr>
          <p:sp>
            <p:nvSpPr>
              <p:cNvPr id="8" name="Oval 7"/>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9" name="Oval 8"/>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0" name="Group 9"/>
              <p:cNvGrpSpPr/>
              <p:nvPr/>
            </p:nvGrpSpPr>
            <p:grpSpPr>
              <a:xfrm>
                <a:off x="4267200" y="4318000"/>
                <a:ext cx="1752600" cy="635000"/>
                <a:chOff x="3962400" y="4419600"/>
                <a:chExt cx="1752600" cy="635000"/>
              </a:xfrm>
            </p:grpSpPr>
            <p:sp>
              <p:nvSpPr>
                <p:cNvPr id="24" name="Oval 2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25" name="Oval 2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21" name="Oval 20"/>
                <p:cNvSpPr/>
                <p:nvPr/>
              </p:nvSpPr>
              <p:spPr>
                <a:xfrm>
                  <a:off x="5334000" y="3238500"/>
                  <a:ext cx="609600" cy="609600"/>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22" name="Oval 2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23" name="Oval 2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2" name="Straight Arrow Connector 11"/>
              <p:cNvCxnSpPr>
                <a:stCxn id="8" idx="3"/>
                <a:endCxn id="2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5"/>
                <a:endCxn id="2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4"/>
                <a:endCxn id="2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3" idx="6"/>
                <a:endCxn id="2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2"/>
                <a:endCxn id="2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2" idx="4"/>
                <a:endCxn id="2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1" idx="4"/>
                <a:endCxn id="2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5" idx="4"/>
                <a:endCxn id="9"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4" idx="4"/>
                <a:endCxn id="9"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 name="Elbow Connector 6"/>
            <p:cNvCxnSpPr>
              <a:stCxn id="9" idx="2"/>
              <a:endCxn id="2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564934" y="1681747"/>
            <a:ext cx="1434726" cy="2133600"/>
            <a:chOff x="4356474" y="1828800"/>
            <a:chExt cx="2895600" cy="4343400"/>
          </a:xfrm>
        </p:grpSpPr>
        <p:grpSp>
          <p:nvGrpSpPr>
            <p:cNvPr id="48" name="Group 47"/>
            <p:cNvGrpSpPr/>
            <p:nvPr/>
          </p:nvGrpSpPr>
          <p:grpSpPr>
            <a:xfrm>
              <a:off x="4356474" y="1828800"/>
              <a:ext cx="2895600" cy="4343400"/>
              <a:chOff x="3124200" y="1828800"/>
              <a:chExt cx="2895600" cy="4343400"/>
            </a:xfrm>
          </p:grpSpPr>
          <p:sp>
            <p:nvSpPr>
              <p:cNvPr id="50" name="Oval 49"/>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1" name="Oval 50"/>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52" name="Group 51"/>
              <p:cNvGrpSpPr/>
              <p:nvPr/>
            </p:nvGrpSpPr>
            <p:grpSpPr>
              <a:xfrm>
                <a:off x="4267200" y="4318000"/>
                <a:ext cx="1752600" cy="635000"/>
                <a:chOff x="3962400" y="4419600"/>
                <a:chExt cx="1752600" cy="635000"/>
              </a:xfrm>
            </p:grpSpPr>
            <p:sp>
              <p:nvSpPr>
                <p:cNvPr id="66" name="Oval 65"/>
                <p:cNvSpPr/>
                <p:nvPr/>
              </p:nvSpPr>
              <p:spPr>
                <a:xfrm>
                  <a:off x="5105400" y="4419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67" name="Oval 6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53" name="Group 52"/>
              <p:cNvGrpSpPr/>
              <p:nvPr/>
            </p:nvGrpSpPr>
            <p:grpSpPr>
              <a:xfrm>
                <a:off x="3124200" y="3073400"/>
                <a:ext cx="2895600" cy="609600"/>
                <a:chOff x="3048000" y="3238500"/>
                <a:chExt cx="2895600" cy="609600"/>
              </a:xfrm>
            </p:grpSpPr>
            <p:sp>
              <p:nvSpPr>
                <p:cNvPr id="63" name="Oval 62"/>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64" name="Oval 63"/>
                <p:cNvSpPr/>
                <p:nvPr/>
              </p:nvSpPr>
              <p:spPr>
                <a:xfrm>
                  <a:off x="4191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65" name="Oval 64"/>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54" name="Straight Arrow Connector 53"/>
              <p:cNvCxnSpPr>
                <a:stCxn id="50" idx="3"/>
                <a:endCxn id="65"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5"/>
                <a:endCxn id="63"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4"/>
                <a:endCxn id="64"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5" idx="6"/>
                <a:endCxn id="64"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3" idx="2"/>
                <a:endCxn id="64"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4" idx="4"/>
                <a:endCxn id="6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4"/>
                <a:endCxn id="6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67" idx="4"/>
                <a:endCxn id="51"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6" idx="4"/>
                <a:endCxn id="51"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Elbow Connector 48"/>
            <p:cNvCxnSpPr>
              <a:stCxn id="51" idx="2"/>
              <a:endCxn id="65"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4520268" y="1681747"/>
            <a:ext cx="1434726" cy="2133600"/>
            <a:chOff x="4356474" y="1828800"/>
            <a:chExt cx="2895600" cy="4343400"/>
          </a:xfrm>
        </p:grpSpPr>
        <p:grpSp>
          <p:nvGrpSpPr>
            <p:cNvPr id="111" name="Group 110"/>
            <p:cNvGrpSpPr/>
            <p:nvPr/>
          </p:nvGrpSpPr>
          <p:grpSpPr>
            <a:xfrm>
              <a:off x="4356474" y="1828800"/>
              <a:ext cx="2895600" cy="4343400"/>
              <a:chOff x="3124200" y="1828800"/>
              <a:chExt cx="2895600" cy="4343400"/>
            </a:xfrm>
          </p:grpSpPr>
          <p:sp>
            <p:nvSpPr>
              <p:cNvPr id="113" name="Oval 112"/>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14" name="Oval 113"/>
              <p:cNvSpPr/>
              <p:nvPr/>
            </p:nvSpPr>
            <p:spPr>
              <a:xfrm>
                <a:off x="4876800" y="55626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15" name="Group 114"/>
              <p:cNvGrpSpPr/>
              <p:nvPr/>
            </p:nvGrpSpPr>
            <p:grpSpPr>
              <a:xfrm>
                <a:off x="4267200" y="4318000"/>
                <a:ext cx="1752600" cy="635000"/>
                <a:chOff x="3962400" y="4419600"/>
                <a:chExt cx="1752600" cy="635000"/>
              </a:xfrm>
            </p:grpSpPr>
            <p:sp>
              <p:nvSpPr>
                <p:cNvPr id="129" name="Oval 128"/>
                <p:cNvSpPr/>
                <p:nvPr/>
              </p:nvSpPr>
              <p:spPr>
                <a:xfrm>
                  <a:off x="5105400" y="44196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30" name="Oval 129"/>
                <p:cNvSpPr/>
                <p:nvPr/>
              </p:nvSpPr>
              <p:spPr>
                <a:xfrm>
                  <a:off x="3962400" y="44450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6" name="Group 115"/>
              <p:cNvGrpSpPr/>
              <p:nvPr/>
            </p:nvGrpSpPr>
            <p:grpSpPr>
              <a:xfrm>
                <a:off x="3124200" y="3073400"/>
                <a:ext cx="2895600" cy="609600"/>
                <a:chOff x="3048000" y="3238500"/>
                <a:chExt cx="2895600" cy="609600"/>
              </a:xfrm>
            </p:grpSpPr>
            <p:sp>
              <p:nvSpPr>
                <p:cNvPr id="126" name="Oval 125"/>
                <p:cNvSpPr/>
                <p:nvPr/>
              </p:nvSpPr>
              <p:spPr>
                <a:xfrm>
                  <a:off x="5334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27" name="Oval 126"/>
                <p:cNvSpPr/>
                <p:nvPr/>
              </p:nvSpPr>
              <p:spPr>
                <a:xfrm>
                  <a:off x="4191000" y="3238500"/>
                  <a:ext cx="609600" cy="609600"/>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28" name="Oval 127"/>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17" name="Straight Arrow Connector 116"/>
              <p:cNvCxnSpPr>
                <a:stCxn id="113" idx="3"/>
                <a:endCxn id="128"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5"/>
                <a:endCxn id="126"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3" idx="4"/>
                <a:endCxn id="127"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28" idx="6"/>
                <a:endCxn id="127"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26" idx="2"/>
                <a:endCxn id="127"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27" idx="4"/>
                <a:endCxn id="130"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26" idx="4"/>
                <a:endCxn id="129"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30" idx="4"/>
                <a:endCxn id="114"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29" idx="4"/>
                <a:endCxn id="114"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12" name="Elbow Connector 111"/>
            <p:cNvCxnSpPr>
              <a:stCxn id="114" idx="2"/>
              <a:endCxn id="128"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6475603" y="1681747"/>
            <a:ext cx="1434726" cy="2133600"/>
            <a:chOff x="4356474" y="1828800"/>
            <a:chExt cx="2895600" cy="4343400"/>
          </a:xfrm>
        </p:grpSpPr>
        <p:grpSp>
          <p:nvGrpSpPr>
            <p:cNvPr id="132" name="Group 131"/>
            <p:cNvGrpSpPr/>
            <p:nvPr/>
          </p:nvGrpSpPr>
          <p:grpSpPr>
            <a:xfrm>
              <a:off x="4356474" y="1828800"/>
              <a:ext cx="2895600" cy="4343400"/>
              <a:chOff x="3124200" y="1828800"/>
              <a:chExt cx="2895600" cy="4343400"/>
            </a:xfrm>
          </p:grpSpPr>
          <p:sp>
            <p:nvSpPr>
              <p:cNvPr id="134" name="Oval 13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35" name="Oval 134"/>
              <p:cNvSpPr/>
              <p:nvPr/>
            </p:nvSpPr>
            <p:spPr>
              <a:xfrm>
                <a:off x="4876800" y="5562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36" name="Group 135"/>
              <p:cNvGrpSpPr/>
              <p:nvPr/>
            </p:nvGrpSpPr>
            <p:grpSpPr>
              <a:xfrm>
                <a:off x="4267200" y="4318000"/>
                <a:ext cx="1752600" cy="635000"/>
                <a:chOff x="3962400" y="4419600"/>
                <a:chExt cx="1752600" cy="635000"/>
              </a:xfrm>
            </p:grpSpPr>
            <p:sp>
              <p:nvSpPr>
                <p:cNvPr id="150" name="Oval 149"/>
                <p:cNvSpPr/>
                <p:nvPr/>
              </p:nvSpPr>
              <p:spPr>
                <a:xfrm>
                  <a:off x="5105400" y="44196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51" name="Oval 150"/>
                <p:cNvSpPr/>
                <p:nvPr/>
              </p:nvSpPr>
              <p:spPr>
                <a:xfrm>
                  <a:off x="3962400" y="44450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37" name="Group 136"/>
              <p:cNvGrpSpPr/>
              <p:nvPr/>
            </p:nvGrpSpPr>
            <p:grpSpPr>
              <a:xfrm>
                <a:off x="3124200" y="3073400"/>
                <a:ext cx="2895600" cy="609600"/>
                <a:chOff x="3048000" y="3238500"/>
                <a:chExt cx="2895600" cy="609600"/>
              </a:xfrm>
            </p:grpSpPr>
            <p:sp>
              <p:nvSpPr>
                <p:cNvPr id="147" name="Oval 146"/>
                <p:cNvSpPr/>
                <p:nvPr/>
              </p:nvSpPr>
              <p:spPr>
                <a:xfrm>
                  <a:off x="5334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48" name="Oval 147"/>
                <p:cNvSpPr/>
                <p:nvPr/>
              </p:nvSpPr>
              <p:spPr>
                <a:xfrm>
                  <a:off x="4191000" y="3238500"/>
                  <a:ext cx="609600" cy="60960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49" name="Oval 148"/>
                <p:cNvSpPr/>
                <p:nvPr/>
              </p:nvSpPr>
              <p:spPr>
                <a:xfrm>
                  <a:off x="3048000" y="3238500"/>
                  <a:ext cx="609600" cy="609600"/>
                </a:xfrm>
                <a:prstGeom prst="ellipse">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38" name="Straight Arrow Connector 137"/>
              <p:cNvCxnSpPr>
                <a:stCxn id="134" idx="3"/>
                <a:endCxn id="149"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34" idx="5"/>
                <a:endCxn id="147"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4" idx="4"/>
                <a:endCxn id="148"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49" idx="6"/>
                <a:endCxn id="148"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47" idx="2"/>
                <a:endCxn id="148"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48" idx="4"/>
                <a:endCxn id="151"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47" idx="4"/>
                <a:endCxn id="150"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51" idx="4"/>
                <a:endCxn id="13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50" idx="4"/>
                <a:endCxn id="13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3" name="Elbow Connector 132"/>
            <p:cNvCxnSpPr>
              <a:stCxn id="135" idx="2"/>
              <a:endCxn id="149"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31596" y="5288167"/>
            <a:ext cx="1933338" cy="299453"/>
            <a:chOff x="631596" y="4948912"/>
            <a:chExt cx="1933338" cy="299453"/>
          </a:xfrm>
        </p:grpSpPr>
        <p:sp>
          <p:nvSpPr>
            <p:cNvPr id="95" name="Oval 94"/>
            <p:cNvSpPr/>
            <p:nvPr/>
          </p:nvSpPr>
          <p:spPr>
            <a:xfrm>
              <a:off x="631596" y="4948912"/>
              <a:ext cx="302048" cy="299453"/>
            </a:xfrm>
            <a:prstGeom prst="ellipse">
              <a:avLst/>
            </a:prstGeom>
            <a:solidFill>
              <a:schemeClr val="accent3">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Rectangle 26"/>
            <p:cNvSpPr/>
            <p:nvPr/>
          </p:nvSpPr>
          <p:spPr>
            <a:xfrm>
              <a:off x="1175939" y="4948912"/>
              <a:ext cx="1388995"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recent</a:t>
              </a:r>
            </a:p>
          </p:txBody>
        </p:sp>
      </p:grpSp>
      <p:grpSp>
        <p:nvGrpSpPr>
          <p:cNvPr id="31" name="Group 30"/>
          <p:cNvGrpSpPr/>
          <p:nvPr/>
        </p:nvGrpSpPr>
        <p:grpSpPr>
          <a:xfrm>
            <a:off x="631596" y="6174097"/>
            <a:ext cx="1933338" cy="323124"/>
            <a:chOff x="631596" y="5553510"/>
            <a:chExt cx="1933338" cy="323124"/>
          </a:xfrm>
        </p:grpSpPr>
        <p:sp>
          <p:nvSpPr>
            <p:cNvPr id="96" name="Oval 95"/>
            <p:cNvSpPr/>
            <p:nvPr/>
          </p:nvSpPr>
          <p:spPr>
            <a:xfrm>
              <a:off x="631596" y="5553510"/>
              <a:ext cx="302048" cy="299453"/>
            </a:xfrm>
            <a:prstGeom prst="ellipse">
              <a:avLst/>
            </a:prstGeom>
            <a:solidFill>
              <a:schemeClr val="accent2">
                <a:lumMod val="60000"/>
                <a:lumOff val="40000"/>
                <a:alpha val="98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1" name="Rectangle 100"/>
            <p:cNvSpPr/>
            <p:nvPr/>
          </p:nvSpPr>
          <p:spPr>
            <a:xfrm>
              <a:off x="1193382" y="5577181"/>
              <a:ext cx="1371552"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a:t>
              </a:r>
              <a:r>
                <a:rPr lang="en-US" b="1" dirty="0">
                  <a:solidFill>
                    <a:schemeClr val="tx1"/>
                  </a:solidFill>
                </a:rPr>
                <a:t>reached</a:t>
              </a:r>
            </a:p>
          </p:txBody>
        </p:sp>
      </p:grpSp>
      <p:grpSp>
        <p:nvGrpSpPr>
          <p:cNvPr id="29" name="Group 28"/>
          <p:cNvGrpSpPr/>
          <p:nvPr/>
        </p:nvGrpSpPr>
        <p:grpSpPr>
          <a:xfrm>
            <a:off x="631596" y="4395175"/>
            <a:ext cx="1933338" cy="306515"/>
            <a:chOff x="631596" y="4395175"/>
            <a:chExt cx="1933338" cy="306515"/>
          </a:xfrm>
        </p:grpSpPr>
        <p:sp>
          <p:nvSpPr>
            <p:cNvPr id="100" name="Oval 99"/>
            <p:cNvSpPr/>
            <p:nvPr/>
          </p:nvSpPr>
          <p:spPr>
            <a:xfrm>
              <a:off x="631596" y="4395175"/>
              <a:ext cx="302048" cy="299453"/>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2" name="Rectangle 101"/>
            <p:cNvSpPr/>
            <p:nvPr/>
          </p:nvSpPr>
          <p:spPr>
            <a:xfrm>
              <a:off x="1149147" y="4402237"/>
              <a:ext cx="1415787" cy="29945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unexplored</a:t>
              </a:r>
            </a:p>
          </p:txBody>
        </p:sp>
      </p:grpSp>
      <p:sp>
        <p:nvSpPr>
          <p:cNvPr id="28" name="Right Arrow 27"/>
          <p:cNvSpPr/>
          <p:nvPr/>
        </p:nvSpPr>
        <p:spPr>
          <a:xfrm>
            <a:off x="2165573" y="258526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4" name="Right Arrow 103"/>
          <p:cNvSpPr/>
          <p:nvPr/>
        </p:nvSpPr>
        <p:spPr>
          <a:xfrm>
            <a:off x="6056983" y="2575695"/>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5" name="Right Arrow 104"/>
          <p:cNvSpPr/>
          <p:nvPr/>
        </p:nvSpPr>
        <p:spPr>
          <a:xfrm>
            <a:off x="4136517" y="2575696"/>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09" name="Right Arrow 108"/>
          <p:cNvSpPr/>
          <p:nvPr/>
        </p:nvSpPr>
        <p:spPr>
          <a:xfrm rot="5400000">
            <a:off x="1510126" y="4680524"/>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3" name="Right Arrow 152"/>
          <p:cNvSpPr/>
          <p:nvPr/>
        </p:nvSpPr>
        <p:spPr>
          <a:xfrm rot="5400000">
            <a:off x="1501591" y="5578560"/>
            <a:ext cx="457200" cy="628269"/>
          </a:xfrm>
          <a:prstGeom prst="rightArrow">
            <a:avLst/>
          </a:prstGeom>
          <a:solidFill>
            <a:schemeClr val="accent6">
              <a:lumMod val="20000"/>
              <a:lumOff val="80000"/>
            </a:schemeClr>
          </a:solid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15323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Reasoning</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85000" lnSpcReduction="10000"/>
              </a:bodyPr>
              <a:lstStyle/>
              <a:p>
                <a:r>
                  <a:rPr lang="en-US" dirty="0"/>
                  <a:t>If the invariant is true, then </a:t>
                </a:r>
                <a:r>
                  <a:rPr lang="en-US" b="1" dirty="0"/>
                  <a:t>next</a:t>
                </a:r>
                <a:r>
                  <a:rPr lang="en-US" dirty="0"/>
                  <a:t> is the set of the nodes reachable from </a:t>
                </a:r>
                <a14:m>
                  <m:oMath xmlns:m="http://schemas.openxmlformats.org/officeDocument/2006/math">
                    <m:r>
                      <a:rPr lang="en-US" i="1" dirty="0" smtClean="0">
                        <a:latin typeface="Cambria Math" panose="02040503050406030204" pitchFamily="18" charset="0"/>
                      </a:rPr>
                      <m:t>𝑆</m:t>
                    </m:r>
                  </m:oMath>
                </a14:m>
                <a:r>
                  <a:rPr lang="en-US" dirty="0"/>
                  <a:t> in fewer than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but not in fewer than </a:t>
                </a:r>
                <a14:m>
                  <m:oMath xmlns:m="http://schemas.openxmlformats.org/officeDocument/2006/math">
                    <m:r>
                      <a:rPr lang="en-US" i="1" dirty="0" smtClean="0">
                        <a:latin typeface="Cambria Math" panose="02040503050406030204" pitchFamily="18" charset="0"/>
                      </a:rPr>
                      <m:t>𝑛</m:t>
                    </m:r>
                  </m:oMath>
                </a14:m>
                <a:r>
                  <a:rPr lang="en-US" dirty="0"/>
                  <a:t> steps.   </a:t>
                </a:r>
              </a:p>
              <a:p>
                <a:r>
                  <a:rPr lang="en-US" dirty="0"/>
                  <a:t>If there are no more nodes reachable in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+1 </m:t>
                    </m:r>
                  </m:oMath>
                </a14:m>
                <a:r>
                  <a:rPr lang="en-US" dirty="0"/>
                  <a:t>steps than in </a:t>
                </a:r>
                <a14:m>
                  <m:oMath xmlns:m="http://schemas.openxmlformats.org/officeDocument/2006/math">
                    <m:r>
                      <a:rPr lang="en-US" i="1" dirty="0" smtClean="0">
                        <a:latin typeface="Cambria Math" panose="02040503050406030204" pitchFamily="18" charset="0"/>
                      </a:rPr>
                      <m:t>𝑛</m:t>
                    </m:r>
                  </m:oMath>
                </a14:m>
                <a:r>
                  <a:rPr lang="en-US" dirty="0"/>
                  <a:t> steps, then we have found all the reachable nodes.</a:t>
                </a:r>
              </a:p>
              <a:p>
                <a:r>
                  <a:rPr lang="en-US" dirty="0"/>
                  <a:t>Otherwise, since </a:t>
                </a:r>
                <a:r>
                  <a:rPr lang="en-US" b="1" dirty="0"/>
                  <a:t>next</a:t>
                </a:r>
                <a:r>
                  <a:rPr lang="en-US" dirty="0"/>
                  <a:t> and </a:t>
                </a:r>
                <a:r>
                  <a:rPr lang="en-US" b="1" dirty="0"/>
                  <a:t>reachable</a:t>
                </a:r>
                <a:r>
                  <a:rPr lang="en-US" dirty="0"/>
                  <a:t> are disjoint, then </a:t>
                </a:r>
                <a:r>
                  <a:rPr lang="en-US" b="1" dirty="0"/>
                  <a:t>(append next reachable)</a:t>
                </a:r>
                <a:r>
                  <a:rPr lang="en-US" dirty="0"/>
                  <a:t> is a set (that is, no duplications), and is the set of nodes reachable from </a:t>
                </a:r>
                <a14:m>
                  <m:oMath xmlns:m="http://schemas.openxmlformats.org/officeDocument/2006/math">
                    <m:r>
                      <a:rPr lang="en-US" i="1" dirty="0" smtClean="0">
                        <a:latin typeface="Cambria Math" panose="02040503050406030204" pitchFamily="18" charset="0"/>
                      </a:rPr>
                      <m:t>𝑆</m:t>
                    </m:r>
                  </m:oMath>
                </a14:m>
                <a:r>
                  <a:rPr lang="en-US" dirty="0"/>
                  <a:t> in fewer than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steps.  So the recursive call to </a:t>
                </a:r>
                <a:r>
                  <a:rPr lang="en-US" b="1" dirty="0"/>
                  <a:t>reachables1</a:t>
                </a:r>
                <a:r>
                  <a:rPr lang="en-US" dirty="0"/>
                  <a:t> satisfies the invariant.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259" t="-2156" r="-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3209472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normAutofit/>
          </a:bodyPr>
          <a:lstStyle/>
          <a:p>
            <a:r>
              <a:rPr lang="en-US" dirty="0"/>
              <a:t>At the recursive call, the new value of reachable is </a:t>
            </a:r>
            <a:r>
              <a:rPr lang="en-US" b="1" dirty="0"/>
              <a:t>(append next reachable)</a:t>
            </a:r>
            <a:r>
              <a:rPr lang="en-US" dirty="0"/>
              <a:t>.</a:t>
            </a:r>
          </a:p>
          <a:p>
            <a:r>
              <a:rPr lang="en-US" dirty="0"/>
              <a:t>Since </a:t>
            </a:r>
            <a:r>
              <a:rPr lang="en-US" b="1" dirty="0"/>
              <a:t>next</a:t>
            </a:r>
            <a:r>
              <a:rPr lang="en-US" dirty="0"/>
              <a:t> is non-empty, </a:t>
            </a:r>
            <a:r>
              <a:rPr lang="en-US" b="1" dirty="0"/>
              <a:t>(append next reachable) </a:t>
            </a:r>
            <a:r>
              <a:rPr lang="en-US" dirty="0"/>
              <a:t>is longer than </a:t>
            </a:r>
            <a:r>
              <a:rPr lang="en-US" b="1" dirty="0"/>
              <a:t>reachable</a:t>
            </a:r>
            <a:r>
              <a:rPr lang="en-US" dirty="0"/>
              <a:t>.</a:t>
            </a:r>
            <a:endParaRPr lang="en-US" b="1" dirty="0"/>
          </a:p>
          <a:p>
            <a:r>
              <a:rPr lang="en-US" dirty="0"/>
              <a:t>So at the recursive call the </a:t>
            </a:r>
            <a:r>
              <a:rPr lang="en-US" dirty="0" err="1"/>
              <a:t>the</a:t>
            </a:r>
            <a:r>
              <a:rPr lang="en-US" dirty="0"/>
              <a:t> number of nodes </a:t>
            </a:r>
            <a:r>
              <a:rPr lang="en-US" i="1" dirty="0"/>
              <a:t>not </a:t>
            </a:r>
            <a:r>
              <a:rPr lang="en-US" dirty="0"/>
              <a:t>in the new value of </a:t>
            </a:r>
            <a:r>
              <a:rPr lang="en-US" b="1" dirty="0"/>
              <a:t>reachable</a:t>
            </a:r>
            <a:r>
              <a:rPr lang="en-US" dirty="0"/>
              <a:t> is smaller than the old value.</a:t>
            </a:r>
          </a:p>
        </p:txBody>
      </p:sp>
      <p:sp>
        <p:nvSpPr>
          <p:cNvPr id="4" name="Slide Number Placeholder 3"/>
          <p:cNvSpPr>
            <a:spLocks noGrp="1"/>
          </p:cNvSpPr>
          <p:nvPr>
            <p:ph type="sldNum" sz="quarter" idx="12"/>
          </p:nvPr>
        </p:nvSpPr>
        <p:spPr/>
        <p:txBody>
          <a:bodyPr/>
          <a:lstStyle/>
          <a:p>
            <a:fld id="{2AF3B5EA-18B6-4040-9F78-6052AF49C681}" type="slidenum">
              <a:rPr lang="en-US" smtClean="0"/>
              <a:t>28</a:t>
            </a:fld>
            <a:endParaRPr lang="en-US"/>
          </a:p>
        </p:txBody>
      </p:sp>
    </p:spTree>
    <p:extLst>
      <p:ext uri="{BB962C8B-B14F-4D97-AF65-F5344CB8AC3E}">
        <p14:creationId xmlns:p14="http://schemas.microsoft.com/office/powerpoint/2010/main" val="409864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invariant</a:t>
            </a:r>
          </a:p>
        </p:txBody>
      </p:sp>
      <p:sp>
        <p:nvSpPr>
          <p:cNvPr id="3" name="Content Placeholder 2"/>
          <p:cNvSpPr>
            <a:spLocks noGrp="1"/>
          </p:cNvSpPr>
          <p:nvPr>
            <p:ph idx="1"/>
          </p:nvPr>
        </p:nvSpPr>
        <p:spPr/>
        <p:txBody>
          <a:bodyPr>
            <a:normAutofit/>
          </a:bodyPr>
          <a:lstStyle/>
          <a:p>
            <a:pPr>
              <a:spcBef>
                <a:spcPts val="0"/>
              </a:spcBef>
            </a:pPr>
            <a:r>
              <a:rPr lang="en-US" sz="2400" dirty="0"/>
              <a:t>;; reachables.v2 : </a:t>
            </a:r>
            <a:r>
              <a:rPr lang="en-US" sz="2400" dirty="0" err="1"/>
              <a:t>SetOfNode</a:t>
            </a:r>
            <a:r>
              <a:rPr lang="en-US" sz="2400" dirty="0"/>
              <a:t> Graph -&gt; </a:t>
            </a:r>
            <a:r>
              <a:rPr lang="en-US" sz="2400" dirty="0" err="1"/>
              <a:t>SetOfNode</a:t>
            </a:r>
            <a:endParaRPr lang="en-US" sz="2400" dirty="0"/>
          </a:p>
          <a:p>
            <a:pPr>
              <a:spcBef>
                <a:spcPts val="0"/>
              </a:spcBef>
            </a:pPr>
            <a:r>
              <a:rPr lang="en-US" sz="2400" dirty="0"/>
              <a:t>;; GIVEN: A set of nodes in a finite graph</a:t>
            </a:r>
          </a:p>
          <a:p>
            <a:pPr>
              <a:spcBef>
                <a:spcPts val="0"/>
              </a:spcBef>
            </a:pPr>
            <a:r>
              <a:rPr lang="en-US" sz="2400" dirty="0"/>
              <a:t>;; RETURNS: the set of nodes reachable from S.</a:t>
            </a:r>
          </a:p>
          <a:p>
            <a:pPr>
              <a:spcBef>
                <a:spcPts val="0"/>
              </a:spcBef>
            </a:pPr>
            <a:r>
              <a:rPr lang="en-US" sz="2400" dirty="0"/>
              <a:t>;; STRATEGY: Call a more general function</a:t>
            </a:r>
          </a:p>
          <a:p>
            <a:pPr>
              <a:spcBef>
                <a:spcPts val="0"/>
              </a:spcBef>
            </a:pPr>
            <a:endParaRPr lang="en-US" sz="2400" dirty="0"/>
          </a:p>
          <a:p>
            <a:pPr>
              <a:spcBef>
                <a:spcPts val="0"/>
              </a:spcBef>
            </a:pPr>
            <a:r>
              <a:rPr lang="en-US" sz="2400" dirty="0"/>
              <a:t>(define (reachables.v2 nodes g)</a:t>
            </a:r>
          </a:p>
          <a:p>
            <a:pPr>
              <a:spcBef>
                <a:spcPts val="0"/>
              </a:spcBef>
            </a:pPr>
            <a:r>
              <a:rPr lang="en-US" sz="2400" dirty="0"/>
              <a:t>  (reachables1 empty nodes g))</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29</a:t>
            </a:fld>
            <a:endParaRPr lang="en-US"/>
          </a:p>
        </p:txBody>
      </p:sp>
    </p:spTree>
    <p:extLst>
      <p:ext uri="{BB962C8B-B14F-4D97-AF65-F5344CB8AC3E}">
        <p14:creationId xmlns:p14="http://schemas.microsoft.com/office/powerpoint/2010/main" val="407064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At the end of this lesson you should be able to:</a:t>
            </a:r>
          </a:p>
          <a:p>
            <a:pPr lvl="1"/>
            <a:r>
              <a:rPr lang="en-US" dirty="0"/>
              <a:t>explain what a directed graph is, and what  it means for one node to be reachable from another</a:t>
            </a:r>
          </a:p>
          <a:p>
            <a:pPr lvl="1"/>
            <a:r>
              <a:rPr lang="en-US" dirty="0"/>
              <a:t>explain what a closure problem is</a:t>
            </a:r>
          </a:p>
          <a:p>
            <a:pPr lvl="1"/>
            <a:r>
              <a:rPr lang="en-US" dirty="0"/>
              <a:t>explain the </a:t>
            </a:r>
            <a:r>
              <a:rPr lang="en-US" dirty="0" err="1"/>
              <a:t>worklist</a:t>
            </a:r>
            <a:r>
              <a:rPr lang="en-US" dirty="0"/>
              <a:t> algorithm</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3294254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Correctness Reasoning</a:t>
            </a:r>
          </a:p>
        </p:txBody>
      </p:sp>
      <p:sp>
        <p:nvSpPr>
          <p:cNvPr id="6" name="Content Placeholder 5"/>
          <p:cNvSpPr>
            <a:spLocks noGrp="1"/>
          </p:cNvSpPr>
          <p:nvPr>
            <p:ph idx="1"/>
          </p:nvPr>
        </p:nvSpPr>
        <p:spPr/>
        <p:txBody>
          <a:bodyPr/>
          <a:lstStyle/>
          <a:p>
            <a:r>
              <a:rPr lang="en-US" dirty="0"/>
              <a:t>There are no nodes reachable from </a:t>
            </a:r>
            <a:r>
              <a:rPr lang="en-US" b="1" dirty="0"/>
              <a:t>nodes</a:t>
            </a:r>
            <a:r>
              <a:rPr lang="en-US" dirty="0"/>
              <a:t> in fewer than 0 steps.  The set of nodes reachable from </a:t>
            </a:r>
            <a:r>
              <a:rPr lang="en-US" b="1" dirty="0"/>
              <a:t>nodes</a:t>
            </a:r>
            <a:r>
              <a:rPr lang="en-US" dirty="0"/>
              <a:t> in at most 0 steps is just </a:t>
            </a:r>
            <a:r>
              <a:rPr lang="en-US" b="1" dirty="0"/>
              <a:t>nodes</a:t>
            </a:r>
            <a:r>
              <a:rPr lang="en-US" dirty="0"/>
              <a:t>.  So the call to </a:t>
            </a:r>
            <a:r>
              <a:rPr lang="en-US" b="1" dirty="0"/>
              <a:t>reachables1</a:t>
            </a:r>
            <a:r>
              <a:rPr lang="en-US" dirty="0"/>
              <a:t>  satisfies </a:t>
            </a:r>
            <a:r>
              <a:rPr lang="en-US" b="1" dirty="0"/>
              <a:t>reachable1</a:t>
            </a:r>
            <a:r>
              <a:rPr lang="en-US" dirty="0"/>
              <a:t>'s invariant.</a:t>
            </a: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3144911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Termination Reasoning</a:t>
            </a:r>
          </a:p>
        </p:txBody>
      </p:sp>
      <p:sp>
        <p:nvSpPr>
          <p:cNvPr id="3" name="Content Placeholder 2"/>
          <p:cNvSpPr>
            <a:spLocks noGrp="1"/>
          </p:cNvSpPr>
          <p:nvPr>
            <p:ph idx="1"/>
          </p:nvPr>
        </p:nvSpPr>
        <p:spPr/>
        <p:txBody>
          <a:bodyPr/>
          <a:lstStyle/>
          <a:p>
            <a:r>
              <a:rPr lang="en-US" dirty="0"/>
              <a:t> No termination reasoning is necessary here because this function simply calls </a:t>
            </a:r>
            <a:r>
              <a:rPr lang="en-US" b="1" dirty="0"/>
              <a:t>reachables1</a:t>
            </a:r>
            <a:r>
              <a:rPr lang="en-US" dirty="0"/>
              <a:t>, and we already know </a:t>
            </a:r>
            <a:r>
              <a:rPr lang="en-US" b="1" dirty="0"/>
              <a:t>reachables1</a:t>
            </a:r>
            <a:r>
              <a:rPr lang="en-US" dirty="0"/>
              <a:t> terminates.</a:t>
            </a: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382413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called the "</a:t>
            </a:r>
            <a:r>
              <a:rPr lang="en-US" dirty="0" err="1"/>
              <a:t>worklist</a:t>
            </a:r>
            <a:r>
              <a:rPr lang="en-US" dirty="0"/>
              <a:t>" algorithm</a:t>
            </a:r>
          </a:p>
        </p:txBody>
      </p:sp>
      <p:sp>
        <p:nvSpPr>
          <p:cNvPr id="4" name="Content Placeholder 3"/>
          <p:cNvSpPr>
            <a:spLocks noGrp="1"/>
          </p:cNvSpPr>
          <p:nvPr>
            <p:ph idx="1"/>
          </p:nvPr>
        </p:nvSpPr>
        <p:spPr/>
        <p:txBody>
          <a:bodyPr/>
          <a:lstStyle/>
          <a:p>
            <a:r>
              <a:rPr lang="en-US" dirty="0"/>
              <a:t>This is the simplest example of what's called a "worklist" algorithm.</a:t>
            </a:r>
          </a:p>
          <a:p>
            <a:r>
              <a:rPr lang="en-US" dirty="0"/>
              <a:t>It is used in many applications</a:t>
            </a:r>
          </a:p>
          <a:p>
            <a:pPr lvl="1"/>
            <a:r>
              <a:rPr lang="en-US" dirty="0"/>
              <a:t>in compiler analysis</a:t>
            </a:r>
          </a:p>
          <a:p>
            <a:pPr lvl="1"/>
            <a:r>
              <a:rPr lang="en-US" dirty="0"/>
              <a:t>in AI (theorem proving, etc.)</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3590496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use this to define </a:t>
            </a:r>
            <a:r>
              <a:rPr lang="en-US" b="1" dirty="0">
                <a:latin typeface="Consolas" pitchFamily="49" charset="0"/>
              </a:rPr>
              <a:t>reachable</a:t>
            </a:r>
            <a:r>
              <a:rPr lang="en-US" b="1" dirty="0">
                <a:latin typeface="Consolas" pitchFamily="49" charset="0"/>
                <a:cs typeface="Consolas" pitchFamily="49" charset="0"/>
              </a:rPr>
              <a:t>?</a:t>
            </a:r>
          </a:p>
        </p:txBody>
      </p:sp>
      <p:sp>
        <p:nvSpPr>
          <p:cNvPr id="4" name="Content Placeholder 3"/>
          <p:cNvSpPr>
            <a:spLocks noGrp="1"/>
          </p:cNvSpPr>
          <p:nvPr>
            <p:ph idx="1"/>
          </p:nvPr>
        </p:nvSpPr>
        <p:spPr/>
        <p:txBody>
          <a:bodyPr>
            <a:normAutofit/>
          </a:bodyPr>
          <a:lstStyle/>
          <a:p>
            <a:r>
              <a:rPr lang="en-US" sz="2400" dirty="0"/>
              <a:t>;; reachable? : Graph Node </a:t>
            </a:r>
            <a:r>
              <a:rPr lang="en-US" sz="2400" dirty="0" err="1"/>
              <a:t>Node</a:t>
            </a:r>
            <a:r>
              <a:rPr lang="en-US" sz="2400" dirty="0"/>
              <a:t> -&gt; Boolean</a:t>
            </a:r>
          </a:p>
          <a:p>
            <a:r>
              <a:rPr lang="en-US" sz="2400" dirty="0"/>
              <a:t>;; GIVEN: a graph and a source and a </a:t>
            </a:r>
          </a:p>
          <a:p>
            <a:r>
              <a:rPr lang="en-US" sz="2400" dirty="0"/>
              <a:t>;; target node in the graph</a:t>
            </a:r>
          </a:p>
          <a:p>
            <a:r>
              <a:rPr lang="en-US" sz="2400" dirty="0"/>
              <a:t>;; RETURNS: true </a:t>
            </a:r>
            <a:r>
              <a:rPr lang="en-US" sz="2400" dirty="0" err="1"/>
              <a:t>iff</a:t>
            </a:r>
            <a:r>
              <a:rPr lang="en-US" sz="2400" dirty="0"/>
              <a:t> there is a path in g</a:t>
            </a:r>
          </a:p>
          <a:p>
            <a:r>
              <a:rPr lang="en-US" sz="2400" dirty="0"/>
              <a:t>;; from </a:t>
            </a:r>
            <a:r>
              <a:rPr lang="en-US" sz="2400" dirty="0" err="1"/>
              <a:t>src</a:t>
            </a:r>
            <a:r>
              <a:rPr lang="en-US" sz="2400" dirty="0"/>
              <a:t> to </a:t>
            </a:r>
            <a:r>
              <a:rPr lang="en-US" sz="2400" dirty="0" err="1"/>
              <a:t>tgt</a:t>
            </a:r>
            <a:endParaRPr lang="en-US" sz="2400" dirty="0"/>
          </a:p>
          <a:p>
            <a:r>
              <a:rPr lang="en-US" sz="2400" dirty="0"/>
              <a:t>;; STRATEGY: call more general function</a:t>
            </a:r>
          </a:p>
          <a:p>
            <a:r>
              <a:rPr lang="en-US" sz="2400" dirty="0"/>
              <a:t>(define (path? graph </a:t>
            </a:r>
            <a:r>
              <a:rPr lang="en-US" sz="2400" dirty="0" err="1"/>
              <a:t>src</a:t>
            </a:r>
            <a:r>
              <a:rPr lang="en-US" sz="2400" dirty="0"/>
              <a:t> </a:t>
            </a:r>
            <a:r>
              <a:rPr lang="en-US" sz="2400" dirty="0" err="1"/>
              <a:t>tgt</a:t>
            </a:r>
            <a:r>
              <a:rPr lang="en-US" sz="2400" dirty="0"/>
              <a:t>)</a:t>
            </a:r>
          </a:p>
          <a:p>
            <a:r>
              <a:rPr lang="en-US" sz="2400" dirty="0"/>
              <a:t>  (member </a:t>
            </a:r>
            <a:r>
              <a:rPr lang="en-US" sz="2400" dirty="0" err="1"/>
              <a:t>tgt</a:t>
            </a:r>
            <a:r>
              <a:rPr lang="en-US" sz="2400" dirty="0"/>
              <a:t> (</a:t>
            </a:r>
            <a:r>
              <a:rPr lang="en-US" sz="2400" dirty="0" err="1"/>
              <a:t>reachables</a:t>
            </a:r>
            <a:r>
              <a:rPr lang="en-US" sz="2400" dirty="0"/>
              <a:t> (list </a:t>
            </a:r>
            <a:r>
              <a:rPr lang="en-US" sz="2400" dirty="0" err="1"/>
              <a:t>src</a:t>
            </a:r>
            <a:r>
              <a:rPr lang="en-US" sz="2400" dirty="0"/>
              <a:t>) graph)))</a:t>
            </a:r>
          </a:p>
          <a:p>
            <a:r>
              <a:rPr lang="en-US" sz="24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229685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But for that, you don't need to build the whole set</a:t>
            </a:r>
          </a:p>
        </p:txBody>
      </p:sp>
      <p:sp>
        <p:nvSpPr>
          <p:cNvPr id="3" name="Content Placeholder 2"/>
          <p:cNvSpPr>
            <a:spLocks noGrp="1"/>
          </p:cNvSpPr>
          <p:nvPr>
            <p:ph idx="1"/>
          </p:nvPr>
        </p:nvSpPr>
        <p:spPr/>
        <p:txBody>
          <a:bodyPr>
            <a:normAutofit fontScale="40000" lnSpcReduction="20000"/>
          </a:bodyPr>
          <a:lstStyle/>
          <a:p>
            <a:r>
              <a:rPr lang="en-US" dirty="0"/>
              <a:t>(define (path? graph </a:t>
            </a:r>
            <a:r>
              <a:rPr lang="en-US" dirty="0" err="1"/>
              <a:t>src</a:t>
            </a:r>
            <a:r>
              <a:rPr lang="en-US" dirty="0"/>
              <a:t> </a:t>
            </a:r>
            <a:r>
              <a:rPr lang="en-US" dirty="0" err="1"/>
              <a:t>tgt</a:t>
            </a:r>
            <a:r>
              <a:rPr lang="en-US" dirty="0"/>
              <a:t>)</a:t>
            </a:r>
          </a:p>
          <a:p>
            <a:r>
              <a:rPr lang="en-US" dirty="0"/>
              <a:t>  (local</a:t>
            </a:r>
          </a:p>
          <a:p>
            <a:r>
              <a:rPr lang="en-US" dirty="0"/>
              <a:t>    ((define (reachable-from? newest nodes)</a:t>
            </a:r>
          </a:p>
          <a:p>
            <a:r>
              <a:rPr lang="en-US" dirty="0"/>
              <a:t>       ;; RETURNS: true </a:t>
            </a:r>
            <a:r>
              <a:rPr lang="en-US" dirty="0" err="1"/>
              <a:t>iff</a:t>
            </a:r>
            <a:r>
              <a:rPr lang="en-US" dirty="0"/>
              <a:t> there is a path from </a:t>
            </a:r>
            <a:r>
              <a:rPr lang="en-US" dirty="0" err="1"/>
              <a:t>src</a:t>
            </a:r>
            <a:r>
              <a:rPr lang="en-US" dirty="0"/>
              <a:t> to </a:t>
            </a:r>
            <a:r>
              <a:rPr lang="en-US" dirty="0" err="1"/>
              <a:t>tgt</a:t>
            </a:r>
            <a:r>
              <a:rPr lang="en-US" dirty="0"/>
              <a:t> in graph</a:t>
            </a:r>
          </a:p>
          <a:p>
            <a:r>
              <a:rPr lang="en-US" dirty="0"/>
              <a:t>       ;; INVARIANT: newest is a subset of nodes</a:t>
            </a:r>
          </a:p>
          <a:p>
            <a:r>
              <a:rPr lang="en-US" dirty="0"/>
              <a:t>       ;; AND:</a:t>
            </a:r>
          </a:p>
          <a:p>
            <a:r>
              <a:rPr lang="en-US" dirty="0"/>
              <a:t>       ;;   (there is a path from </a:t>
            </a:r>
            <a:r>
              <a:rPr lang="en-US" dirty="0" err="1"/>
              <a:t>src</a:t>
            </a:r>
            <a:r>
              <a:rPr lang="en-US" dirty="0"/>
              <a:t> to </a:t>
            </a:r>
            <a:r>
              <a:rPr lang="en-US" dirty="0" err="1"/>
              <a:t>tgt</a:t>
            </a:r>
            <a:r>
              <a:rPr lang="en-US" dirty="0"/>
              <a:t> in graph)</a:t>
            </a:r>
          </a:p>
          <a:p>
            <a:r>
              <a:rPr lang="en-US" dirty="0"/>
              <a:t>       ;;   </a:t>
            </a:r>
            <a:r>
              <a:rPr lang="en-US" dirty="0" err="1"/>
              <a:t>iff</a:t>
            </a:r>
            <a:r>
              <a:rPr lang="en-US" dirty="0"/>
              <a:t> (there is a path from some node in newest to </a:t>
            </a:r>
            <a:r>
              <a:rPr lang="en-US" dirty="0" err="1"/>
              <a:t>tgt</a:t>
            </a:r>
            <a:r>
              <a:rPr lang="en-US" dirty="0"/>
              <a:t>)</a:t>
            </a:r>
          </a:p>
          <a:p>
            <a:r>
              <a:rPr lang="en-US" dirty="0"/>
              <a:t>       ;; STRATEGY:  recur on successors of newest; </a:t>
            </a:r>
            <a:r>
              <a:rPr lang="en-US" dirty="0">
                <a:solidFill>
                  <a:srgbClr val="FF0000"/>
                </a:solidFill>
              </a:rPr>
              <a:t>halt when </a:t>
            </a:r>
            <a:r>
              <a:rPr lang="en-US" dirty="0" err="1">
                <a:solidFill>
                  <a:srgbClr val="FF0000"/>
                </a:solidFill>
              </a:rPr>
              <a:t>tgt</a:t>
            </a:r>
            <a:r>
              <a:rPr lang="en-US" dirty="0">
                <a:solidFill>
                  <a:srgbClr val="FF0000"/>
                </a:solidFill>
              </a:rPr>
              <a:t> is found.</a:t>
            </a:r>
          </a:p>
          <a:p>
            <a:r>
              <a:rPr lang="en-US" dirty="0"/>
              <a:t>       ;; HALTING MEASURE: the number of graph nodes _not_ in 'nodes'</a:t>
            </a:r>
          </a:p>
          <a:p>
            <a:r>
              <a:rPr lang="en-US" dirty="0"/>
              <a:t>       (</a:t>
            </a:r>
            <a:r>
              <a:rPr lang="en-US" dirty="0" err="1"/>
              <a:t>cond</a:t>
            </a:r>
            <a:endParaRPr lang="en-US" dirty="0"/>
          </a:p>
          <a:p>
            <a:r>
              <a:rPr lang="en-US" dirty="0"/>
              <a:t>         [(member </a:t>
            </a:r>
            <a:r>
              <a:rPr lang="en-US" dirty="0" err="1"/>
              <a:t>tgt</a:t>
            </a:r>
            <a:r>
              <a:rPr lang="en-US" dirty="0"/>
              <a:t> newest) true]</a:t>
            </a:r>
          </a:p>
          <a:p>
            <a:r>
              <a:rPr lang="en-US" dirty="0"/>
              <a:t>         [else (local</a:t>
            </a:r>
          </a:p>
          <a:p>
            <a:r>
              <a:rPr lang="en-US" dirty="0"/>
              <a:t>                 ((define candidates (set-diff </a:t>
            </a:r>
          </a:p>
          <a:p>
            <a:r>
              <a:rPr lang="en-US" dirty="0"/>
              <a:t>                                       (all-successors newest graph)</a:t>
            </a:r>
          </a:p>
          <a:p>
            <a:r>
              <a:rPr lang="en-US" dirty="0"/>
              <a:t>                                       nodes)))</a:t>
            </a:r>
          </a:p>
          <a:p>
            <a:r>
              <a:rPr lang="en-US" dirty="0"/>
              <a:t>                 (</a:t>
            </a:r>
            <a:r>
              <a:rPr lang="en-US" dirty="0" err="1"/>
              <a:t>cond</a:t>
            </a:r>
            <a:endParaRPr lang="en-US" dirty="0"/>
          </a:p>
          <a:p>
            <a:r>
              <a:rPr lang="en-US" dirty="0"/>
              <a:t>                   [(empty? candidates) false]</a:t>
            </a:r>
          </a:p>
          <a:p>
            <a:r>
              <a:rPr lang="en-US" dirty="0"/>
              <a:t>                   [else (reachable-from?</a:t>
            </a:r>
          </a:p>
          <a:p>
            <a:r>
              <a:rPr lang="en-US" dirty="0"/>
              <a:t>                           candidates</a:t>
            </a:r>
          </a:p>
          <a:p>
            <a:r>
              <a:rPr lang="en-US" dirty="0"/>
              <a:t>                           (append candidates nodes))]))])))</a:t>
            </a:r>
          </a:p>
          <a:p>
            <a:r>
              <a:rPr lang="en-US" dirty="0"/>
              <a:t>    (reachable-from? (list </a:t>
            </a:r>
            <a:r>
              <a:rPr lang="en-US" dirty="0" err="1"/>
              <a:t>src</a:t>
            </a:r>
            <a:r>
              <a:rPr lang="en-US" dirty="0"/>
              <a:t>) (list </a:t>
            </a:r>
            <a:r>
              <a:rPr lang="en-US" dirty="0" err="1"/>
              <a:t>src</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34</a:t>
            </a:fld>
            <a:endParaRPr lang="en-US"/>
          </a:p>
        </p:txBody>
      </p:sp>
      <p:grpSp>
        <p:nvGrpSpPr>
          <p:cNvPr id="9" name="Group 8"/>
          <p:cNvGrpSpPr/>
          <p:nvPr/>
        </p:nvGrpSpPr>
        <p:grpSpPr>
          <a:xfrm>
            <a:off x="3886200" y="3733800"/>
            <a:ext cx="5105400" cy="469900"/>
            <a:chOff x="3886200" y="3733800"/>
            <a:chExt cx="5105400" cy="469900"/>
          </a:xfrm>
        </p:grpSpPr>
        <p:sp>
          <p:nvSpPr>
            <p:cNvPr id="5" name="Rectangle 4"/>
            <p:cNvSpPr/>
            <p:nvPr/>
          </p:nvSpPr>
          <p:spPr>
            <a:xfrm>
              <a:off x="4953000" y="3733800"/>
              <a:ext cx="4038600" cy="4699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Just watch for </a:t>
              </a:r>
              <a:r>
                <a:rPr lang="en-US" b="1" dirty="0" err="1">
                  <a:solidFill>
                    <a:schemeClr val="tx1"/>
                  </a:solidFill>
                </a:rPr>
                <a:t>tgt</a:t>
              </a:r>
              <a:r>
                <a:rPr lang="en-US" dirty="0">
                  <a:solidFill>
                    <a:schemeClr val="tx1"/>
                  </a:solidFill>
                </a:rPr>
                <a:t> to show up in newest</a:t>
              </a:r>
            </a:p>
          </p:txBody>
        </p:sp>
        <p:cxnSp>
          <p:nvCxnSpPr>
            <p:cNvPr id="8" name="Straight Arrow Connector 7"/>
            <p:cNvCxnSpPr/>
            <p:nvPr/>
          </p:nvCxnSpPr>
          <p:spPr>
            <a:xfrm flipH="1" flipV="1">
              <a:off x="3886200" y="3886200"/>
              <a:ext cx="1066800" cy="825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5511800" y="2451100"/>
            <a:ext cx="3581400" cy="457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Look carefully at this invariant.</a:t>
            </a:r>
          </a:p>
        </p:txBody>
      </p:sp>
      <p:grpSp>
        <p:nvGrpSpPr>
          <p:cNvPr id="15" name="Group 14"/>
          <p:cNvGrpSpPr/>
          <p:nvPr/>
        </p:nvGrpSpPr>
        <p:grpSpPr>
          <a:xfrm>
            <a:off x="2514600" y="5867400"/>
            <a:ext cx="6477000" cy="609600"/>
            <a:chOff x="2514600" y="5867400"/>
            <a:chExt cx="6477000" cy="609600"/>
          </a:xfrm>
        </p:grpSpPr>
        <p:sp>
          <p:nvSpPr>
            <p:cNvPr id="12" name="Rectangle 11"/>
            <p:cNvSpPr/>
            <p:nvPr/>
          </p:nvSpPr>
          <p:spPr>
            <a:xfrm>
              <a:off x="5334000" y="5867400"/>
              <a:ext cx="36576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Can you check to see that the invariant is true at this call?</a:t>
              </a:r>
            </a:p>
          </p:txBody>
        </p:sp>
        <p:cxnSp>
          <p:nvCxnSpPr>
            <p:cNvPr id="14" name="Straight Arrow Connector 13"/>
            <p:cNvCxnSpPr>
              <a:stCxn id="12" idx="1"/>
            </p:cNvCxnSpPr>
            <p:nvPr/>
          </p:nvCxnSpPr>
          <p:spPr>
            <a:xfrm flipH="1" flipV="1">
              <a:off x="2514600" y="6019800"/>
              <a:ext cx="28194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419600" y="4724400"/>
            <a:ext cx="4711700" cy="609600"/>
            <a:chOff x="4279900" y="5867400"/>
            <a:chExt cx="4711700" cy="609600"/>
          </a:xfrm>
        </p:grpSpPr>
        <p:sp>
          <p:nvSpPr>
            <p:cNvPr id="17" name="Rectangle 16"/>
            <p:cNvSpPr/>
            <p:nvPr/>
          </p:nvSpPr>
          <p:spPr>
            <a:xfrm>
              <a:off x="5334000" y="5867400"/>
              <a:ext cx="3657600" cy="609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Why is the invariant true again at this call?</a:t>
              </a:r>
            </a:p>
          </p:txBody>
        </p:sp>
        <p:cxnSp>
          <p:nvCxnSpPr>
            <p:cNvPr id="18" name="Straight Arrow Connector 17"/>
            <p:cNvCxnSpPr>
              <a:stCxn id="17" idx="1"/>
            </p:cNvCxnSpPr>
            <p:nvPr/>
          </p:nvCxnSpPr>
          <p:spPr>
            <a:xfrm flipH="1">
              <a:off x="4279900" y="6172200"/>
              <a:ext cx="1054100" cy="152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64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Another topic: changing the data representation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Graph -&gt; </a:t>
            </a:r>
            <a:r>
              <a:rPr lang="en-US" sz="2000" dirty="0" err="1"/>
              <a:t>SetOfNode</a:t>
            </a:r>
            <a:endParaRPr lang="en-US" sz="2000" dirty="0"/>
          </a:p>
          <a:p>
            <a:r>
              <a:rPr lang="en-US" sz="2000" dirty="0"/>
              <a:t>(define (</a:t>
            </a:r>
            <a:r>
              <a:rPr lang="en-US" sz="2000" dirty="0" err="1"/>
              <a:t>reachables</a:t>
            </a:r>
            <a:r>
              <a:rPr lang="en-US" sz="2000" dirty="0"/>
              <a:t> nodes graph)</a:t>
            </a:r>
          </a:p>
          <a:p>
            <a:r>
              <a:rPr lang="en-US" sz="2000" dirty="0"/>
              <a:t>  (local</a:t>
            </a:r>
          </a:p>
          <a:p>
            <a:r>
              <a:rPr lang="en-US" sz="2000" dirty="0"/>
              <a:t>    ((define candidates (all-successors nodes </a:t>
            </a:r>
            <a:r>
              <a:rPr lang="en-US" sz="2000" dirty="0">
                <a:solidFill>
                  <a:srgbClr val="FF0000"/>
                </a:solidFill>
              </a:rPr>
              <a:t>graph</a:t>
            </a:r>
            <a:r>
              <a:rPr lang="en-US" sz="2000" dirty="0"/>
              <a:t>)))</a:t>
            </a:r>
          </a:p>
          <a:p>
            <a:r>
              <a:rPr lang="en-US" sz="2000" dirty="0"/>
              <a:t>    (</a:t>
            </a:r>
            <a:r>
              <a:rPr lang="en-US" sz="2000" dirty="0" err="1"/>
              <a:t>cond</a:t>
            </a:r>
            <a:endParaRPr lang="en-US" sz="2000" dirty="0"/>
          </a:p>
          <a:p>
            <a:r>
              <a:rPr lang="en-US" sz="2000" dirty="0"/>
              <a:t>      [(subset? candidates nodes) nodes]</a:t>
            </a:r>
          </a:p>
          <a:p>
            <a:r>
              <a:rPr lang="en-US" sz="2000" dirty="0"/>
              <a:t>      [else (</a:t>
            </a:r>
            <a:r>
              <a:rPr lang="en-US" sz="2000" dirty="0" err="1"/>
              <a:t>reachables</a:t>
            </a:r>
            <a:endParaRPr lang="en-US" sz="2000" dirty="0"/>
          </a:p>
          <a:p>
            <a:r>
              <a:rPr lang="en-US" sz="2000" dirty="0"/>
              <a:t>              (set-union candidates nodes)</a:t>
            </a:r>
          </a:p>
          <a:p>
            <a:r>
              <a:rPr lang="en-US" sz="2000" dirty="0"/>
              <a:t>              graph)])))</a:t>
            </a:r>
          </a:p>
          <a:p>
            <a:endParaRPr lang="en-US" sz="2000"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35</a:t>
            </a:fld>
            <a:endParaRPr lang="en-US"/>
          </a:p>
        </p:txBody>
      </p:sp>
      <p:sp>
        <p:nvSpPr>
          <p:cNvPr id="9" name="TextBox 8"/>
          <p:cNvSpPr txBox="1"/>
          <p:nvPr/>
        </p:nvSpPr>
        <p:spPr>
          <a:xfrm>
            <a:off x="4684643" y="5105400"/>
            <a:ext cx="40386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t>Notice that the only thing we do with graph is to pass it to all-successors.</a:t>
            </a:r>
          </a:p>
        </p:txBody>
      </p:sp>
      <p:cxnSp>
        <p:nvCxnSpPr>
          <p:cNvPr id="11" name="Straight Arrow Connector 10"/>
          <p:cNvCxnSpPr>
            <a:stCxn id="9" idx="0"/>
          </p:cNvCxnSpPr>
          <p:nvPr/>
        </p:nvCxnSpPr>
        <p:spPr>
          <a:xfrm flipV="1">
            <a:off x="6703943" y="3048000"/>
            <a:ext cx="535057" cy="2057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770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let’s pass in the graph’s all-successors function</a:t>
            </a:r>
          </a:p>
        </p:txBody>
      </p:sp>
      <p:sp>
        <p:nvSpPr>
          <p:cNvPr id="3" name="Content Placeholder 2"/>
          <p:cNvSpPr>
            <a:spLocks noGrp="1"/>
          </p:cNvSpPr>
          <p:nvPr>
            <p:ph idx="1"/>
          </p:nvPr>
        </p:nvSpPr>
        <p:spPr/>
        <p:txBody>
          <a:bodyPr>
            <a:normAutofit/>
          </a:bodyPr>
          <a:lstStyle/>
          <a:p>
            <a:r>
              <a:rPr lang="en-US" sz="2000" dirty="0"/>
              <a:t>;; </a:t>
            </a:r>
            <a:r>
              <a:rPr lang="en-US" sz="2000" dirty="0" err="1"/>
              <a:t>reachables</a:t>
            </a:r>
            <a:r>
              <a:rPr lang="en-US" sz="2000" dirty="0"/>
              <a:t>: </a:t>
            </a:r>
            <a:r>
              <a:rPr lang="en-US" sz="2000" dirty="0" err="1"/>
              <a:t>SetOfNode</a:t>
            </a:r>
            <a:r>
              <a:rPr lang="en-US" sz="2000" dirty="0"/>
              <a:t> (</a:t>
            </a:r>
            <a:r>
              <a:rPr lang="en-US" sz="2000" dirty="0" err="1"/>
              <a:t>SetOfNode</a:t>
            </a:r>
            <a:r>
              <a:rPr lang="en-US" sz="2000" dirty="0"/>
              <a:t> -&gt; </a:t>
            </a:r>
            <a:r>
              <a:rPr lang="en-US" sz="2000" dirty="0" err="1"/>
              <a:t>SetOfNode</a:t>
            </a:r>
            <a:r>
              <a:rPr lang="en-US" sz="2000" dirty="0"/>
              <a:t>) </a:t>
            </a:r>
          </a:p>
          <a:p>
            <a:r>
              <a:rPr lang="en-US" sz="2000" dirty="0"/>
              <a:t>;;             -&gt; </a:t>
            </a:r>
            <a:r>
              <a:rPr lang="en-US" sz="2000" dirty="0" err="1"/>
              <a:t>SetOfNode</a:t>
            </a:r>
            <a:endParaRPr lang="en-US" sz="2000" dirty="0"/>
          </a:p>
          <a:p>
            <a:r>
              <a:rPr lang="en-US" sz="2000" dirty="0"/>
              <a:t>(define (</a:t>
            </a:r>
            <a:r>
              <a:rPr lang="en-US" sz="2000" dirty="0" err="1"/>
              <a:t>reachables</a:t>
            </a:r>
            <a:r>
              <a:rPr lang="en-US" sz="2000" dirty="0"/>
              <a:t> nodes all-successors-</a:t>
            </a:r>
            <a:r>
              <a:rPr lang="en-US" sz="2000" dirty="0" err="1"/>
              <a:t>fn</a:t>
            </a:r>
            <a:r>
              <a:rPr lang="en-US" sz="2000" dirty="0"/>
              <a:t>)</a:t>
            </a:r>
          </a:p>
          <a:p>
            <a:r>
              <a:rPr lang="en-US" sz="2000" dirty="0"/>
              <a:t>  (local</a:t>
            </a:r>
          </a:p>
          <a:p>
            <a:r>
              <a:rPr lang="en-US" sz="2000" dirty="0"/>
              <a:t>    ((define candidates (all-successors-</a:t>
            </a:r>
            <a:r>
              <a:rPr lang="en-US" sz="2000" dirty="0" err="1"/>
              <a:t>fn</a:t>
            </a:r>
            <a:r>
              <a:rPr lang="en-US" sz="2000" dirty="0"/>
              <a:t> nodes)))</a:t>
            </a:r>
          </a:p>
          <a:p>
            <a:r>
              <a:rPr lang="en-US" sz="2000" dirty="0"/>
              <a:t>    (</a:t>
            </a:r>
            <a:r>
              <a:rPr lang="en-US" sz="2000" dirty="0" err="1"/>
              <a:t>cond</a:t>
            </a:r>
            <a:endParaRPr lang="en-US" sz="2000" dirty="0"/>
          </a:p>
          <a:p>
            <a:r>
              <a:rPr lang="en-US" sz="2000" dirty="0"/>
              <a:t>      [(subset? candidates nodes) nodes]</a:t>
            </a:r>
          </a:p>
          <a:p>
            <a:r>
              <a:rPr lang="en-US" sz="2000" dirty="0"/>
              <a:t>      [else (</a:t>
            </a:r>
            <a:r>
              <a:rPr lang="en-US" sz="2000" dirty="0" err="1"/>
              <a:t>reachables</a:t>
            </a:r>
            <a:endParaRPr lang="en-US" sz="2000" dirty="0"/>
          </a:p>
          <a:p>
            <a:r>
              <a:rPr lang="en-US" sz="2000" dirty="0"/>
              <a:t>              (set-union candidates nodes)</a:t>
            </a:r>
          </a:p>
          <a:p>
            <a:r>
              <a:rPr lang="en-US" sz="2000" dirty="0"/>
              <a:t>              all-successors-</a:t>
            </a:r>
            <a:r>
              <a:rPr lang="en-US" sz="2000" dirty="0" err="1"/>
              <a:t>fn</a:t>
            </a:r>
            <a:r>
              <a:rPr lang="en-US" sz="2000" dirty="0"/>
              <a:t>)])))</a:t>
            </a:r>
          </a:p>
          <a:p>
            <a:endParaRPr lang="en-US" sz="2000" dirty="0"/>
          </a:p>
        </p:txBody>
      </p:sp>
      <p:sp>
        <p:nvSpPr>
          <p:cNvPr id="7" name="Slide Number Placeholder 6"/>
          <p:cNvSpPr>
            <a:spLocks noGrp="1"/>
          </p:cNvSpPr>
          <p:nvPr>
            <p:ph type="sldNum" sz="quarter" idx="12"/>
          </p:nvPr>
        </p:nvSpPr>
        <p:spPr/>
        <p:txBody>
          <a:bodyPr/>
          <a:lstStyle/>
          <a:p>
            <a:fld id="{9F4492BD-6A9C-48FC-AC76-0B4FE11194A1}" type="slidenum">
              <a:rPr lang="en-US" smtClean="0"/>
              <a:pPr/>
              <a:t>36</a:t>
            </a:fld>
            <a:endParaRPr lang="en-US"/>
          </a:p>
        </p:txBody>
      </p:sp>
    </p:spTree>
    <p:extLst>
      <p:ext uri="{BB962C8B-B14F-4D97-AF65-F5344CB8AC3E}">
        <p14:creationId xmlns:p14="http://schemas.microsoft.com/office/powerpoint/2010/main" val="3559138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you build an </a:t>
            </a:r>
            <a:r>
              <a:rPr lang="en-US" b="1" dirty="0"/>
              <a:t>all-successors-</a:t>
            </a:r>
            <a:r>
              <a:rPr lang="en-US" b="1" dirty="0" err="1"/>
              <a:t>fn</a:t>
            </a:r>
            <a:r>
              <a:rPr lang="en-US" dirty="0"/>
              <a:t>?</a:t>
            </a:r>
          </a:p>
        </p:txBody>
      </p:sp>
      <p:sp>
        <p:nvSpPr>
          <p:cNvPr id="3" name="Content Placeholder 2"/>
          <p:cNvSpPr>
            <a:spLocks noGrp="1"/>
          </p:cNvSpPr>
          <p:nvPr>
            <p:ph idx="1"/>
          </p:nvPr>
        </p:nvSpPr>
        <p:spPr/>
        <p:txBody>
          <a:bodyPr>
            <a:normAutofit/>
          </a:bodyPr>
          <a:lstStyle/>
          <a:p>
            <a:r>
              <a:rPr lang="en-US" sz="2000" dirty="0"/>
              <a:t>;; You could do it from a data structure:</a:t>
            </a:r>
          </a:p>
          <a:p>
            <a:endParaRPr lang="en-US" sz="2000" dirty="0"/>
          </a:p>
          <a:p>
            <a:r>
              <a:rPr lang="en-US" sz="2000" dirty="0"/>
              <a:t>;; Graph -&gt; (</a:t>
            </a:r>
            <a:r>
              <a:rPr lang="en-US" sz="2000" dirty="0" err="1"/>
              <a:t>SetOfNode</a:t>
            </a:r>
            <a:r>
              <a:rPr lang="en-US" sz="2000" dirty="0"/>
              <a:t> -&gt; </a:t>
            </a:r>
            <a:r>
              <a:rPr lang="en-US" sz="2000" dirty="0" err="1"/>
              <a:t>SetOfNode</a:t>
            </a:r>
            <a:r>
              <a:rPr lang="en-US" sz="2000" dirty="0"/>
              <a:t>)</a:t>
            </a:r>
          </a:p>
          <a:p>
            <a:r>
              <a:rPr lang="en-US" sz="2000" dirty="0"/>
              <a:t>(define </a:t>
            </a:r>
            <a:r>
              <a:rPr lang="en-US" sz="2000"/>
              <a:t>(make-all-successors-</a:t>
            </a:r>
            <a:r>
              <a:rPr lang="en-US" sz="2000" dirty="0" err="1"/>
              <a:t>fn</a:t>
            </a:r>
            <a:r>
              <a:rPr lang="en-US" sz="2000" dirty="0"/>
              <a:t> g)</a:t>
            </a:r>
          </a:p>
          <a:p>
            <a:r>
              <a:rPr lang="en-US" sz="2000" dirty="0"/>
              <a:t>  (lambda (nodes)</a:t>
            </a:r>
          </a:p>
          <a:p>
            <a:r>
              <a:rPr lang="en-US" sz="2000" dirty="0"/>
              <a:t>    (all-successors nodes g)))</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37</a:t>
            </a:fld>
            <a:endParaRPr lang="en-US"/>
          </a:p>
        </p:txBody>
      </p:sp>
    </p:spTree>
    <p:extLst>
      <p:ext uri="{BB962C8B-B14F-4D97-AF65-F5344CB8AC3E}">
        <p14:creationId xmlns:p14="http://schemas.microsoft.com/office/powerpoint/2010/main" val="1072755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 you could avoid building the data structure entirely</a:t>
            </a:r>
          </a:p>
        </p:txBody>
      </p:sp>
      <p:sp>
        <p:nvSpPr>
          <p:cNvPr id="5" name="Content Placeholder 4"/>
          <p:cNvSpPr>
            <a:spLocks noGrp="1"/>
          </p:cNvSpPr>
          <p:nvPr>
            <p:ph idx="1"/>
          </p:nvPr>
        </p:nvSpPr>
        <p:spPr/>
        <p:txBody>
          <a:bodyPr/>
          <a:lstStyle/>
          <a:p>
            <a:r>
              <a:rPr lang="en-US" dirty="0"/>
              <a:t>Just define a successors function from scratch, and then define all-successors using a HOF.</a:t>
            </a:r>
          </a:p>
          <a:p>
            <a:r>
              <a:rPr lang="en-US" dirty="0"/>
              <a:t>Good thing to do if your graph is very large– e.g. Rubik’s cube. </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38</a:t>
            </a:fld>
            <a:endParaRPr lang="en-US"/>
          </a:p>
        </p:txBody>
      </p:sp>
    </p:spTree>
    <p:extLst>
      <p:ext uri="{BB962C8B-B14F-4D97-AF65-F5344CB8AC3E}">
        <p14:creationId xmlns:p14="http://schemas.microsoft.com/office/powerpoint/2010/main" val="1762312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an “implicit graph”</a:t>
            </a:r>
          </a:p>
        </p:txBody>
      </p:sp>
      <p:sp>
        <p:nvSpPr>
          <p:cNvPr id="6" name="Content Placeholder 5"/>
          <p:cNvSpPr>
            <a:spLocks noGrp="1"/>
          </p:cNvSpPr>
          <p:nvPr>
            <p:ph idx="1"/>
          </p:nvPr>
        </p:nvSpPr>
        <p:spPr/>
        <p:txBody>
          <a:bodyPr>
            <a:normAutofit/>
          </a:bodyPr>
          <a:lstStyle/>
          <a:p>
            <a:r>
              <a:rPr lang="en-US" sz="1800" dirty="0"/>
              <a:t>;; </a:t>
            </a:r>
            <a:r>
              <a:rPr lang="en-US" sz="1800" dirty="0" err="1"/>
              <a:t>Int</a:t>
            </a:r>
            <a:r>
              <a:rPr lang="en-US" sz="1800" dirty="0"/>
              <a:t> -&gt; </a:t>
            </a:r>
            <a:r>
              <a:rPr lang="en-US" sz="1800" dirty="0" err="1"/>
              <a:t>SetOfInt</a:t>
            </a:r>
            <a:endParaRPr lang="en-US" sz="1800" dirty="0"/>
          </a:p>
          <a:p>
            <a:r>
              <a:rPr lang="en-US" sz="1800" dirty="0"/>
              <a:t>;; GIVEN: an integer</a:t>
            </a:r>
          </a:p>
          <a:p>
            <a:r>
              <a:rPr lang="en-US" sz="1800" dirty="0"/>
              <a:t>;; RETURNS: the list of its successors in the implicit graph.</a:t>
            </a:r>
          </a:p>
          <a:p>
            <a:r>
              <a:rPr lang="en-US" sz="1800" dirty="0"/>
              <a:t>;; For this graph, this is always a set (no repetitions)</a:t>
            </a:r>
          </a:p>
          <a:p>
            <a:r>
              <a:rPr lang="en-US" sz="1800" dirty="0"/>
              <a:t>(define (successors1 n)</a:t>
            </a:r>
          </a:p>
          <a:p>
            <a:r>
              <a:rPr lang="en-US" sz="1800" dirty="0"/>
              <a:t>  (if (&lt;= n 0) </a:t>
            </a:r>
          </a:p>
          <a:p>
            <a:r>
              <a:rPr lang="en-US" sz="1800" dirty="0"/>
              <a:t>      empty</a:t>
            </a:r>
          </a:p>
          <a:p>
            <a:r>
              <a:rPr lang="en-US" sz="1800" dirty="0"/>
              <a:t>      (local</a:t>
            </a:r>
          </a:p>
          <a:p>
            <a:r>
              <a:rPr lang="en-US" sz="1800" dirty="0"/>
              <a:t>        ((define n1 (quotient n 3)))</a:t>
            </a:r>
          </a:p>
          <a:p>
            <a:r>
              <a:rPr lang="en-US" sz="1800" dirty="0"/>
              <a:t>        (list n1 (+ n1 5)))))</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39</a:t>
            </a:fld>
            <a:endParaRPr lang="en-US"/>
          </a:p>
        </p:txBody>
      </p:sp>
      <p:sp>
        <p:nvSpPr>
          <p:cNvPr id="41" name="TextBox 40"/>
          <p:cNvSpPr txBox="1"/>
          <p:nvPr/>
        </p:nvSpPr>
        <p:spPr>
          <a:xfrm>
            <a:off x="5579024" y="3105169"/>
            <a:ext cx="2181479" cy="384324"/>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sz="1400" dirty="0"/>
              <a:t>A portion of this graph….</a:t>
            </a:r>
          </a:p>
        </p:txBody>
      </p:sp>
      <p:sp>
        <p:nvSpPr>
          <p:cNvPr id="42" name="TextBox 41"/>
          <p:cNvSpPr txBox="1"/>
          <p:nvPr/>
        </p:nvSpPr>
        <p:spPr>
          <a:xfrm>
            <a:off x="685800" y="5486400"/>
            <a:ext cx="4191000" cy="533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dirty="0"/>
              <a:t>From Examples/08-5a-implicit-graphs.rkt</a:t>
            </a:r>
          </a:p>
        </p:txBody>
      </p:sp>
      <p:grpSp>
        <p:nvGrpSpPr>
          <p:cNvPr id="61" name="Group 60"/>
          <p:cNvGrpSpPr/>
          <p:nvPr/>
        </p:nvGrpSpPr>
        <p:grpSpPr>
          <a:xfrm>
            <a:off x="5390810" y="3429000"/>
            <a:ext cx="2898825" cy="3109912"/>
            <a:chOff x="3733800" y="1651328"/>
            <a:chExt cx="4555836" cy="4887584"/>
          </a:xfrm>
        </p:grpSpPr>
        <p:grpSp>
          <p:nvGrpSpPr>
            <p:cNvPr id="62" name="Group 61"/>
            <p:cNvGrpSpPr/>
            <p:nvPr/>
          </p:nvGrpSpPr>
          <p:grpSpPr>
            <a:xfrm>
              <a:off x="3733800" y="1651328"/>
              <a:ext cx="4555836" cy="4887584"/>
              <a:chOff x="3732234" y="1651577"/>
              <a:chExt cx="4555836" cy="4887584"/>
            </a:xfrm>
          </p:grpSpPr>
          <p:grpSp>
            <p:nvGrpSpPr>
              <p:cNvPr id="65" name="Group 64"/>
              <p:cNvGrpSpPr/>
              <p:nvPr/>
            </p:nvGrpSpPr>
            <p:grpSpPr>
              <a:xfrm>
                <a:off x="3732234" y="1678242"/>
                <a:ext cx="3934079" cy="3832287"/>
                <a:chOff x="2895600" y="914400"/>
                <a:chExt cx="4362959" cy="4724400"/>
              </a:xfrm>
            </p:grpSpPr>
            <p:sp>
              <p:nvSpPr>
                <p:cNvPr id="67" name="Oval 66"/>
                <p:cNvSpPr/>
                <p:nvPr/>
              </p:nvSpPr>
              <p:spPr>
                <a:xfrm>
                  <a:off x="4474029"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5</a:t>
                  </a:r>
                </a:p>
              </p:txBody>
            </p:sp>
            <p:sp>
              <p:nvSpPr>
                <p:cNvPr id="68" name="Oval 67"/>
                <p:cNvSpPr/>
                <p:nvPr/>
              </p:nvSpPr>
              <p:spPr>
                <a:xfrm>
                  <a:off x="2895600"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0</a:t>
                  </a:r>
                </a:p>
              </p:txBody>
            </p:sp>
            <p:sp>
              <p:nvSpPr>
                <p:cNvPr id="69" name="Oval 68"/>
                <p:cNvSpPr/>
                <p:nvPr/>
              </p:nvSpPr>
              <p:spPr>
                <a:xfrm>
                  <a:off x="5366658" y="3064328"/>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7</a:t>
                  </a:r>
                </a:p>
              </p:txBody>
            </p:sp>
            <p:sp>
              <p:nvSpPr>
                <p:cNvPr id="70" name="Oval 69"/>
                <p:cNvSpPr/>
                <p:nvPr/>
              </p:nvSpPr>
              <p:spPr>
                <a:xfrm>
                  <a:off x="3810000" y="30806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2</a:t>
                  </a:r>
                </a:p>
              </p:txBody>
            </p:sp>
            <p:sp>
              <p:nvSpPr>
                <p:cNvPr id="71" name="Oval 70"/>
                <p:cNvSpPr/>
                <p:nvPr/>
              </p:nvSpPr>
              <p:spPr>
                <a:xfrm>
                  <a:off x="4495800" y="1366157"/>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6</a:t>
                  </a:r>
                </a:p>
              </p:txBody>
            </p:sp>
            <p:sp>
              <p:nvSpPr>
                <p:cNvPr id="72" name="Oval 71"/>
                <p:cNvSpPr/>
                <p:nvPr/>
              </p:nvSpPr>
              <p:spPr>
                <a:xfrm>
                  <a:off x="5923718" y="4648200"/>
                  <a:ext cx="990600" cy="990600"/>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1</a:t>
                  </a:r>
                </a:p>
              </p:txBody>
            </p:sp>
            <p:cxnSp>
              <p:nvCxnSpPr>
                <p:cNvPr id="73" name="Straight Arrow Connector 72"/>
                <p:cNvCxnSpPr>
                  <a:stCxn id="71" idx="3"/>
                  <a:endCxn id="70" idx="0"/>
                </p:cNvCxnSpPr>
                <p:nvPr/>
              </p:nvCxnSpPr>
              <p:spPr>
                <a:xfrm flipH="1">
                  <a:off x="4305300" y="2211687"/>
                  <a:ext cx="335570" cy="868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1" idx="5"/>
                  <a:endCxn id="69" idx="0"/>
                </p:cNvCxnSpPr>
                <p:nvPr/>
              </p:nvCxnSpPr>
              <p:spPr>
                <a:xfrm>
                  <a:off x="5341330" y="2211687"/>
                  <a:ext cx="520628" cy="852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0" idx="3"/>
                  <a:endCxn id="68" idx="0"/>
                </p:cNvCxnSpPr>
                <p:nvPr/>
              </p:nvCxnSpPr>
              <p:spPr>
                <a:xfrm flipH="1">
                  <a:off x="3390900" y="3926187"/>
                  <a:ext cx="564170"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5"/>
                  <a:endCxn id="67" idx="0"/>
                </p:cNvCxnSpPr>
                <p:nvPr/>
              </p:nvCxnSpPr>
              <p:spPr>
                <a:xfrm>
                  <a:off x="4655530" y="3926187"/>
                  <a:ext cx="313799" cy="72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9" idx="2"/>
                  <a:endCxn id="70" idx="6"/>
                </p:cNvCxnSpPr>
                <p:nvPr/>
              </p:nvCxnSpPr>
              <p:spPr>
                <a:xfrm flipH="1">
                  <a:off x="4800600" y="3559628"/>
                  <a:ext cx="566058" cy="16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77"/>
                <p:cNvSpPr/>
                <p:nvPr/>
              </p:nvSpPr>
              <p:spPr>
                <a:xfrm>
                  <a:off x="6162893" y="2779085"/>
                  <a:ext cx="869161" cy="1210871"/>
                </a:xfrm>
                <a:custGeom>
                  <a:avLst/>
                  <a:gdLst>
                    <a:gd name="connsiteX0" fmla="*/ 76200 w 1046371"/>
                    <a:gd name="connsiteY0" fmla="*/ 1067310 h 1319660"/>
                    <a:gd name="connsiteX1" fmla="*/ 402771 w 1046371"/>
                    <a:gd name="connsiteY1" fmla="*/ 1306796 h 1319660"/>
                    <a:gd name="connsiteX2" fmla="*/ 1045028 w 1046371"/>
                    <a:gd name="connsiteY2" fmla="*/ 718968 h 1319660"/>
                    <a:gd name="connsiteX3" fmla="*/ 555171 w 1046371"/>
                    <a:gd name="connsiteY3" fmla="*/ 11396 h 1319660"/>
                    <a:gd name="connsiteX4" fmla="*/ 0 w 1046371"/>
                    <a:gd name="connsiteY4" fmla="*/ 348853 h 1319660"/>
                    <a:gd name="connsiteX0" fmla="*/ 125496 w 1095667"/>
                    <a:gd name="connsiteY0" fmla="*/ 1065820 h 1318170"/>
                    <a:gd name="connsiteX1" fmla="*/ 452067 w 1095667"/>
                    <a:gd name="connsiteY1" fmla="*/ 1305306 h 1318170"/>
                    <a:gd name="connsiteX2" fmla="*/ 1094324 w 1095667"/>
                    <a:gd name="connsiteY2" fmla="*/ 717478 h 1318170"/>
                    <a:gd name="connsiteX3" fmla="*/ 604467 w 1095667"/>
                    <a:gd name="connsiteY3" fmla="*/ 9906 h 1318170"/>
                    <a:gd name="connsiteX4" fmla="*/ 0 w 1095667"/>
                    <a:gd name="connsiteY4" fmla="*/ 386504 h 1318170"/>
                    <a:gd name="connsiteX0" fmla="*/ 125496 w 872463"/>
                    <a:gd name="connsiteY0" fmla="*/ 1065819 h 1321681"/>
                    <a:gd name="connsiteX1" fmla="*/ 452067 w 872463"/>
                    <a:gd name="connsiteY1" fmla="*/ 1305305 h 1321681"/>
                    <a:gd name="connsiteX2" fmla="*/ 868972 w 872463"/>
                    <a:gd name="connsiteY2" fmla="*/ 654852 h 1321681"/>
                    <a:gd name="connsiteX3" fmla="*/ 604467 w 872463"/>
                    <a:gd name="connsiteY3" fmla="*/ 9905 h 1321681"/>
                    <a:gd name="connsiteX4" fmla="*/ 0 w 872463"/>
                    <a:gd name="connsiteY4" fmla="*/ 386503 h 1321681"/>
                    <a:gd name="connsiteX0" fmla="*/ 125496 w 868976"/>
                    <a:gd name="connsiteY0" fmla="*/ 1065819 h 1225980"/>
                    <a:gd name="connsiteX1" fmla="*/ 599954 w 868976"/>
                    <a:gd name="connsiteY1" fmla="*/ 1195710 h 1225980"/>
                    <a:gd name="connsiteX2" fmla="*/ 868972 w 868976"/>
                    <a:gd name="connsiteY2" fmla="*/ 654852 h 1225980"/>
                    <a:gd name="connsiteX3" fmla="*/ 604467 w 868976"/>
                    <a:gd name="connsiteY3" fmla="*/ 9905 h 1225980"/>
                    <a:gd name="connsiteX4" fmla="*/ 0 w 868976"/>
                    <a:gd name="connsiteY4" fmla="*/ 386503 h 1225980"/>
                    <a:gd name="connsiteX0" fmla="*/ 125496 w 869161"/>
                    <a:gd name="connsiteY0" fmla="*/ 1050711 h 1210872"/>
                    <a:gd name="connsiteX1" fmla="*/ 599954 w 869161"/>
                    <a:gd name="connsiteY1" fmla="*/ 1180602 h 1210872"/>
                    <a:gd name="connsiteX2" fmla="*/ 868972 w 869161"/>
                    <a:gd name="connsiteY2" fmla="*/ 639744 h 1210872"/>
                    <a:gd name="connsiteX3" fmla="*/ 562213 w 869161"/>
                    <a:gd name="connsiteY3" fmla="*/ 10454 h 1210872"/>
                    <a:gd name="connsiteX4" fmla="*/ 0 w 869161"/>
                    <a:gd name="connsiteY4" fmla="*/ 371395 h 1210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161" h="1210872">
                      <a:moveTo>
                        <a:pt x="125496" y="1050711"/>
                      </a:moveTo>
                      <a:cubicBezTo>
                        <a:pt x="208046" y="1199482"/>
                        <a:pt x="476041" y="1249096"/>
                        <a:pt x="599954" y="1180602"/>
                      </a:cubicBezTo>
                      <a:cubicBezTo>
                        <a:pt x="723867" y="1112108"/>
                        <a:pt x="875262" y="834769"/>
                        <a:pt x="868972" y="639744"/>
                      </a:cubicBezTo>
                      <a:cubicBezTo>
                        <a:pt x="862682" y="444719"/>
                        <a:pt x="736384" y="72140"/>
                        <a:pt x="562213" y="10454"/>
                      </a:cubicBezTo>
                      <a:cubicBezTo>
                        <a:pt x="388042" y="-51232"/>
                        <a:pt x="190500" y="171823"/>
                        <a:pt x="0" y="371395"/>
                      </a:cubicBezTo>
                    </a:path>
                  </a:pathLst>
                </a:custGeom>
                <a:noFill/>
                <a:ln w="12700">
                  <a:solidFill>
                    <a:schemeClr val="tx1"/>
                  </a:solidFill>
                  <a:tailEnd type="triangle"/>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9" name="Straight Arrow Connector 78"/>
                <p:cNvCxnSpPr>
                  <a:stCxn id="67" idx="6"/>
                  <a:endCxn id="72" idx="2"/>
                </p:cNvCxnSpPr>
                <p:nvPr/>
              </p:nvCxnSpPr>
              <p:spPr>
                <a:xfrm>
                  <a:off x="5464629" y="5143500"/>
                  <a:ext cx="4590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1" idx="1"/>
                </p:cNvCxnSpPr>
                <p:nvPr/>
              </p:nvCxnSpPr>
              <p:spPr>
                <a:xfrm>
                  <a:off x="4191000" y="914400"/>
                  <a:ext cx="449870" cy="5968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72" idx="7"/>
                </p:cNvCxnSpPr>
                <p:nvPr/>
              </p:nvCxnSpPr>
              <p:spPr>
                <a:xfrm flipH="1">
                  <a:off x="6769248" y="4343400"/>
                  <a:ext cx="489311" cy="449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Freeform 65"/>
              <p:cNvSpPr/>
              <p:nvPr/>
            </p:nvSpPr>
            <p:spPr>
              <a:xfrm>
                <a:off x="5791200" y="1651577"/>
                <a:ext cx="2496870" cy="4887584"/>
              </a:xfrm>
              <a:custGeom>
                <a:avLst/>
                <a:gdLst>
                  <a:gd name="connsiteX0" fmla="*/ 0 w 2471500"/>
                  <a:gd name="connsiteY0" fmla="*/ 3904029 h 5033895"/>
                  <a:gd name="connsiteX1" fmla="*/ 1037230 w 2471500"/>
                  <a:gd name="connsiteY1" fmla="*/ 4736543 h 5033895"/>
                  <a:gd name="connsiteX2" fmla="*/ 1692322 w 2471500"/>
                  <a:gd name="connsiteY2" fmla="*/ 4832077 h 5033895"/>
                  <a:gd name="connsiteX3" fmla="*/ 2470244 w 2471500"/>
                  <a:gd name="connsiteY3" fmla="*/ 2143468 h 5033895"/>
                  <a:gd name="connsiteX4" fmla="*/ 1828800 w 2471500"/>
                  <a:gd name="connsiteY4" fmla="*/ 69009 h 5033895"/>
                  <a:gd name="connsiteX5" fmla="*/ 218364 w 2471500"/>
                  <a:gd name="connsiteY5" fmla="*/ 696806 h 5033895"/>
                  <a:gd name="connsiteX0" fmla="*/ 0 w 2471432"/>
                  <a:gd name="connsiteY0" fmla="*/ 3916289 h 5046155"/>
                  <a:gd name="connsiteX1" fmla="*/ 1037230 w 2471432"/>
                  <a:gd name="connsiteY1" fmla="*/ 4748803 h 5046155"/>
                  <a:gd name="connsiteX2" fmla="*/ 1692322 w 2471432"/>
                  <a:gd name="connsiteY2" fmla="*/ 4844337 h 5046155"/>
                  <a:gd name="connsiteX3" fmla="*/ 2470244 w 2471432"/>
                  <a:gd name="connsiteY3" fmla="*/ 2155728 h 5046155"/>
                  <a:gd name="connsiteX4" fmla="*/ 1828800 w 2471432"/>
                  <a:gd name="connsiteY4" fmla="*/ 81269 h 5046155"/>
                  <a:gd name="connsiteX5" fmla="*/ 327546 w 2471432"/>
                  <a:gd name="connsiteY5" fmla="*/ 640827 h 5046155"/>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5036847"/>
                  <a:gd name="connsiteX1" fmla="*/ 1037230 w 2471470"/>
                  <a:gd name="connsiteY1" fmla="*/ 4739495 h 5036847"/>
                  <a:gd name="connsiteX2" fmla="*/ 1692322 w 2471470"/>
                  <a:gd name="connsiteY2" fmla="*/ 4835029 h 5036847"/>
                  <a:gd name="connsiteX3" fmla="*/ 2470244 w 2471470"/>
                  <a:gd name="connsiteY3" fmla="*/ 2146420 h 5036847"/>
                  <a:gd name="connsiteX4" fmla="*/ 1828800 w 2471470"/>
                  <a:gd name="connsiteY4" fmla="*/ 71961 h 5036847"/>
                  <a:gd name="connsiteX5" fmla="*/ 264046 w 2471470"/>
                  <a:gd name="connsiteY5" fmla="*/ 682319 h 5036847"/>
                  <a:gd name="connsiteX0" fmla="*/ 0 w 2471470"/>
                  <a:gd name="connsiteY0" fmla="*/ 3906981 h 4887335"/>
                  <a:gd name="connsiteX1" fmla="*/ 1692322 w 2471470"/>
                  <a:gd name="connsiteY1" fmla="*/ 4835029 h 4887335"/>
                  <a:gd name="connsiteX2" fmla="*/ 2470244 w 2471470"/>
                  <a:gd name="connsiteY2" fmla="*/ 2146420 h 4887335"/>
                  <a:gd name="connsiteX3" fmla="*/ 1828800 w 2471470"/>
                  <a:gd name="connsiteY3" fmla="*/ 71961 h 4887335"/>
                  <a:gd name="connsiteX4" fmla="*/ 264046 w 2471470"/>
                  <a:gd name="connsiteY4" fmla="*/ 682319 h 4887335"/>
                  <a:gd name="connsiteX0" fmla="*/ 0 w 2496870"/>
                  <a:gd name="connsiteY0" fmla="*/ 3843481 h 4881922"/>
                  <a:gd name="connsiteX1" fmla="*/ 1717722 w 2496870"/>
                  <a:gd name="connsiteY1" fmla="*/ 4835029 h 4881922"/>
                  <a:gd name="connsiteX2" fmla="*/ 2495644 w 2496870"/>
                  <a:gd name="connsiteY2" fmla="*/ 2146420 h 4881922"/>
                  <a:gd name="connsiteX3" fmla="*/ 1854200 w 2496870"/>
                  <a:gd name="connsiteY3" fmla="*/ 71961 h 4881922"/>
                  <a:gd name="connsiteX4" fmla="*/ 289446 w 2496870"/>
                  <a:gd name="connsiteY4" fmla="*/ 682319 h 4881922"/>
                  <a:gd name="connsiteX0" fmla="*/ 0 w 2496870"/>
                  <a:gd name="connsiteY0" fmla="*/ 3843481 h 4887584"/>
                  <a:gd name="connsiteX1" fmla="*/ 1717722 w 2496870"/>
                  <a:gd name="connsiteY1" fmla="*/ 4835029 h 4887584"/>
                  <a:gd name="connsiteX2" fmla="*/ 2495644 w 2496870"/>
                  <a:gd name="connsiteY2" fmla="*/ 2146420 h 4887584"/>
                  <a:gd name="connsiteX3" fmla="*/ 1854200 w 2496870"/>
                  <a:gd name="connsiteY3" fmla="*/ 71961 h 4887584"/>
                  <a:gd name="connsiteX4" fmla="*/ 289446 w 2496870"/>
                  <a:gd name="connsiteY4" fmla="*/ 682319 h 488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70" h="4887584">
                    <a:moveTo>
                      <a:pt x="0" y="3843481"/>
                    </a:moveTo>
                    <a:cubicBezTo>
                      <a:pt x="200167" y="4182874"/>
                      <a:pt x="1301781" y="5117872"/>
                      <a:pt x="1717722" y="4835029"/>
                    </a:cubicBezTo>
                    <a:cubicBezTo>
                      <a:pt x="2133663" y="4552186"/>
                      <a:pt x="2472898" y="2940265"/>
                      <a:pt x="2495644" y="2146420"/>
                    </a:cubicBezTo>
                    <a:cubicBezTo>
                      <a:pt x="2518390" y="1352575"/>
                      <a:pt x="2221900" y="315978"/>
                      <a:pt x="1854200" y="71961"/>
                    </a:cubicBezTo>
                    <a:cubicBezTo>
                      <a:pt x="1486500" y="-172056"/>
                      <a:pt x="907007" y="247865"/>
                      <a:pt x="289446" y="682319"/>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3" name="Freeform 62"/>
            <p:cNvSpPr/>
            <p:nvPr/>
          </p:nvSpPr>
          <p:spPr>
            <a:xfrm>
              <a:off x="5932714" y="5410199"/>
              <a:ext cx="653143" cy="189593"/>
            </a:xfrm>
            <a:custGeom>
              <a:avLst/>
              <a:gdLst>
                <a:gd name="connsiteX0" fmla="*/ 653143 w 653143"/>
                <a:gd name="connsiteY0" fmla="*/ 0 h 214892"/>
                <a:gd name="connsiteX1" fmla="*/ 489857 w 653143"/>
                <a:gd name="connsiteY1" fmla="*/ 195943 h 214892"/>
                <a:gd name="connsiteX2" fmla="*/ 163286 w 653143"/>
                <a:gd name="connsiteY2" fmla="*/ 185057 h 214892"/>
                <a:gd name="connsiteX3" fmla="*/ 0 w 653143"/>
                <a:gd name="connsiteY3" fmla="*/ 0 h 214892"/>
                <a:gd name="connsiteX0" fmla="*/ 653143 w 653143"/>
                <a:gd name="connsiteY0" fmla="*/ 0 h 195943"/>
                <a:gd name="connsiteX1" fmla="*/ 489857 w 653143"/>
                <a:gd name="connsiteY1" fmla="*/ 195943 h 195943"/>
                <a:gd name="connsiteX2" fmla="*/ 0 w 653143"/>
                <a:gd name="connsiteY2" fmla="*/ 0 h 195943"/>
                <a:gd name="connsiteX0" fmla="*/ 653143 w 653143"/>
                <a:gd name="connsiteY0" fmla="*/ 0 h 189593"/>
                <a:gd name="connsiteX1" fmla="*/ 381907 w 653143"/>
                <a:gd name="connsiteY1" fmla="*/ 189593 h 189593"/>
                <a:gd name="connsiteX2" fmla="*/ 0 w 653143"/>
                <a:gd name="connsiteY2" fmla="*/ 0 h 189593"/>
              </a:gdLst>
              <a:ahLst/>
              <a:cxnLst>
                <a:cxn ang="0">
                  <a:pos x="connsiteX0" y="connsiteY0"/>
                </a:cxn>
                <a:cxn ang="0">
                  <a:pos x="connsiteX1" y="connsiteY1"/>
                </a:cxn>
                <a:cxn ang="0">
                  <a:pos x="connsiteX2" y="connsiteY2"/>
                </a:cxn>
              </a:cxnLst>
              <a:rect l="l" t="t" r="r" b="b"/>
              <a:pathLst>
                <a:path w="653143" h="189593">
                  <a:moveTo>
                    <a:pt x="653143" y="0"/>
                  </a:moveTo>
                  <a:cubicBezTo>
                    <a:pt x="612321" y="82550"/>
                    <a:pt x="490764" y="189593"/>
                    <a:pt x="381907" y="189593"/>
                  </a:cubicBezTo>
                  <a:cubicBezTo>
                    <a:pt x="273050" y="189593"/>
                    <a:pt x="102054" y="40822"/>
                    <a:pt x="0"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64" name="Freeform 63"/>
            <p:cNvSpPr/>
            <p:nvPr/>
          </p:nvSpPr>
          <p:spPr>
            <a:xfrm>
              <a:off x="3874921" y="5497286"/>
              <a:ext cx="3318667" cy="630890"/>
            </a:xfrm>
            <a:custGeom>
              <a:avLst/>
              <a:gdLst>
                <a:gd name="connsiteX0" fmla="*/ 3048393 w 3318667"/>
                <a:gd name="connsiteY0" fmla="*/ 0 h 630890"/>
                <a:gd name="connsiteX1" fmla="*/ 3059279 w 3318667"/>
                <a:gd name="connsiteY1" fmla="*/ 566057 h 630890"/>
                <a:gd name="connsiteX2" fmla="*/ 326965 w 3318667"/>
                <a:gd name="connsiteY2" fmla="*/ 555171 h 630890"/>
                <a:gd name="connsiteX3" fmla="*/ 152793 w 3318667"/>
                <a:gd name="connsiteY3" fmla="*/ 0 h 630890"/>
              </a:gdLst>
              <a:ahLst/>
              <a:cxnLst>
                <a:cxn ang="0">
                  <a:pos x="connsiteX0" y="connsiteY0"/>
                </a:cxn>
                <a:cxn ang="0">
                  <a:pos x="connsiteX1" y="connsiteY1"/>
                </a:cxn>
                <a:cxn ang="0">
                  <a:pos x="connsiteX2" y="connsiteY2"/>
                </a:cxn>
                <a:cxn ang="0">
                  <a:pos x="connsiteX3" y="connsiteY3"/>
                </a:cxn>
              </a:cxnLst>
              <a:rect l="l" t="t" r="r" b="b"/>
              <a:pathLst>
                <a:path w="3318667" h="630890">
                  <a:moveTo>
                    <a:pt x="3048393" y="0"/>
                  </a:moveTo>
                  <a:cubicBezTo>
                    <a:pt x="3280621" y="236764"/>
                    <a:pt x="3512850" y="473529"/>
                    <a:pt x="3059279" y="566057"/>
                  </a:cubicBezTo>
                  <a:cubicBezTo>
                    <a:pt x="2605708" y="658585"/>
                    <a:pt x="811379" y="649514"/>
                    <a:pt x="326965" y="555171"/>
                  </a:cubicBezTo>
                  <a:cubicBezTo>
                    <a:pt x="-157449" y="460828"/>
                    <a:pt x="-2328" y="230414"/>
                    <a:pt x="152793" y="0"/>
                  </a:cubicBez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82822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graph?</a:t>
            </a:r>
          </a:p>
        </p:txBody>
      </p:sp>
      <p:sp>
        <p:nvSpPr>
          <p:cNvPr id="3" name="Content Placeholder 2"/>
          <p:cNvSpPr>
            <a:spLocks noGrp="1"/>
          </p:cNvSpPr>
          <p:nvPr>
            <p:ph idx="1"/>
          </p:nvPr>
        </p:nvSpPr>
        <p:spPr/>
        <p:txBody>
          <a:bodyPr/>
          <a:lstStyle/>
          <a:p>
            <a:r>
              <a:rPr lang="en-US" dirty="0"/>
              <a:t>You should be familiar with the notion of a graph from your previous courses.  </a:t>
            </a:r>
          </a:p>
          <a:p>
            <a:r>
              <a:rPr lang="en-US" dirty="0"/>
              <a:t>A graph consists of some nodes and some edges. </a:t>
            </a:r>
          </a:p>
          <a:p>
            <a:r>
              <a:rPr lang="en-US" dirty="0"/>
              <a:t>We will be dealing with directed graphs, in which each edge has a direction.  We will indicate the direction with an arrow.</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3274178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 all-successors1 : </a:t>
            </a:r>
            <a:r>
              <a:rPr lang="en-US" sz="2800" dirty="0" err="1"/>
              <a:t>SetOfInt</a:t>
            </a:r>
            <a:r>
              <a:rPr lang="en-US" sz="2800" dirty="0"/>
              <a:t> -&gt; </a:t>
            </a:r>
            <a:r>
              <a:rPr lang="en-US" sz="2800" dirty="0" err="1"/>
              <a:t>SetOfInt</a:t>
            </a:r>
            <a:endParaRPr lang="en-US" sz="2800" dirty="0"/>
          </a:p>
          <a:p>
            <a:r>
              <a:rPr lang="en-US" sz="2800" dirty="0"/>
              <a:t>;; GIVEN: A set of nodes</a:t>
            </a:r>
          </a:p>
          <a:p>
            <a:r>
              <a:rPr lang="en-US" sz="2800" dirty="0"/>
              <a:t>;; RETURNS: the set of all their successors in our implicit graph</a:t>
            </a:r>
          </a:p>
          <a:p>
            <a:r>
              <a:rPr lang="en-US" sz="2800" dirty="0"/>
              <a:t>;; STRATEGY: Use HOFs map, then </a:t>
            </a:r>
            <a:r>
              <a:rPr lang="en-US" sz="2800" dirty="0" err="1"/>
              <a:t>unionall</a:t>
            </a:r>
            <a:r>
              <a:rPr lang="en-US" sz="2800" dirty="0"/>
              <a:t>.</a:t>
            </a:r>
          </a:p>
          <a:p>
            <a:r>
              <a:rPr lang="en-US" sz="2800" dirty="0"/>
              <a:t>(define (all-successors1 ns)</a:t>
            </a:r>
          </a:p>
          <a:p>
            <a:r>
              <a:rPr lang="en-US" sz="2800" dirty="0"/>
              <a:t>  (</a:t>
            </a:r>
            <a:r>
              <a:rPr lang="en-US" sz="2800" dirty="0" err="1"/>
              <a:t>unionall</a:t>
            </a:r>
            <a:r>
              <a:rPr lang="en-US" sz="2800" dirty="0"/>
              <a:t> (map successors1 ns)))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40</a:t>
            </a:fld>
            <a:endParaRPr lang="en-US" dirty="0"/>
          </a:p>
        </p:txBody>
      </p:sp>
      <p:sp>
        <p:nvSpPr>
          <p:cNvPr id="5" name="TextBox 4"/>
          <p:cNvSpPr txBox="1"/>
          <p:nvPr/>
        </p:nvSpPr>
        <p:spPr>
          <a:xfrm>
            <a:off x="4343400" y="5710664"/>
            <a:ext cx="3631695" cy="83099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Here’s a function you could pass to </a:t>
            </a:r>
            <a:r>
              <a:rPr lang="en-US" sz="2400" b="1" dirty="0" err="1"/>
              <a:t>reachables</a:t>
            </a:r>
            <a:r>
              <a:rPr lang="en-US" sz="2400" dirty="0"/>
              <a:t>. </a:t>
            </a:r>
          </a:p>
        </p:txBody>
      </p:sp>
    </p:spTree>
    <p:extLst>
      <p:ext uri="{BB962C8B-B14F-4D97-AF65-F5344CB8AC3E}">
        <p14:creationId xmlns:p14="http://schemas.microsoft.com/office/powerpoint/2010/main" val="3421131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We've applied General Recursion to an important problem: graph reachability</a:t>
            </a:r>
          </a:p>
          <a:p>
            <a:r>
              <a:rPr lang="en-US" dirty="0"/>
              <a:t>We considered the functions we needed to write on graphs in order to choose our representation(s).</a:t>
            </a:r>
          </a:p>
          <a:p>
            <a:r>
              <a:rPr lang="en-US" dirty="0"/>
              <a:t>We used list abstractions to make our program easier to write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41</a:t>
            </a:fld>
            <a:endParaRPr lang="en-US"/>
          </a:p>
        </p:txBody>
      </p:sp>
    </p:spTree>
    <p:extLst>
      <p:ext uri="{BB962C8B-B14F-4D97-AF65-F5344CB8AC3E}">
        <p14:creationId xmlns:p14="http://schemas.microsoft.com/office/powerpoint/2010/main" val="115137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76400"/>
            <a:ext cx="8229600" cy="4525963"/>
          </a:xfrm>
        </p:spPr>
        <p:txBody>
          <a:bodyPr/>
          <a:lstStyle/>
          <a:p>
            <a:r>
              <a:rPr lang="en-US" dirty="0"/>
              <a:t>You should now be able to:</a:t>
            </a:r>
          </a:p>
          <a:p>
            <a:pPr lvl="1"/>
            <a:r>
              <a:rPr lang="en-US" dirty="0"/>
              <a:t>explain what a directed graph is, </a:t>
            </a:r>
            <a:r>
              <a:rPr lang="en-US"/>
              <a:t>and what it </a:t>
            </a:r>
            <a:r>
              <a:rPr lang="en-US" dirty="0"/>
              <a:t>means for one node to be reachable from another</a:t>
            </a:r>
          </a:p>
          <a:p>
            <a:pPr lvl="1"/>
            <a:r>
              <a:rPr lang="en-US" dirty="0"/>
              <a:t>explain how the function for reachability works.</a:t>
            </a:r>
          </a:p>
          <a:p>
            <a:pPr lvl="1"/>
            <a:r>
              <a:rPr lang="en-US" dirty="0"/>
              <a:t>explain what a closure problem is</a:t>
            </a:r>
          </a:p>
          <a:p>
            <a:pPr lvl="1"/>
            <a:r>
              <a:rPr lang="en-US" dirty="0"/>
              <a:t>explain the </a:t>
            </a:r>
            <a:r>
              <a:rPr lang="en-US" dirty="0" err="1"/>
              <a:t>worklist</a:t>
            </a:r>
            <a:r>
              <a:rPr lang="en-US" dirty="0"/>
              <a:t> algorithm</a:t>
            </a:r>
          </a:p>
          <a:p>
            <a:pPr lvl="1"/>
            <a:r>
              <a:rPr lang="en-US" dirty="0"/>
              <a:t>write similar programs for searching in graphs.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42</a:t>
            </a:fld>
            <a:endParaRPr lang="en-US"/>
          </a:p>
        </p:txBody>
      </p:sp>
    </p:spTree>
    <p:extLst>
      <p:ext uri="{BB962C8B-B14F-4D97-AF65-F5344CB8AC3E}">
        <p14:creationId xmlns:p14="http://schemas.microsoft.com/office/powerpoint/2010/main" val="768699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08-5-reachability.rkt </a:t>
            </a:r>
            <a:r>
              <a:rPr lang="en-US"/>
              <a:t>and 08-5a-implicit-graphs.rkt </a:t>
            </a:r>
            <a:r>
              <a:rPr lang="en-US" dirty="0"/>
              <a:t>in the Examples folder.</a:t>
            </a:r>
          </a:p>
          <a:p>
            <a:r>
              <a:rPr lang="en-US" dirty="0"/>
              <a:t>If you have questions about this lesson, ask them on the Discussion Board</a:t>
            </a:r>
          </a:p>
          <a:p>
            <a:r>
              <a:rPr lang="en-US" dirty="0"/>
              <a:t>Do Guided Practice 8.4</a:t>
            </a:r>
          </a:p>
        </p:txBody>
      </p:sp>
      <p:sp>
        <p:nvSpPr>
          <p:cNvPr id="4" name="Slide Number Placeholder 3"/>
          <p:cNvSpPr>
            <a:spLocks noGrp="1"/>
          </p:cNvSpPr>
          <p:nvPr>
            <p:ph type="sldNum" sz="quarter" idx="12"/>
          </p:nvPr>
        </p:nvSpPr>
        <p:spPr/>
        <p:txBody>
          <a:bodyPr/>
          <a:lstStyle/>
          <a:p>
            <a:fld id="{9F4492BD-6A9C-48FC-AC76-0B4FE11194A1}" type="slidenum">
              <a:rPr lang="en-US" smtClean="0"/>
              <a:pPr/>
              <a:t>43</a:t>
            </a:fld>
            <a:endParaRPr lang="en-US"/>
          </a:p>
        </p:txBody>
      </p:sp>
    </p:spTree>
    <p:extLst>
      <p:ext uri="{BB962C8B-B14F-4D97-AF65-F5344CB8AC3E}">
        <p14:creationId xmlns:p14="http://schemas.microsoft.com/office/powerpoint/2010/main" val="148008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a:t>
            </a:r>
          </a:p>
        </p:txBody>
      </p:sp>
      <p:sp>
        <p:nvSpPr>
          <p:cNvPr id="3" name="Slide Number Placeholder 2"/>
          <p:cNvSpPr>
            <a:spLocks noGrp="1"/>
          </p:cNvSpPr>
          <p:nvPr>
            <p:ph type="sldNum" sz="quarter" idx="12"/>
          </p:nvPr>
        </p:nvSpPr>
        <p:spPr/>
        <p:txBody>
          <a:bodyPr/>
          <a:lstStyle/>
          <a:p>
            <a:fld id="{9F4492BD-6A9C-48FC-AC76-0B4FE11194A1}" type="slidenum">
              <a:rPr lang="en-US" smtClean="0"/>
              <a:pPr/>
              <a:t>5</a:t>
            </a:fld>
            <a:endParaRPr lang="en-US"/>
          </a:p>
        </p:txBody>
      </p:sp>
      <p:sp>
        <p:nvSpPr>
          <p:cNvPr id="33" name="TextBox 32"/>
          <p:cNvSpPr txBox="1"/>
          <p:nvPr/>
        </p:nvSpPr>
        <p:spPr>
          <a:xfrm>
            <a:off x="381000" y="1447800"/>
            <a:ext cx="3480440" cy="1384995"/>
          </a:xfrm>
          <a:prstGeom prst="rect">
            <a:avLst/>
          </a:prstGeom>
          <a:noFill/>
        </p:spPr>
        <p:txBody>
          <a:bodyPr wrap="none" rtlCol="0">
            <a:spAutoFit/>
          </a:bodyPr>
          <a:lstStyle/>
          <a:p>
            <a:r>
              <a:rPr lang="en-US" sz="2800" dirty="0"/>
              <a:t>nodes: A, B, C, etc.</a:t>
            </a:r>
          </a:p>
          <a:p>
            <a:r>
              <a:rPr lang="en-US" sz="2800" dirty="0"/>
              <a:t>edges:</a:t>
            </a:r>
          </a:p>
          <a:p>
            <a:r>
              <a:rPr lang="en-US" sz="2800" dirty="0"/>
              <a:t>  (A,B), (A,C),(A,D), etc.</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61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successors</a:t>
            </a:r>
            <a:r>
              <a:rPr lang="en-US" dirty="0"/>
              <a:t> of a node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6</a:t>
            </a:fld>
            <a:endParaRPr lang="en-US"/>
          </a:p>
        </p:txBody>
      </p:sp>
      <p:sp>
        <p:nvSpPr>
          <p:cNvPr id="33" name="TextBox 32"/>
          <p:cNvSpPr txBox="1"/>
          <p:nvPr/>
        </p:nvSpPr>
        <p:spPr>
          <a:xfrm>
            <a:off x="470273" y="1636177"/>
            <a:ext cx="4191000" cy="3108543"/>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t>The successors of a node are the nodes that it can get to by following one edge.</a:t>
            </a:r>
          </a:p>
          <a:p>
            <a:endParaRPr lang="en-US" sz="2800" dirty="0"/>
          </a:p>
          <a:p>
            <a:r>
              <a:rPr lang="en-US" sz="2800" dirty="0"/>
              <a:t>(successors A) = {B,C,D}</a:t>
            </a:r>
          </a:p>
          <a:p>
            <a:r>
              <a:rPr lang="en-US" sz="2800" dirty="0"/>
              <a:t>(successors D) = {C,F}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075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all-successors</a:t>
            </a:r>
            <a:r>
              <a:rPr lang="en-US" dirty="0"/>
              <a:t> of a set of nodes</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
        <p:nvSpPr>
          <p:cNvPr id="33" name="TextBox 32"/>
          <p:cNvSpPr txBox="1"/>
          <p:nvPr/>
        </p:nvSpPr>
        <p:spPr>
          <a:xfrm>
            <a:off x="457200" y="1807856"/>
            <a:ext cx="4191000" cy="397031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dirty="0"/>
              <a:t>all-successors</a:t>
            </a:r>
            <a:r>
              <a:rPr lang="en-US" sz="2800" dirty="0"/>
              <a:t> of a set of nodes are all the successors of any of the nodes in the set</a:t>
            </a:r>
          </a:p>
          <a:p>
            <a:endParaRPr lang="en-US" sz="2800" dirty="0"/>
          </a:p>
          <a:p>
            <a:r>
              <a:rPr lang="en-US" sz="2800" dirty="0"/>
              <a:t>(all-successors {}) = {}</a:t>
            </a:r>
          </a:p>
          <a:p>
            <a:endParaRPr lang="en-US" sz="2800" dirty="0"/>
          </a:p>
          <a:p>
            <a:r>
              <a:rPr lang="en-US" sz="2800" dirty="0"/>
              <a:t>(all-successors {A,D}) </a:t>
            </a:r>
          </a:p>
          <a:p>
            <a:r>
              <a:rPr lang="en-US" sz="2800" dirty="0"/>
              <a:t>  = {B,C,D,F}</a:t>
            </a:r>
          </a:p>
        </p:txBody>
      </p:sp>
      <p:grpSp>
        <p:nvGrpSpPr>
          <p:cNvPr id="73" name="Group 72"/>
          <p:cNvGrpSpPr/>
          <p:nvPr/>
        </p:nvGrpSpPr>
        <p:grpSpPr>
          <a:xfrm>
            <a:off x="4979148" y="1620521"/>
            <a:ext cx="2895600" cy="4343400"/>
            <a:chOff x="4356474" y="1828800"/>
            <a:chExt cx="2895600" cy="4343400"/>
          </a:xfrm>
        </p:grpSpPr>
        <p:grpSp>
          <p:nvGrpSpPr>
            <p:cNvPr id="74" name="Group 73"/>
            <p:cNvGrpSpPr/>
            <p:nvPr/>
          </p:nvGrpSpPr>
          <p:grpSpPr>
            <a:xfrm>
              <a:off x="4356474" y="1828800"/>
              <a:ext cx="2895600" cy="4343400"/>
              <a:chOff x="3124200" y="1828800"/>
              <a:chExt cx="2895600" cy="4343400"/>
            </a:xfrm>
          </p:grpSpPr>
          <p:sp>
            <p:nvSpPr>
              <p:cNvPr id="76" name="Oval 75"/>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7" name="Oval 76"/>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78" name="Group 77"/>
              <p:cNvGrpSpPr/>
              <p:nvPr/>
            </p:nvGrpSpPr>
            <p:grpSpPr>
              <a:xfrm>
                <a:off x="4267200" y="4318000"/>
                <a:ext cx="1752600" cy="635000"/>
                <a:chOff x="3962400" y="4419600"/>
                <a:chExt cx="1752600" cy="635000"/>
              </a:xfrm>
            </p:grpSpPr>
            <p:sp>
              <p:nvSpPr>
                <p:cNvPr id="92" name="Oval 91"/>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93" name="Oval 92"/>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79" name="Group 78"/>
              <p:cNvGrpSpPr/>
              <p:nvPr/>
            </p:nvGrpSpPr>
            <p:grpSpPr>
              <a:xfrm>
                <a:off x="3124200" y="3073400"/>
                <a:ext cx="2895600" cy="609600"/>
                <a:chOff x="3048000" y="3238500"/>
                <a:chExt cx="2895600" cy="609600"/>
              </a:xfrm>
            </p:grpSpPr>
            <p:sp>
              <p:nvSpPr>
                <p:cNvPr id="89" name="Oval 88"/>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0" name="Oval 89"/>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91" name="Oval 90"/>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80" name="Straight Arrow Connector 79"/>
              <p:cNvCxnSpPr>
                <a:stCxn id="76" idx="3"/>
                <a:endCxn id="91"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6" idx="5"/>
                <a:endCxn id="89"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6" idx="4"/>
                <a:endCxn id="90"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91" idx="6"/>
                <a:endCxn id="90"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9" idx="2"/>
                <a:endCxn id="90"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90" idx="4"/>
                <a:endCxn id="93"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9" idx="4"/>
                <a:endCxn id="92"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3" idx="4"/>
                <a:endCxn id="77"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92" idx="4"/>
                <a:endCxn id="77"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75" name="Elbow Connector 74"/>
            <p:cNvCxnSpPr>
              <a:stCxn id="77" idx="2"/>
              <a:endCxn id="91"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975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Paths in a Graph</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
        <p:nvSpPr>
          <p:cNvPr id="45" name="TextBox 44"/>
          <p:cNvSpPr txBox="1"/>
          <p:nvPr/>
        </p:nvSpPr>
        <p:spPr>
          <a:xfrm>
            <a:off x="457200" y="4267200"/>
            <a:ext cx="1540230" cy="2246769"/>
          </a:xfrm>
          <a:prstGeom prst="rect">
            <a:avLst/>
          </a:prstGeom>
          <a:noFill/>
        </p:spPr>
        <p:txBody>
          <a:bodyPr wrap="none" rtlCol="0">
            <a:spAutoFit/>
          </a:bodyPr>
          <a:lstStyle/>
          <a:p>
            <a:r>
              <a:rPr lang="en-US" sz="2800" dirty="0"/>
              <a:t>paths: </a:t>
            </a:r>
          </a:p>
          <a:p>
            <a:r>
              <a:rPr lang="en-US" sz="2800" dirty="0"/>
              <a:t> (A,C,E)</a:t>
            </a:r>
          </a:p>
          <a:p>
            <a:r>
              <a:rPr lang="en-US" sz="2800" dirty="0"/>
              <a:t> (B,C,E,G)</a:t>
            </a:r>
          </a:p>
          <a:p>
            <a:r>
              <a:rPr lang="en-US" sz="2800" dirty="0"/>
              <a:t> (A,D,C,E)</a:t>
            </a:r>
          </a:p>
          <a:p>
            <a:r>
              <a:rPr lang="en-US" sz="2800" dirty="0"/>
              <a:t> (A)</a:t>
            </a:r>
          </a:p>
        </p:txBody>
      </p:sp>
      <p:sp>
        <p:nvSpPr>
          <p:cNvPr id="26" name="TextBox 25"/>
          <p:cNvSpPr txBox="1"/>
          <p:nvPr/>
        </p:nvSpPr>
        <p:spPr>
          <a:xfrm>
            <a:off x="2181060" y="4267200"/>
            <a:ext cx="1766702" cy="2246769"/>
          </a:xfrm>
          <a:prstGeom prst="rect">
            <a:avLst/>
          </a:prstGeom>
          <a:noFill/>
        </p:spPr>
        <p:txBody>
          <a:bodyPr wrap="none" rtlCol="0">
            <a:spAutoFit/>
          </a:bodyPr>
          <a:lstStyle/>
          <a:p>
            <a:r>
              <a:rPr lang="en-US" sz="2800" dirty="0"/>
              <a:t>non-paths:</a:t>
            </a:r>
          </a:p>
          <a:p>
            <a:r>
              <a:rPr lang="en-US" sz="2800" dirty="0"/>
              <a:t> (D, A) </a:t>
            </a:r>
          </a:p>
          <a:p>
            <a:r>
              <a:rPr lang="en-US" sz="2800" dirty="0"/>
              <a:t> (A,C,G)</a:t>
            </a:r>
          </a:p>
          <a:p>
            <a:r>
              <a:rPr lang="en-US" sz="2800" dirty="0"/>
              <a:t> (A,C,D,E)</a:t>
            </a:r>
          </a:p>
          <a:p>
            <a:r>
              <a:rPr lang="en-US" sz="2800" dirty="0"/>
              <a:t> (A,A)</a:t>
            </a:r>
          </a:p>
        </p:txBody>
      </p:sp>
      <p:grpSp>
        <p:nvGrpSpPr>
          <p:cNvPr id="28" name="Group 27"/>
          <p:cNvGrpSpPr/>
          <p:nvPr/>
        </p:nvGrpSpPr>
        <p:grpSpPr>
          <a:xfrm>
            <a:off x="4979148" y="1620521"/>
            <a:ext cx="2895600" cy="4343400"/>
            <a:chOff x="4356474" y="1828800"/>
            <a:chExt cx="2895600" cy="4343400"/>
          </a:xfrm>
        </p:grpSpPr>
        <p:grpSp>
          <p:nvGrpSpPr>
            <p:cNvPr id="30" name="Group 29"/>
            <p:cNvGrpSpPr/>
            <p:nvPr/>
          </p:nvGrpSpPr>
          <p:grpSpPr>
            <a:xfrm>
              <a:off x="4356474" y="1828800"/>
              <a:ext cx="2895600" cy="4343400"/>
              <a:chOff x="3124200" y="1828800"/>
              <a:chExt cx="2895600" cy="4343400"/>
            </a:xfrm>
          </p:grpSpPr>
          <p:sp>
            <p:nvSpPr>
              <p:cNvPr id="35" name="Oval 34"/>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36" name="Oval 35"/>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37" name="Group 36"/>
              <p:cNvGrpSpPr/>
              <p:nvPr/>
            </p:nvGrpSpPr>
            <p:grpSpPr>
              <a:xfrm>
                <a:off x="4267200" y="4318000"/>
                <a:ext cx="1752600" cy="635000"/>
                <a:chOff x="3962400" y="4419600"/>
                <a:chExt cx="1752600" cy="635000"/>
              </a:xfrm>
            </p:grpSpPr>
            <p:sp>
              <p:nvSpPr>
                <p:cNvPr id="54" name="Oval 53"/>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55" name="Oval 54"/>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38" name="Group 37"/>
              <p:cNvGrpSpPr/>
              <p:nvPr/>
            </p:nvGrpSpPr>
            <p:grpSpPr>
              <a:xfrm>
                <a:off x="3124200" y="3073400"/>
                <a:ext cx="2895600" cy="609600"/>
                <a:chOff x="3048000" y="3238500"/>
                <a:chExt cx="2895600" cy="609600"/>
              </a:xfrm>
            </p:grpSpPr>
            <p:sp>
              <p:nvSpPr>
                <p:cNvPr id="51" name="Oval 50"/>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52" name="Oval 51"/>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53" name="Oval 52"/>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39" name="Straight Arrow Connector 38"/>
              <p:cNvCxnSpPr>
                <a:stCxn id="35" idx="3"/>
                <a:endCxn id="53"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5"/>
                <a:endCxn id="51"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52"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3" idx="6"/>
                <a:endCxn id="52"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1" idx="2"/>
                <a:endCxn id="52"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2" idx="4"/>
                <a:endCxn id="55"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1" idx="4"/>
                <a:endCxn id="54"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5" idx="4"/>
                <a:endCxn id="36"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4" idx="4"/>
                <a:endCxn id="36"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Elbow Connector 33"/>
            <p:cNvCxnSpPr>
              <a:stCxn id="36" idx="2"/>
              <a:endCxn id="53"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57200" y="1295400"/>
            <a:ext cx="3962400" cy="297179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t>A path is a sequence of nodes that are connected by edges.  Notice that the node A by itself is a path, since there are no edges to check.  On the other hand, (A,A) is not a path, since there is no edge from A to itself.</a:t>
            </a:r>
          </a:p>
        </p:txBody>
      </p:sp>
    </p:spTree>
    <p:extLst>
      <p:ext uri="{BB962C8B-B14F-4D97-AF65-F5344CB8AC3E}">
        <p14:creationId xmlns:p14="http://schemas.microsoft.com/office/powerpoint/2010/main" val="372930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a:t>
            </a:r>
          </a:p>
        </p:txBody>
      </p:sp>
      <p:sp>
        <p:nvSpPr>
          <p:cNvPr id="15" name="Slide Number Placeholder 14"/>
          <p:cNvSpPr>
            <a:spLocks noGrp="1"/>
          </p:cNvSpPr>
          <p:nvPr>
            <p:ph type="sldNum" sz="quarter" idx="12"/>
          </p:nvPr>
        </p:nvSpPr>
        <p:spPr/>
        <p:txBody>
          <a:bodyPr/>
          <a:lstStyle/>
          <a:p>
            <a:fld id="{9F4492BD-6A9C-48FC-AC76-0B4FE11194A1}" type="slidenum">
              <a:rPr lang="en-US" smtClean="0"/>
              <a:pPr/>
              <a:t>9</a:t>
            </a:fld>
            <a:endParaRPr lang="en-US"/>
          </a:p>
        </p:txBody>
      </p:sp>
      <p:grpSp>
        <p:nvGrpSpPr>
          <p:cNvPr id="3" name="Group 2"/>
          <p:cNvGrpSpPr/>
          <p:nvPr/>
        </p:nvGrpSpPr>
        <p:grpSpPr>
          <a:xfrm>
            <a:off x="4356474" y="1828800"/>
            <a:ext cx="2895600" cy="4343400"/>
            <a:chOff x="4356474" y="1828800"/>
            <a:chExt cx="2895600" cy="4343400"/>
          </a:xfrm>
        </p:grpSpPr>
        <p:grpSp>
          <p:nvGrpSpPr>
            <p:cNvPr id="32" name="Group 31"/>
            <p:cNvGrpSpPr/>
            <p:nvPr/>
          </p:nvGrpSpPr>
          <p:grpSpPr>
            <a:xfrm>
              <a:off x="4356474" y="1828800"/>
              <a:ext cx="2895600" cy="4343400"/>
              <a:chOff x="3124200" y="1828800"/>
              <a:chExt cx="2895600" cy="4343400"/>
            </a:xfrm>
          </p:grpSpPr>
          <p:sp>
            <p:nvSpPr>
              <p:cNvPr id="4" name="Oval 3"/>
              <p:cNvSpPr/>
              <p:nvPr/>
            </p:nvSpPr>
            <p:spPr>
              <a:xfrm>
                <a:off x="4267200" y="18288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4876800" y="5562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nvGrpSpPr>
              <p:cNvPr id="12" name="Group 11"/>
              <p:cNvGrpSpPr/>
              <p:nvPr/>
            </p:nvGrpSpPr>
            <p:grpSpPr>
              <a:xfrm>
                <a:off x="4267200" y="4318000"/>
                <a:ext cx="1752600" cy="635000"/>
                <a:chOff x="3962400" y="4419600"/>
                <a:chExt cx="1752600" cy="635000"/>
              </a:xfrm>
            </p:grpSpPr>
            <p:sp>
              <p:nvSpPr>
                <p:cNvPr id="6" name="Oval 5"/>
                <p:cNvSpPr/>
                <p:nvPr/>
              </p:nvSpPr>
              <p:spPr>
                <a:xfrm>
                  <a:off x="5105400" y="44196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7" name="Oval 6"/>
                <p:cNvSpPr/>
                <p:nvPr/>
              </p:nvSpPr>
              <p:spPr>
                <a:xfrm>
                  <a:off x="3962400" y="44450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grpSp>
          <p:grpSp>
            <p:nvGrpSpPr>
              <p:cNvPr id="11" name="Group 10"/>
              <p:cNvGrpSpPr/>
              <p:nvPr/>
            </p:nvGrpSpPr>
            <p:grpSpPr>
              <a:xfrm>
                <a:off x="3124200" y="3073400"/>
                <a:ext cx="2895600" cy="609600"/>
                <a:chOff x="3048000" y="3238500"/>
                <a:chExt cx="2895600" cy="609600"/>
              </a:xfrm>
            </p:grpSpPr>
            <p:sp>
              <p:nvSpPr>
                <p:cNvPr id="8" name="Oval 7"/>
                <p:cNvSpPr/>
                <p:nvPr/>
              </p:nvSpPr>
              <p:spPr>
                <a:xfrm>
                  <a:off x="5334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9" name="Oval 8"/>
                <p:cNvSpPr/>
                <p:nvPr/>
              </p:nvSpPr>
              <p:spPr>
                <a:xfrm>
                  <a:off x="4191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sp>
              <p:nvSpPr>
                <p:cNvPr id="10" name="Oval 9"/>
                <p:cNvSpPr/>
                <p:nvPr/>
              </p:nvSpPr>
              <p:spPr>
                <a:xfrm>
                  <a:off x="3048000" y="3238500"/>
                  <a:ext cx="609600" cy="6096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grpSp>
          <p:cxnSp>
            <p:nvCxnSpPr>
              <p:cNvPr id="14" name="Straight Arrow Connector 13"/>
              <p:cNvCxnSpPr>
                <a:stCxn id="4" idx="3"/>
                <a:endCxn id="10" idx="7"/>
              </p:cNvCxnSpPr>
              <p:nvPr/>
            </p:nvCxnSpPr>
            <p:spPr>
              <a:xfrm rot="5400000">
                <a:off x="3593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a:endCxn id="8" idx="1"/>
              </p:cNvCxnSpPr>
              <p:nvPr/>
            </p:nvCxnSpPr>
            <p:spPr>
              <a:xfrm rot="16200000" flipH="1">
                <a:off x="4736726" y="2399926"/>
                <a:ext cx="813548" cy="7119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9" idx="0"/>
              </p:cNvCxnSpPr>
              <p:nvPr/>
            </p:nvCxnSpPr>
            <p:spPr>
              <a:xfrm rot="5400000">
                <a:off x="4254500" y="27559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9" idx="2"/>
              </p:cNvCxnSpPr>
              <p:nvPr/>
            </p:nvCxnSpPr>
            <p:spPr>
              <a:xfrm>
                <a:off x="3733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9" idx="6"/>
              </p:cNvCxnSpPr>
              <p:nvPr/>
            </p:nvCxnSpPr>
            <p:spPr>
              <a:xfrm rot="10800000">
                <a:off x="4876800" y="3378200"/>
                <a:ext cx="533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4"/>
                <a:endCxn id="7" idx="0"/>
              </p:cNvCxnSpPr>
              <p:nvPr/>
            </p:nvCxnSpPr>
            <p:spPr>
              <a:xfrm rot="5400000">
                <a:off x="4241800" y="4013200"/>
                <a:ext cx="6604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4"/>
                <a:endCxn id="6" idx="0"/>
              </p:cNvCxnSpPr>
              <p:nvPr/>
            </p:nvCxnSpPr>
            <p:spPr>
              <a:xfrm rot="5400000">
                <a:off x="5397500" y="4000500"/>
                <a:ext cx="6350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4"/>
                <a:endCxn id="5" idx="1"/>
              </p:cNvCxnSpPr>
              <p:nvPr/>
            </p:nvCxnSpPr>
            <p:spPr>
              <a:xfrm rot="16200000" flipH="1">
                <a:off x="4419600" y="5105400"/>
                <a:ext cx="698874" cy="3940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4"/>
                <a:endCxn id="5" idx="7"/>
              </p:cNvCxnSpPr>
              <p:nvPr/>
            </p:nvCxnSpPr>
            <p:spPr>
              <a:xfrm rot="5400000">
                <a:off x="5193926" y="5130800"/>
                <a:ext cx="724274" cy="31787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Elbow Connector 12"/>
            <p:cNvCxnSpPr>
              <a:stCxn id="5" idx="2"/>
              <a:endCxn id="10" idx="4"/>
            </p:cNvCxnSpPr>
            <p:nvPr/>
          </p:nvCxnSpPr>
          <p:spPr>
            <a:xfrm rot="10800000">
              <a:off x="4661274" y="3683000"/>
              <a:ext cx="1447800" cy="2184400"/>
            </a:xfrm>
            <a:prstGeom prst="bentConnector2">
              <a:avLst/>
            </a:prstGeom>
            <a:ln w="127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914400" y="1828800"/>
            <a:ext cx="3200400" cy="3473636"/>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This graph has a </a:t>
            </a:r>
            <a:r>
              <a:rPr lang="en-US" sz="2400" i="1" dirty="0">
                <a:solidFill>
                  <a:srgbClr val="FF0000"/>
                </a:solidFill>
              </a:rPr>
              <a:t>cycle</a:t>
            </a:r>
            <a:r>
              <a:rPr lang="en-US" sz="2400" dirty="0">
                <a:solidFill>
                  <a:schemeClr val="tx1"/>
                </a:solidFill>
              </a:rPr>
              <a:t>: a path from the node B to itself.  Graphs without cycles are said to be </a:t>
            </a:r>
            <a:r>
              <a:rPr lang="en-US" sz="2400" i="1" dirty="0">
                <a:solidFill>
                  <a:srgbClr val="FF0000"/>
                </a:solidFill>
              </a:rPr>
              <a:t>acyclic</a:t>
            </a:r>
            <a:r>
              <a:rPr lang="en-US" sz="2400" dirty="0">
                <a:solidFill>
                  <a:schemeClr val="tx1"/>
                </a:solidFill>
              </a:rPr>
              <a:t>.</a:t>
            </a:r>
          </a:p>
          <a:p>
            <a:r>
              <a:rPr lang="en-US" sz="2400" dirty="0">
                <a:solidFill>
                  <a:schemeClr val="tx1"/>
                </a:solidFill>
              </a:rPr>
              <a:t>For this lesson, our graphs are allowed to have cycles.</a:t>
            </a:r>
          </a:p>
        </p:txBody>
      </p:sp>
    </p:spTree>
    <p:extLst>
      <p:ext uri="{BB962C8B-B14F-4D97-AF65-F5344CB8AC3E}">
        <p14:creationId xmlns:p14="http://schemas.microsoft.com/office/powerpoint/2010/main" val="9068030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13849</TotalTime>
  <Words>2628</Words>
  <Application>Microsoft Office PowerPoint</Application>
  <PresentationFormat>On-screen Show (4:3)</PresentationFormat>
  <Paragraphs>455</Paragraphs>
  <Slides>43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Cambria Math</vt:lpstr>
      <vt:lpstr>CMMI10</vt:lpstr>
      <vt:lpstr>CMR10</vt:lpstr>
      <vt:lpstr>CMSY10ORIG</vt:lpstr>
      <vt:lpstr>Consolas</vt:lpstr>
      <vt:lpstr>Helvetica Neue</vt:lpstr>
      <vt:lpstr>1_Office Theme</vt:lpstr>
      <vt:lpstr>Searching in a Graph</vt:lpstr>
      <vt:lpstr>Introduction</vt:lpstr>
      <vt:lpstr>Learning Objectives</vt:lpstr>
      <vt:lpstr>What's a graph?</vt:lpstr>
      <vt:lpstr>A Graph</vt:lpstr>
      <vt:lpstr>successors of a node</vt:lpstr>
      <vt:lpstr>all-successors of a set of nodes</vt:lpstr>
      <vt:lpstr>Paths in a Graph</vt:lpstr>
      <vt:lpstr>Cycles</vt:lpstr>
      <vt:lpstr>Reachability</vt:lpstr>
      <vt:lpstr>Another classic application of general recursion</vt:lpstr>
      <vt:lpstr>Definition</vt:lpstr>
      <vt:lpstr>Enumerating the elements </vt:lpstr>
      <vt:lpstr>Example</vt:lpstr>
      <vt:lpstr>Termination Reasoning</vt:lpstr>
      <vt:lpstr>Closure problems</vt:lpstr>
      <vt:lpstr>Assumptions</vt:lpstr>
      <vt:lpstr>Writing this as a function</vt:lpstr>
      <vt:lpstr>Function Definition</vt:lpstr>
      <vt:lpstr>Correctness Reasoning</vt:lpstr>
      <vt:lpstr>Termination Reasoning</vt:lpstr>
      <vt:lpstr>Problem with this algorithm</vt:lpstr>
      <vt:lpstr>A Better Idea: keep track of which nodes are newly found</vt:lpstr>
      <vt:lpstr>Do this with an extra argument and an invariant</vt:lpstr>
      <vt:lpstr>Version with invariant</vt:lpstr>
      <vt:lpstr>Example</vt:lpstr>
      <vt:lpstr>Correctness Reasoning</vt:lpstr>
      <vt:lpstr>Termination Reasoning</vt:lpstr>
      <vt:lpstr>Initializing the invariant</vt:lpstr>
      <vt:lpstr>Correctness Reasoning</vt:lpstr>
      <vt:lpstr>Termination Reasoning</vt:lpstr>
      <vt:lpstr>This is called the "worklist" algorithm</vt:lpstr>
      <vt:lpstr>You could use this to define reachable?</vt:lpstr>
      <vt:lpstr>But for that, you don't need to build the whole set</vt:lpstr>
      <vt:lpstr>Another topic: changing the data representation</vt:lpstr>
      <vt:lpstr>So let’s pass in the graph’s all-successors function</vt:lpstr>
      <vt:lpstr>How do you build an all-successors-fn?</vt:lpstr>
      <vt:lpstr>Or you could avoid building the data structure entirely</vt:lpstr>
      <vt:lpstr>Example of an “implicit graph”</vt:lpstr>
      <vt:lpstr>PowerPoint Presentation</vt:lpstr>
      <vt:lpstr>Summary</vt:lpstr>
      <vt:lpstr>Learning Objectives</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201</cp:revision>
  <dcterms:created xsi:type="dcterms:W3CDTF">2010-06-24T16:22:15Z</dcterms:created>
  <dcterms:modified xsi:type="dcterms:W3CDTF">2016-10-25T20:52:17Z</dcterms:modified>
</cp:coreProperties>
</file>