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353" r:id="rId3"/>
    <p:sldId id="358" r:id="rId4"/>
    <p:sldId id="359" r:id="rId5"/>
    <p:sldId id="360" r:id="rId6"/>
    <p:sldId id="363" r:id="rId7"/>
    <p:sldId id="361" r:id="rId8"/>
    <p:sldId id="362" r:id="rId9"/>
    <p:sldId id="364" r:id="rId10"/>
    <p:sldId id="365" r:id="rId11"/>
    <p:sldId id="349" r:id="rId12"/>
    <p:sldId id="283" r:id="rId13"/>
    <p:sldId id="284" r:id="rId14"/>
    <p:sldId id="282" r:id="rId15"/>
    <p:sldId id="350" r:id="rId16"/>
    <p:sldId id="351" r:id="rId17"/>
    <p:sldId id="352" r:id="rId18"/>
    <p:sldId id="318" r:id="rId19"/>
    <p:sldId id="355" r:id="rId20"/>
    <p:sldId id="356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88070" autoAdjust="0"/>
  </p:normalViewPr>
  <p:slideViewPr>
    <p:cSldViewPr snapToGrid="0" snapToObjects="1">
      <p:cViewPr varScale="1">
        <p:scale>
          <a:sx n="96" d="100"/>
          <a:sy n="96" d="100"/>
        </p:scale>
        <p:origin x="1362" y="90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9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vs.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(OO:4)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A Composite is a (new Composite% [front Shape][back Shape])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composite of front and back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(define Composite%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front   ; Shape, the shape in front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back    ; Shape, the shape in back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all we know here is that front and back implement Shape&lt;%&gt;.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we don't know if they are circles, squares, or other composites!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weight : -&gt; Number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composite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recur on the components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(weight) (+ (send front weight)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                    (send back weight)))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composite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recur on the components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(send front add-to-scene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(send back add-to-scene scene)))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functional version and the OO version are really the same.  They just have the pieces grouped differently.</a:t>
            </a:r>
          </a:p>
          <a:p>
            <a:r>
              <a:rPr lang="en-US" dirty="0"/>
              <a:t>Here are a couple of slides that illustrate what happened.</a:t>
            </a:r>
          </a:p>
          <a:p>
            <a:r>
              <a:rPr lang="en-US" dirty="0"/>
              <a:t>We had 6 little functions to write.  Let's see where they wound up in the functional version, and then in the OO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Picture: Functional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4075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27105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2112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40386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46482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51489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56496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define weight: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403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define add-to-scene:</a:t>
            </a:r>
          </a:p>
        </p:txBody>
      </p:sp>
      <p:sp>
        <p:nvSpPr>
          <p:cNvPr id="3" name="Rectangle 2"/>
          <p:cNvSpPr/>
          <p:nvPr/>
        </p:nvSpPr>
        <p:spPr>
          <a:xfrm>
            <a:off x="680224" y="5333610"/>
            <a:ext cx="3590693" cy="13348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call </a:t>
            </a:r>
            <a:r>
              <a:rPr lang="en-US" sz="1600" b="1" dirty="0"/>
              <a:t>weight</a:t>
            </a:r>
            <a:r>
              <a:rPr lang="en-US" sz="1600" dirty="0"/>
              <a:t> or </a:t>
            </a:r>
            <a:r>
              <a:rPr lang="en-US" sz="1600" b="1" dirty="0"/>
              <a:t>add-to-scene</a:t>
            </a:r>
            <a:r>
              <a:rPr lang="en-US" sz="1600" dirty="0"/>
              <a:t>, we use a </a:t>
            </a:r>
            <a:r>
              <a:rPr lang="en-US" sz="1600" b="1" dirty="0" err="1"/>
              <a:t>cond</a:t>
            </a:r>
            <a:r>
              <a:rPr lang="en-US" sz="1600" dirty="0"/>
              <a:t> expression to determine what kind of shape we were dealing with, so the appropriate code is evaluated.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463 L -0.41927 -0.02245 " pathEditMode="fixed" rAng="0" ptsTypes="AA">
                                      <p:cBhvr>
                                        <p:cTn id="22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02199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01991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3.7037E-7 L -0.4151 -0.14653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4 L -0.42986 -0.16019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5 L -0.41753 -0.1574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Picture: Classes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16459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395073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565543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3428218"/>
            <a:ext cx="3124200" cy="1479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4075" y="2689554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4375667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623316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class circle: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34282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class square: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5123209"/>
            <a:ext cx="3124200" cy="16140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512320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class composite: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409" y="5307875"/>
            <a:ext cx="3379304" cy="1429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invoke a method on an object, the object already knows what class it belongs to, so the correct piece of code is evaluated directly.  We no longer need to write a </a:t>
            </a:r>
            <a:r>
              <a:rPr lang="en-US" sz="1600" b="1" dirty="0"/>
              <a:t>cond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41996 -0.01782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20324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37801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1.48148E-6 L -0.41927 0.12778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39 L -0.41545 -0.04768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-0.4151 -0.2449 " pathEditMode="fixed" rAng="0" ptsTypes="AA">
                                      <p:cBhvr>
                                        <p:cTn id="58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23" grpId="0" animBg="1"/>
      <p:bldP spid="29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vs. OO 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1780"/>
              </p:ext>
            </p:extLst>
          </p:nvPr>
        </p:nvGraphicFramePr>
        <p:xfrm>
          <a:off x="1280160" y="2156460"/>
          <a:ext cx="6583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973129"/>
              </p:ext>
            </p:extLst>
          </p:nvPr>
        </p:nvGraphicFramePr>
        <p:xfrm>
          <a:off x="1280160" y="3810000"/>
          <a:ext cx="658368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7510" y="1142030"/>
            <a:ext cx="5893565" cy="88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Here's another way of visualizing the same thing. Here we have six small rectangles corresponding to our six pieces of functionality.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909" y="5240265"/>
            <a:ext cx="4202395" cy="13791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all the pieces corresponding to </a:t>
            </a:r>
            <a:r>
              <a:rPr lang="en-US" sz="1600" b="1" dirty="0"/>
              <a:t>weight</a:t>
            </a:r>
            <a:r>
              <a:rPr lang="en-US" sz="1600" dirty="0"/>
              <a:t> are written together (symbolized here by outlining them in red), and all the pieces corresponding to </a:t>
            </a:r>
            <a:r>
              <a:rPr lang="en-US" sz="1600" b="1" dirty="0"/>
              <a:t>add-to-scene</a:t>
            </a:r>
            <a:r>
              <a:rPr lang="en-US" sz="1600" dirty="0"/>
              <a:t> are written together (outlined in green).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41981" y="2511076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41982" y="2905539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4704" y="5235982"/>
            <a:ext cx="4202395" cy="1502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all the pieces for </a:t>
            </a:r>
            <a:r>
              <a:rPr lang="en-US" sz="1600" b="1" dirty="0"/>
              <a:t>square</a:t>
            </a:r>
            <a:r>
              <a:rPr lang="en-US" sz="1600" dirty="0"/>
              <a:t> are written together (the red outline in the lower table), all the pieces for </a:t>
            </a:r>
            <a:r>
              <a:rPr lang="en-US" sz="1600" b="1" dirty="0"/>
              <a:t>circle</a:t>
            </a:r>
            <a:r>
              <a:rPr lang="en-US" sz="1600" dirty="0"/>
              <a:t> are written together (the orange outline), and all the pieces for composite are written together (the purple outline).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41981" y="4194313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2747" y="4194312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55353" y="4181060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Data Variant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13724"/>
              </p:ext>
            </p:extLst>
          </p:nvPr>
        </p:nvGraphicFramePr>
        <p:xfrm>
          <a:off x="616226" y="2156460"/>
          <a:ext cx="72476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New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New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567159"/>
              </p:ext>
            </p:extLst>
          </p:nvPr>
        </p:nvGraphicFramePr>
        <p:xfrm>
          <a:off x="616225" y="3810000"/>
          <a:ext cx="7247615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New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New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088870" y="2534267"/>
            <a:ext cx="5774970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88868" y="2901021"/>
            <a:ext cx="5774971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88868" y="4171121"/>
            <a:ext cx="1419645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8513" y="4171120"/>
            <a:ext cx="1431235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39749" y="4181060"/>
            <a:ext cx="1480930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88870" y="2915386"/>
            <a:ext cx="4331809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6891" y="2534266"/>
            <a:ext cx="4303788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0679" y="4181060"/>
            <a:ext cx="1443160" cy="72842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1113184"/>
            <a:ext cx="4591878" cy="8547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kind of data, such as a triangle, what will we need to change?</a:t>
            </a:r>
          </a:p>
          <a:p>
            <a:r>
              <a:rPr lang="en-US" sz="1400" dirty="0"/>
              <a:t>We will need 2 pieces of code: to compute the weight of a triangle and to display it.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5088836"/>
            <a:ext cx="3319670" cy="1480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the two cells correspond to different portions of our file, so we will need to edit two pieces of our file:  the </a:t>
            </a:r>
            <a:r>
              <a:rPr lang="en-US" sz="1600" b="1" dirty="0"/>
              <a:t>weight</a:t>
            </a:r>
            <a:r>
              <a:rPr lang="en-US" sz="1600" dirty="0"/>
              <a:t> function and the </a:t>
            </a:r>
            <a:r>
              <a:rPr lang="en-US" sz="1600" b="1" dirty="0"/>
              <a:t>add-to-scene</a:t>
            </a:r>
            <a:r>
              <a:rPr lang="en-US" sz="1600" dirty="0"/>
              <a:t> function.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1635" y="5168349"/>
            <a:ext cx="3786808" cy="1033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we will add the two pieces in a single place in our file: the new </a:t>
            </a:r>
            <a:r>
              <a:rPr lang="en-US" sz="1600" b="1" dirty="0"/>
              <a:t>triangle</a:t>
            </a:r>
            <a:r>
              <a:rPr lang="en-US" sz="1600" dirty="0"/>
              <a:t> class.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20679" y="2156460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679" y="3749262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501665"/>
              </p:ext>
            </p:extLst>
          </p:nvPr>
        </p:nvGraphicFramePr>
        <p:xfrm>
          <a:off x="1320907" y="1520356"/>
          <a:ext cx="6583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code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82728" y="1874972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82729" y="2269435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2729" y="2627245"/>
            <a:ext cx="4921856" cy="3764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65301"/>
              </p:ext>
            </p:extLst>
          </p:nvPr>
        </p:nvGraphicFramePr>
        <p:xfrm>
          <a:off x="1320907" y="3248878"/>
          <a:ext cx="65836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82728" y="3619939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53494" y="3633190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96100" y="3619938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2728" y="3619939"/>
            <a:ext cx="1580323" cy="11224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53494" y="3633190"/>
            <a:ext cx="1580323" cy="10885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96100" y="3619938"/>
            <a:ext cx="1580323" cy="112246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39" y="5178287"/>
            <a:ext cx="3717235" cy="1530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operation such as </a:t>
            </a:r>
            <a:r>
              <a:rPr lang="en-US" sz="1400" b="1" dirty="0"/>
              <a:t>move</a:t>
            </a:r>
            <a:r>
              <a:rPr lang="en-US" sz="1400" dirty="0"/>
              <a:t>, what needs to change?</a:t>
            </a:r>
          </a:p>
          <a:p>
            <a:endParaRPr lang="en-US" sz="1400" dirty="0"/>
          </a:p>
          <a:p>
            <a:r>
              <a:rPr lang="en-US" sz="1400" dirty="0"/>
              <a:t>In the functional organization, we add the new code in a single function definition, the function </a:t>
            </a:r>
            <a:r>
              <a:rPr lang="en-US" sz="1400" b="1" dirty="0"/>
              <a:t>move</a:t>
            </a:r>
            <a:r>
              <a:rPr lang="en-US" sz="1400" dirty="0"/>
              <a:t>, symbolized by the blue outline above.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29809" y="5178287"/>
            <a:ext cx="2974778" cy="974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 the object-oriented organization, we must add a </a:t>
            </a:r>
            <a:r>
              <a:rPr lang="en-US" sz="1400" b="1" dirty="0"/>
              <a:t>move</a:t>
            </a:r>
            <a:r>
              <a:rPr lang="en-US" sz="1400" dirty="0"/>
              <a:t> method in each of our classes.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74519"/>
              </p:ext>
            </p:extLst>
          </p:nvPr>
        </p:nvGraphicFramePr>
        <p:xfrm>
          <a:off x="457200" y="1709530"/>
          <a:ext cx="8229600" cy="210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Functional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O-O Org.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952">
                <a:tc>
                  <a:txBody>
                    <a:bodyPr/>
                    <a:lstStyle/>
                    <a:p>
                      <a:r>
                        <a:rPr lang="en-US" sz="2800" dirty="0"/>
                        <a:t>New</a:t>
                      </a:r>
                      <a:r>
                        <a:rPr lang="en-US" sz="2800" baseline="0" dirty="0"/>
                        <a:t> Data Variant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requires editing in many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all</a:t>
                      </a:r>
                      <a:r>
                        <a:rPr lang="en-US" sz="2000" baseline="0" dirty="0"/>
                        <a:t> edits in one place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374">
                <a:tc>
                  <a:txBody>
                    <a:bodyPr/>
                    <a:lstStyle/>
                    <a:p>
                      <a:r>
                        <a:rPr lang="en-US" sz="2800" dirty="0"/>
                        <a:t>New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</a:t>
                      </a:r>
                      <a:r>
                        <a:rPr lang="en-US" sz="2000" baseline="0" dirty="0"/>
                        <a:t> edits in one place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requires editing in many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tradeoff?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Object-oriented organization is better when new data variants are more likely than new operations.</a:t>
            </a:r>
          </a:p>
          <a:p>
            <a:r>
              <a:rPr lang="en-US" dirty="0"/>
              <a:t>Functional organization is better when new operations are more likely than new data variants.</a:t>
            </a:r>
          </a:p>
          <a:p>
            <a:r>
              <a:rPr lang="en-US" dirty="0"/>
              <a:t>In the real world, you may not have a choice: </a:t>
            </a:r>
          </a:p>
          <a:p>
            <a:pPr lvl="1"/>
            <a:r>
              <a:rPr lang="en-US" dirty="0"/>
              <a:t>this decision is up to the system architects</a:t>
            </a:r>
          </a:p>
          <a:p>
            <a:pPr lvl="1"/>
            <a:r>
              <a:rPr lang="en-US" dirty="0"/>
              <a:t>or may need compatibility with an existing system</a:t>
            </a:r>
          </a:p>
          <a:p>
            <a:r>
              <a:rPr lang="en-US" dirty="0"/>
              <a:t>There are ways to get the best of both worlds </a:t>
            </a:r>
          </a:p>
          <a:p>
            <a:pPr lvl="1"/>
            <a:r>
              <a:rPr lang="en-US" dirty="0"/>
              <a:t>but these are beyond the scope of this course</a:t>
            </a:r>
          </a:p>
          <a:p>
            <a:pPr lvl="1"/>
            <a:r>
              <a:rPr lang="en-US" dirty="0"/>
              <a:t>this is called "the expression problem"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5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 draw diagrams that explain the organization of O-O programs vs. functional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we’ll illustrate the relationship between the functional version of the shapes and the object-oriented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0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/>
              <a:t>examples 09-3-1 through 09-3-3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 three kinds of shapes:</a:t>
            </a:r>
          </a:p>
          <a:p>
            <a:pPr lvl="1"/>
            <a:r>
              <a:rPr lang="en-US" dirty="0"/>
              <a:t>circle, </a:t>
            </a:r>
          </a:p>
          <a:p>
            <a:pPr lvl="1"/>
            <a:r>
              <a:rPr lang="en-US" dirty="0"/>
              <a:t>square</a:t>
            </a:r>
          </a:p>
          <a:p>
            <a:pPr lvl="1"/>
            <a:r>
              <a:rPr lang="en-US" dirty="0"/>
              <a:t>composite of two shapes </a:t>
            </a:r>
          </a:p>
          <a:p>
            <a:r>
              <a:rPr lang="en-US" dirty="0"/>
              <a:t>Operations on shapes</a:t>
            </a:r>
          </a:p>
          <a:p>
            <a:pPr lvl="1"/>
            <a:r>
              <a:rPr lang="en-US" dirty="0"/>
              <a:t>weight : Shape -&gt; Number</a:t>
            </a:r>
          </a:p>
          <a:p>
            <a:pPr lvl="2"/>
            <a:r>
              <a:rPr lang="en-US" dirty="0"/>
              <a:t>RETURNS: the weight of the given shape, assuming that each shape weighs 1 gram per pixel of area</a:t>
            </a:r>
          </a:p>
          <a:p>
            <a:pPr lvl="1"/>
            <a:r>
              <a:rPr lang="en-US" dirty="0"/>
              <a:t>add-to-scene : Shape Scene -&gt; Scene</a:t>
            </a:r>
          </a:p>
          <a:p>
            <a:pPr lvl="2"/>
            <a:r>
              <a:rPr lang="en-US" dirty="0"/>
              <a:t>RETURNS: a scene like the given one, except that the given shape has been painted on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(functional version)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my-circle (x y r color))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my-square (x y l color))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my-composite (front back))</a:t>
            </a:r>
          </a:p>
          <a:p>
            <a:endParaRPr lang="en-US" sz="2000" dirty="0"/>
          </a:p>
          <a:p>
            <a:r>
              <a:rPr lang="en-US" sz="2000" dirty="0"/>
              <a:t>;; A Shape is one of</a:t>
            </a:r>
          </a:p>
          <a:p>
            <a:r>
              <a:rPr lang="en-US" sz="2000" dirty="0"/>
              <a:t>;; -- (make-my-circle Number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ColorString</a:t>
            </a:r>
            <a:r>
              <a:rPr lang="en-US" sz="2000" dirty="0"/>
              <a:t>)</a:t>
            </a:r>
          </a:p>
          <a:p>
            <a:r>
              <a:rPr lang="en-US" sz="2000" dirty="0"/>
              <a:t>;; -- (make-my-square Number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ColorString</a:t>
            </a:r>
            <a:r>
              <a:rPr lang="en-US" sz="2000" dirty="0"/>
              <a:t>)</a:t>
            </a:r>
          </a:p>
          <a:p>
            <a:r>
              <a:rPr lang="en-US" sz="2000" dirty="0"/>
              <a:t>;; -- (make-my-composite Shape Shape)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3" y="1600200"/>
            <a:ext cx="8955314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weight : Shape -&gt; Number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GIVEN: a shape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RETURNS: the weight of the shape, assuming that each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shape weighs 1 gram per pixel of area.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STRATEGY: Use template for Shape on s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(weight s)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[(my-circle? s)    (my-circle-weight s)]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[(my-square? s)    (my-square-weight s)]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[(my-composite? s) (my-composite-weight s)]))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;; add-to-scene : Shape Scene -&gt; Scene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RETURNS: a scene like the given one, but with the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given shape painted on it.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STRATEGY: Use template for Shape on s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(add-to-scene s scene)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[(my-circle? s) (my-circle-add-to-scene s scene)]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[(my-square? s) (my-square-add-to-scene s scene)]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[(my-composite? s) (my-composite-add-to-scene s scene)]))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76753" y="3427227"/>
            <a:ext cx="2772904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6 small functions left to write: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my-circle-add-to-scene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my-square-add-to-scene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my-composite-add-to-scene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my-circle-weight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my-square-weight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my-composite-weight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1647825"/>
            <a:ext cx="2282456" cy="13822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In real code, I probably wouldn’t break these out into help functions, but I’ve done it here to help make my point. </a:t>
            </a:r>
          </a:p>
        </p:txBody>
      </p:sp>
    </p:spTree>
    <p:extLst>
      <p:ext uri="{BB962C8B-B14F-4D97-AF65-F5344CB8AC3E}">
        <p14:creationId xmlns:p14="http://schemas.microsoft.com/office/powerpoint/2010/main" val="26828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(define (my-circle-weight s) (* pi (my-circle-r s) (my-circle-r s)))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(my-square-weight s) (* (my-square-l s) (my-square-l s)))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(my-composite-weight s) (+ (weight (my-composite-front s))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                           (weight (my-composite-back s))))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(define (my-composite-add-to-scene s scene)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;; paint the back image first,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;; then the front image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(add-to-scene (my-composite-front s)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(add-to-scene (my-composite-back s)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scene)))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of  the help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3486" y="3621314"/>
            <a:ext cx="3280229" cy="70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how this recurs back  through </a:t>
            </a:r>
            <a:r>
              <a:rPr lang="en-US" b="1" dirty="0">
                <a:solidFill>
                  <a:schemeClr val="tx1"/>
                </a:solidFill>
              </a:rPr>
              <a:t>weight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255659" y="2663370"/>
            <a:ext cx="957942" cy="95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 Outline (OO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;;; INTERFACE:</a:t>
            </a:r>
          </a:p>
          <a:p>
            <a:endParaRPr lang="en-US" dirty="0"/>
          </a:p>
          <a:p>
            <a:r>
              <a:rPr lang="en-US" dirty="0"/>
              <a:t>;; all geometric shapes support these methods in all contexts</a:t>
            </a:r>
          </a:p>
          <a:p>
            <a:r>
              <a:rPr lang="en-US" dirty="0"/>
              <a:t>;; a Shape is an object of a class that implements Shape&lt;%&gt;.</a:t>
            </a:r>
          </a:p>
          <a:p>
            <a:endParaRPr lang="en-US" dirty="0"/>
          </a:p>
          <a:p>
            <a:r>
              <a:rPr lang="en-US" dirty="0"/>
              <a:t>(define Shape&lt;%&gt; 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weight : -&gt; Number</a:t>
            </a:r>
          </a:p>
          <a:p>
            <a:r>
              <a:rPr lang="en-US" dirty="0"/>
              <a:t>    ;; RETURNS: the weight of this shape</a:t>
            </a:r>
          </a:p>
          <a:p>
            <a:r>
              <a:rPr lang="en-US" dirty="0"/>
              <a:t>    weight </a:t>
            </a:r>
          </a:p>
          <a:p>
            <a:endParaRPr lang="en-US" dirty="0"/>
          </a:p>
          <a:p>
            <a:r>
              <a:rPr lang="en-US" dirty="0"/>
              <a:t>    ;; add-to-scene : Scene -&gt; Scene</a:t>
            </a:r>
          </a:p>
          <a:p>
            <a:r>
              <a:rPr lang="en-US" dirty="0"/>
              <a:t>    ;; RETURNS: a scene like the given one, but with this shape</a:t>
            </a:r>
          </a:p>
          <a:p>
            <a:r>
              <a:rPr lang="en-US" dirty="0"/>
              <a:t>    ;; painted on it.</a:t>
            </a:r>
          </a:p>
          <a:p>
            <a:r>
              <a:rPr lang="en-US" dirty="0"/>
              <a:t>    add-to-scene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(OO:2)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A Circle is a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(new Circle% [x Integer][y Integer]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           [r Integer][c </a:t>
            </a:r>
            <a:r>
              <a:rPr lang="en-US" sz="1200" dirty="0" err="1"/>
              <a:t>ColorString</a:t>
            </a:r>
            <a:r>
              <a:rPr lang="en-US" sz="1200" dirty="0"/>
              <a:t>])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REPRESENTS: a circle on the canvas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Circle%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</a:t>
            </a:r>
            <a:r>
              <a:rPr lang="en-US" sz="1200" dirty="0" err="1"/>
              <a:t>init</a:t>
            </a:r>
            <a:r>
              <a:rPr lang="en-US" sz="1200" dirty="0"/>
              <a:t>-field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x  ; Integer, x-position of center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y  ; Integer, y-position of center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r  ; Integer, radius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c)  ; </a:t>
            </a:r>
            <a:r>
              <a:rPr lang="en-US" sz="1200" dirty="0" err="1"/>
              <a:t>ColorString</a:t>
            </a:r>
            <a:r>
              <a:rPr lang="en-US" sz="1200" dirty="0"/>
              <a:t>, color of circle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(field [IMG (circle r "solid" c)])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    ;; weight : -&gt; Integer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DETAILS: this shape is a circle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STRATEGY: combine simpler functions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(define/public (weight) (* pi r r))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RETURNS: a scene like the given one,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but with this shape painted on it.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DETAILS: this shape is a circle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STRATEGY: call a more general function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(define/public (add-to-scene s)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(place-image IMG x y s))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243" y="4580165"/>
            <a:ext cx="3824514" cy="12557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For each method, we copy down the contract and purpose statement from the interface, with perhaps additional details relating to this class.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388757" y="2191657"/>
            <a:ext cx="604157" cy="301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388757" y="3468914"/>
            <a:ext cx="604157" cy="173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5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(OO:3)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A Square is a (new Square% [x Integer][y Integer][l Integer][c </a:t>
            </a:r>
            <a:r>
              <a:rPr lang="en-US" sz="1000" dirty="0" err="1"/>
              <a:t>ColorString</a:t>
            </a:r>
            <a:r>
              <a:rPr lang="en-US" sz="1000" dirty="0"/>
              <a:t>])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REPRESENTS: a square parallel to sides of canvas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(define Square%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 ; Integer, x pixels of center from left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      y  ; Integer, y pixels of center from top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      l  ; Integer, length of one side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	   c) ; </a:t>
            </a:r>
            <a:r>
              <a:rPr lang="en-US" sz="1000" dirty="0" err="1"/>
              <a:t>ColorString</a:t>
            </a:r>
            <a:r>
              <a:rPr lang="en-US" sz="1000" dirty="0"/>
              <a:t>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(field [IMG (rectangle l </a:t>
            </a:r>
            <a:r>
              <a:rPr lang="en-US" sz="1000" dirty="0" err="1"/>
              <a:t>l</a:t>
            </a:r>
            <a:r>
              <a:rPr lang="en-US" sz="1000" dirty="0"/>
              <a:t> "solid" c)])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weight : -&gt; Real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square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combine simpler functions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(weight) (* l l))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square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call a more general function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s) (place-image IMG x y s))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</TotalTime>
  <Words>1840</Words>
  <Application>Microsoft Office PowerPoint</Application>
  <PresentationFormat>On-screen Show (4:3)</PresentationFormat>
  <Paragraphs>334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Functions vs. Classes</vt:lpstr>
      <vt:lpstr>Goals for this Lesson</vt:lpstr>
      <vt:lpstr>System Requirements</vt:lpstr>
      <vt:lpstr>Code outline (functional version)</vt:lpstr>
      <vt:lpstr>Code outline (2)</vt:lpstr>
      <vt:lpstr>A few of  the help functions</vt:lpstr>
      <vt:lpstr>Code  Outline (OO version)</vt:lpstr>
      <vt:lpstr>Code Outline (OO:2)</vt:lpstr>
      <vt:lpstr>Code Outline (OO:3)</vt:lpstr>
      <vt:lpstr>Code Outline (OO:4)</vt:lpstr>
      <vt:lpstr>The Big Picture</vt:lpstr>
      <vt:lpstr>The Big Picture: Functional</vt:lpstr>
      <vt:lpstr>The Big Picture: Classes</vt:lpstr>
      <vt:lpstr>Functional vs. OO organization</vt:lpstr>
      <vt:lpstr>Adding a New Data Variant</vt:lpstr>
      <vt:lpstr>Adding a New Operation</vt:lpstr>
      <vt:lpstr>Extensibility</vt:lpstr>
      <vt:lpstr>What's the tradeoff?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172</cp:revision>
  <dcterms:created xsi:type="dcterms:W3CDTF">2006-08-16T00:00:00Z</dcterms:created>
  <dcterms:modified xsi:type="dcterms:W3CDTF">2016-11-01T21:53:31Z</dcterms:modified>
</cp:coreProperties>
</file>