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411" r:id="rId14"/>
    <p:sldId id="412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891" autoAdjust="0"/>
    <p:restoredTop sz="93383" autoAdjust="0"/>
  </p:normalViewPr>
  <p:slideViewPr>
    <p:cSldViewPr>
      <p:cViewPr varScale="1">
        <p:scale>
          <a:sx n="62" d="100"/>
          <a:sy n="62" d="100"/>
        </p:scale>
        <p:origin x="1233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22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4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8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3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5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82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 in a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8.5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01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56474" y="1828800"/>
            <a:ext cx="2895600" cy="4343400"/>
            <a:chOff x="4356474" y="1828800"/>
            <a:chExt cx="2895600" cy="4343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4" idx="3"/>
                <a:endCxn id="10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  <a:endCxn id="8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4" idx="4"/>
                <a:endCxn id="9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6"/>
                <a:endCxn id="9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2"/>
                <a:endCxn id="9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4"/>
                <a:endCxn id="7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4"/>
                <a:endCxn id="6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7" idx="4"/>
                <a:endCxn id="5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6" idx="4"/>
                <a:endCxn id="5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Elbow Connector 12"/>
            <p:cNvCxnSpPr>
              <a:stCxn id="5" idx="2"/>
              <a:endCxn id="10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21077" y="4171146"/>
            <a:ext cx="3812967" cy="181588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Nodes reachable from D:</a:t>
            </a:r>
          </a:p>
          <a:p>
            <a:r>
              <a:rPr lang="en-US" sz="2800" dirty="0"/>
              <a:t>{B,C,D,E,F,G}</a:t>
            </a:r>
          </a:p>
          <a:p>
            <a:r>
              <a:rPr lang="en-US" sz="2800" dirty="0"/>
              <a:t>Not reachable:</a:t>
            </a:r>
          </a:p>
          <a:p>
            <a:r>
              <a:rPr lang="en-US" sz="2800" dirty="0"/>
              <a:t>{A}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2174" y="1752600"/>
            <a:ext cx="3898826" cy="193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One node is </a:t>
            </a:r>
            <a:r>
              <a:rPr lang="en-US" sz="2400" i="1" dirty="0">
                <a:solidFill>
                  <a:srgbClr val="FF0000"/>
                </a:solidFill>
              </a:rPr>
              <a:t>reachable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from another if there is a path from the one node to the other.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99075" y="6104462"/>
            <a:ext cx="3289673" cy="56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/>
              <a:t>D is reachable from itself by a path of length 0,  but not by any other path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295401" y="5079088"/>
            <a:ext cx="1003674" cy="1025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3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classic application of general recursion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reachables</a:t>
            </a:r>
            <a:r>
              <a:rPr lang="en-US" dirty="0"/>
              <a:t> : </a:t>
            </a:r>
          </a:p>
          <a:p>
            <a:r>
              <a:rPr lang="en-US" dirty="0"/>
              <a:t>  Graph </a:t>
            </a:r>
            <a:r>
              <a:rPr lang="en-US" dirty="0" err="1"/>
              <a:t>SetOfNode</a:t>
            </a:r>
            <a:r>
              <a:rPr lang="en-US" dirty="0"/>
              <a:t> -&gt; </a:t>
            </a:r>
            <a:r>
              <a:rPr lang="en-US" dirty="0" err="1"/>
              <a:t>SetOfNode</a:t>
            </a:r>
            <a:endParaRPr lang="en-US" dirty="0"/>
          </a:p>
          <a:p>
            <a:r>
              <a:rPr lang="en-US" dirty="0"/>
              <a:t>GIVEN: a graph and a set of nodes</a:t>
            </a:r>
          </a:p>
          <a:p>
            <a:r>
              <a:rPr lang="en-US" dirty="0"/>
              <a:t>RETURNS: the set of nodes that is reachable from the given set of nodes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5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node t is reachable from a node s </a:t>
            </a:r>
            <a:r>
              <a:rPr lang="en-US" dirty="0" err="1"/>
              <a:t>iff</a:t>
            </a:r>
            <a:r>
              <a:rPr lang="en-US" dirty="0"/>
              <a:t> either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 =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some node s' such that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s' is a successor of 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t is reachable from s'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35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Enumerating the elements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Let S be a set of nodes in our graph.</a:t>
                </a:r>
              </a:p>
              <a:p>
                <a:r>
                  <a:rPr lang="en-US" dirty="0"/>
                  <a:t>Want to find the set of nodes reachable from S.</a:t>
                </a:r>
              </a:p>
              <a:p>
                <a:r>
                  <a:rPr lang="en-US" dirty="0"/>
                  <a:t>Naïve algorithm: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𝑎𝑙𝑙𝑠𝑢𝑐𝑐𝑒𝑠𝑠𝑜𝑟𝑠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set of nodes reachable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in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steps.</a:t>
                </a:r>
              </a:p>
              <a:p>
                <a:r>
                  <a:rPr lang="en-US" dirty="0"/>
                  <a:t>If we ever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the set of all nodes reachable from 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681747"/>
            <a:ext cx="1434726" cy="2133600"/>
            <a:chOff x="4356474" y="1828800"/>
            <a:chExt cx="2895600" cy="4343400"/>
          </a:xfrm>
        </p:grpSpPr>
        <p:grpSp>
          <p:nvGrpSpPr>
            <p:cNvPr id="6" name="Group 5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accent3">
                    <a:alpha val="98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12" name="Straight Arrow Connector 11"/>
              <p:cNvCxnSpPr>
                <a:stCxn id="8" idx="3"/>
                <a:endCxn id="23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8" idx="5"/>
                <a:endCxn id="21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8" idx="4"/>
                <a:endCxn id="22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23" idx="6"/>
                <a:endCxn id="22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21" idx="2"/>
                <a:endCxn id="22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22" idx="4"/>
                <a:endCxn id="25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21" idx="4"/>
                <a:endCxn id="24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25" idx="4"/>
                <a:endCxn id="9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24" idx="4"/>
                <a:endCxn id="9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Elbow Connector 6"/>
            <p:cNvCxnSpPr>
              <a:stCxn id="9" idx="2"/>
              <a:endCxn id="23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564934" y="1681747"/>
            <a:ext cx="1434726" cy="2133600"/>
            <a:chOff x="4356474" y="1828800"/>
            <a:chExt cx="2895600" cy="4343400"/>
          </a:xfrm>
        </p:grpSpPr>
        <p:grpSp>
          <p:nvGrpSpPr>
            <p:cNvPr id="48" name="Group 47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54" name="Straight Arrow Connector 53"/>
              <p:cNvCxnSpPr>
                <a:stCxn id="50" idx="3"/>
                <a:endCxn id="65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50" idx="5"/>
                <a:endCxn id="63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0" idx="4"/>
                <a:endCxn id="64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5" idx="6"/>
                <a:endCxn id="64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3" idx="2"/>
                <a:endCxn id="64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4" idx="4"/>
                <a:endCxn id="67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63" idx="4"/>
                <a:endCxn id="66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67" idx="4"/>
                <a:endCxn id="51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66" idx="4"/>
                <a:endCxn id="51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Elbow Connector 48"/>
            <p:cNvCxnSpPr>
              <a:stCxn id="51" idx="2"/>
              <a:endCxn id="65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20268" y="1681747"/>
            <a:ext cx="1434726" cy="2133600"/>
            <a:chOff x="4356474" y="1828800"/>
            <a:chExt cx="2895600" cy="4343400"/>
          </a:xfrm>
        </p:grpSpPr>
        <p:grpSp>
          <p:nvGrpSpPr>
            <p:cNvPr id="111" name="Group 110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126" name="Oval 125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117" name="Straight Arrow Connector 116"/>
              <p:cNvCxnSpPr>
                <a:stCxn id="113" idx="3"/>
                <a:endCxn id="128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113" idx="5"/>
                <a:endCxn id="126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113" idx="4"/>
                <a:endCxn id="127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128" idx="6"/>
                <a:endCxn id="127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126" idx="2"/>
                <a:endCxn id="127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127" idx="4"/>
                <a:endCxn id="130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stCxn id="126" idx="4"/>
                <a:endCxn id="129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130" idx="4"/>
                <a:endCxn id="114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129" idx="4"/>
                <a:endCxn id="114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Elbow Connector 111"/>
            <p:cNvCxnSpPr>
              <a:stCxn id="114" idx="2"/>
              <a:endCxn id="128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6475603" y="1681747"/>
            <a:ext cx="1434726" cy="2133600"/>
            <a:chOff x="4356474" y="1828800"/>
            <a:chExt cx="2895600" cy="4343400"/>
          </a:xfrm>
        </p:grpSpPr>
        <p:grpSp>
          <p:nvGrpSpPr>
            <p:cNvPr id="132" name="Group 131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150" name="Oval 149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138" name="Straight Arrow Connector 137"/>
              <p:cNvCxnSpPr>
                <a:stCxn id="134" idx="3"/>
                <a:endCxn id="149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34" idx="5"/>
                <a:endCxn id="147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4" idx="4"/>
                <a:endCxn id="148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49" idx="6"/>
                <a:endCxn id="148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stCxn id="147" idx="2"/>
                <a:endCxn id="148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48" idx="4"/>
                <a:endCxn id="151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47" idx="4"/>
                <a:endCxn id="150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>
                <a:stCxn id="151" idx="4"/>
                <a:endCxn id="135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150" idx="4"/>
                <a:endCxn id="135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Elbow Connector 132"/>
            <p:cNvCxnSpPr>
              <a:stCxn id="135" idx="2"/>
              <a:endCxn id="149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/>
              <p:cNvSpPr txBox="1"/>
              <p:nvPr/>
            </p:nvSpPr>
            <p:spPr>
              <a:xfrm>
                <a:off x="759006" y="4112169"/>
                <a:ext cx="10555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06" y="4112169"/>
                <a:ext cx="1055545" cy="307777"/>
              </a:xfrm>
              <a:prstGeom prst="rect">
                <a:avLst/>
              </a:prstGeom>
              <a:blipFill>
                <a:blip r:embed="rId2"/>
                <a:stretch>
                  <a:fillRect l="-5780" t="-4000" r="-809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/>
              <p:cNvSpPr txBox="1"/>
              <p:nvPr/>
            </p:nvSpPr>
            <p:spPr>
              <a:xfrm>
                <a:off x="2496111" y="4112169"/>
                <a:ext cx="15715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111" y="4112169"/>
                <a:ext cx="1571584" cy="307777"/>
              </a:xfrm>
              <a:prstGeom prst="rect">
                <a:avLst/>
              </a:prstGeom>
              <a:blipFill>
                <a:blip r:embed="rId3"/>
                <a:stretch>
                  <a:fillRect l="-3101" t="-4000" r="-5426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/>
              <p:cNvSpPr txBox="1"/>
              <p:nvPr/>
            </p:nvSpPr>
            <p:spPr>
              <a:xfrm>
                <a:off x="4181050" y="4124646"/>
                <a:ext cx="21123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50" y="4124646"/>
                <a:ext cx="2112373" cy="307777"/>
              </a:xfrm>
              <a:prstGeom prst="rect">
                <a:avLst/>
              </a:prstGeom>
              <a:blipFill>
                <a:blip r:embed="rId4"/>
                <a:stretch>
                  <a:fillRect l="-2601" t="-4000" r="-4046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/>
              <p:cNvSpPr txBox="1"/>
              <p:nvPr/>
            </p:nvSpPr>
            <p:spPr>
              <a:xfrm>
                <a:off x="6303583" y="4138360"/>
                <a:ext cx="23832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583" y="4138360"/>
                <a:ext cx="2383217" cy="307777"/>
              </a:xfrm>
              <a:prstGeom prst="rect">
                <a:avLst/>
              </a:prstGeom>
              <a:blipFill>
                <a:blip r:embed="rId5"/>
                <a:stretch>
                  <a:fillRect l="-1790" t="-2000" r="-332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/>
              <p:cNvSpPr txBox="1"/>
              <p:nvPr/>
            </p:nvSpPr>
            <p:spPr>
              <a:xfrm>
                <a:off x="3005438" y="4774857"/>
                <a:ext cx="24500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38" y="4774857"/>
                <a:ext cx="2450093" cy="307777"/>
              </a:xfrm>
              <a:prstGeom prst="rect">
                <a:avLst/>
              </a:prstGeom>
              <a:blipFill>
                <a:blip r:embed="rId6"/>
                <a:stretch>
                  <a:fillRect l="-498" t="-1961" r="-19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/>
              <p:cNvSpPr txBox="1"/>
              <p:nvPr/>
            </p:nvSpPr>
            <p:spPr>
              <a:xfrm>
                <a:off x="1859196" y="5211570"/>
                <a:ext cx="474257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/>
                        <m:t>therefore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/>
                        <m:t>for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196" y="5211570"/>
                <a:ext cx="4742576" cy="307777"/>
              </a:xfrm>
              <a:prstGeom prst="rect">
                <a:avLst/>
              </a:prstGeom>
              <a:blipFill>
                <a:blip r:embed="rId7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49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problems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called a "closure problem": we want to find the smallest set R which contains our starting set S and which is closed under some operation</a:t>
            </a:r>
          </a:p>
          <a:p>
            <a:r>
              <a:rPr lang="en-US" dirty="0"/>
              <a:t>In this case, we want to find the smallest set that contains our starting set of nodes, and which is closed under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all-successors</a:t>
            </a:r>
            <a:r>
              <a:rPr lang="en-US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36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 we've got data definitions for Node and Graph, and functions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node=? : Node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-&gt; Boolean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successors : 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Node Graph -&gt;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all-successors : 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Graph -&gt;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We also assume that our graph is finite.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reachables</a:t>
            </a:r>
            <a:r>
              <a:rPr lang="en-US" dirty="0"/>
              <a:t>: </a:t>
            </a:r>
            <a:r>
              <a:rPr lang="en-US" dirty="0" err="1"/>
              <a:t>SetOfNode</a:t>
            </a:r>
            <a:r>
              <a:rPr lang="en-US" dirty="0"/>
              <a:t> Graph -&gt; </a:t>
            </a:r>
            <a:r>
              <a:rPr lang="en-US" dirty="0" err="1"/>
              <a:t>SetOfNode</a:t>
            </a:r>
            <a:endParaRPr lang="en-US" dirty="0"/>
          </a:p>
          <a:p>
            <a:r>
              <a:rPr lang="en-US" dirty="0"/>
              <a:t>;; GIVEN: A set of nodes in a graph</a:t>
            </a:r>
          </a:p>
          <a:p>
            <a:r>
              <a:rPr lang="en-US" dirty="0"/>
              <a:t>;; RETURNS: the set of nodes reachable from the starting nodes</a:t>
            </a:r>
          </a:p>
          <a:p>
            <a:r>
              <a:rPr lang="en-US" dirty="0"/>
              <a:t>;; STRATEGY: recur on (nodes U their immediate successors)</a:t>
            </a:r>
          </a:p>
          <a:p>
            <a:r>
              <a:rPr lang="en-US" dirty="0"/>
              <a:t>;; HALTING MEASURE: </a:t>
            </a:r>
          </a:p>
          <a:p>
            <a:r>
              <a:rPr lang="en-US" dirty="0"/>
              <a:t>;;   # of nodes in the graph that are NOT in the set 'nodes'.</a:t>
            </a:r>
          </a:p>
          <a:p>
            <a:r>
              <a:rPr lang="en-US" dirty="0"/>
              <a:t>(define (</a:t>
            </a:r>
            <a:r>
              <a:rPr lang="en-US" dirty="0" err="1"/>
              <a:t>reachables</a:t>
            </a:r>
            <a:r>
              <a:rPr lang="en-US" dirty="0"/>
              <a:t> nodes graph)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candidates (all-successors nodes graph)))</a:t>
            </a:r>
          </a:p>
          <a:p>
            <a:r>
              <a:rPr lang="en-US" dirty="0"/>
              <a:t>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[(subset? candidates nodes) nodes]</a:t>
            </a:r>
          </a:p>
          <a:p>
            <a:r>
              <a:rPr lang="en-US" dirty="0"/>
              <a:t>      [else (</a:t>
            </a:r>
            <a:r>
              <a:rPr lang="en-US" dirty="0" err="1"/>
              <a:t>reachables</a:t>
            </a:r>
            <a:endParaRPr lang="en-US" dirty="0"/>
          </a:p>
          <a:p>
            <a:r>
              <a:rPr lang="en-US" dirty="0"/>
              <a:t>              (set-union candidates nodes)</a:t>
            </a:r>
          </a:p>
          <a:p>
            <a:r>
              <a:rPr lang="en-US" dirty="0"/>
              <a:t>              graph)])))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43601" y="4114800"/>
            <a:ext cx="3200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if 'nodes' is closed under all-successors, then we're done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1657" y="6100465"/>
            <a:ext cx="742068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Otherwise, add the candidates to the nodes, and try again</a:t>
            </a:r>
          </a:p>
        </p:txBody>
      </p:sp>
      <p:sp>
        <p:nvSpPr>
          <p:cNvPr id="6" name="Freeform 5"/>
          <p:cNvSpPr/>
          <p:nvPr/>
        </p:nvSpPr>
        <p:spPr>
          <a:xfrm>
            <a:off x="5656217" y="4160350"/>
            <a:ext cx="287383" cy="312072"/>
          </a:xfrm>
          <a:custGeom>
            <a:avLst/>
            <a:gdLst>
              <a:gd name="connsiteX0" fmla="*/ 287383 w 287383"/>
              <a:gd name="connsiteY0" fmla="*/ 111204 h 312072"/>
              <a:gd name="connsiteX1" fmla="*/ 52252 w 287383"/>
              <a:gd name="connsiteY1" fmla="*/ 6701 h 312072"/>
              <a:gd name="connsiteX2" fmla="*/ 156754 w 287383"/>
              <a:gd name="connsiteY2" fmla="*/ 281021 h 312072"/>
              <a:gd name="connsiteX3" fmla="*/ 0 w 287383"/>
              <a:gd name="connsiteY3" fmla="*/ 294084 h 31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83" h="312072">
                <a:moveTo>
                  <a:pt x="287383" y="111204"/>
                </a:moveTo>
                <a:cubicBezTo>
                  <a:pt x="180703" y="44801"/>
                  <a:pt x="74023" y="-21602"/>
                  <a:pt x="52252" y="6701"/>
                </a:cubicBezTo>
                <a:cubicBezTo>
                  <a:pt x="30481" y="35004"/>
                  <a:pt x="165463" y="233124"/>
                  <a:pt x="156754" y="281021"/>
                </a:cubicBezTo>
                <a:cubicBezTo>
                  <a:pt x="148045" y="328918"/>
                  <a:pt x="74022" y="311501"/>
                  <a:pt x="0" y="294084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443608" y="5058697"/>
            <a:ext cx="724405" cy="1047135"/>
          </a:xfrm>
          <a:custGeom>
            <a:avLst/>
            <a:gdLst>
              <a:gd name="connsiteX0" fmla="*/ 562173 w 724405"/>
              <a:gd name="connsiteY0" fmla="*/ 1047135 h 1047135"/>
              <a:gd name="connsiteX1" fmla="*/ 1734 w 724405"/>
              <a:gd name="connsiteY1" fmla="*/ 353961 h 1047135"/>
              <a:gd name="connsiteX2" fmla="*/ 724405 w 724405"/>
              <a:gd name="connsiteY2" fmla="*/ 0 h 104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405" h="1047135">
                <a:moveTo>
                  <a:pt x="562173" y="1047135"/>
                </a:moveTo>
                <a:cubicBezTo>
                  <a:pt x="268434" y="787809"/>
                  <a:pt x="-25305" y="528483"/>
                  <a:pt x="1734" y="353961"/>
                </a:cubicBezTo>
                <a:cubicBezTo>
                  <a:pt x="28773" y="179439"/>
                  <a:pt x="376589" y="89719"/>
                  <a:pt x="724405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this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keep looking at the same nodes over and over again:</a:t>
            </a:r>
          </a:p>
          <a:p>
            <a:pPr lvl="1"/>
            <a:r>
              <a:rPr lang="en-US" dirty="0"/>
              <a:t>we always say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(all-successors nodes)</a:t>
            </a:r>
            <a:r>
              <a:rPr lang="en-US" dirty="0"/>
              <a:t>, but we've seen most of those nodes before.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5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219200" y="1676432"/>
            <a:ext cx="4724400" cy="342896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Better Idea: keep track of which nodes are 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506479">
            <a:off x="4806892" y="2290367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9881925">
            <a:off x="5070308" y="2766504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21025650">
            <a:off x="4716101" y="3915757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22517" y="5486400"/>
            <a:ext cx="626908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only need to explore nodes in this region– all others are accounted for.</a:t>
            </a:r>
          </a:p>
        </p:txBody>
      </p:sp>
      <p:sp>
        <p:nvSpPr>
          <p:cNvPr id="13" name="Freeform 12"/>
          <p:cNvSpPr/>
          <p:nvPr/>
        </p:nvSpPr>
        <p:spPr>
          <a:xfrm>
            <a:off x="5058697" y="4336026"/>
            <a:ext cx="941253" cy="1135626"/>
          </a:xfrm>
          <a:custGeom>
            <a:avLst/>
            <a:gdLst>
              <a:gd name="connsiteX0" fmla="*/ 707922 w 941253"/>
              <a:gd name="connsiteY0" fmla="*/ 1135626 h 1135626"/>
              <a:gd name="connsiteX1" fmla="*/ 899651 w 941253"/>
              <a:gd name="connsiteY1" fmla="*/ 560439 h 1135626"/>
              <a:gd name="connsiteX2" fmla="*/ 0 w 941253"/>
              <a:gd name="connsiteY2" fmla="*/ 0 h 113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253" h="1135626">
                <a:moveTo>
                  <a:pt x="707922" y="1135626"/>
                </a:moveTo>
                <a:cubicBezTo>
                  <a:pt x="862780" y="942668"/>
                  <a:pt x="1017638" y="749710"/>
                  <a:pt x="899651" y="560439"/>
                </a:cubicBezTo>
                <a:cubicBezTo>
                  <a:pt x="781664" y="371168"/>
                  <a:pt x="390832" y="185584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4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problems in computer science involve directed graphs.</a:t>
            </a:r>
          </a:p>
          <a:p>
            <a:r>
              <a:rPr lang="en-US" dirty="0"/>
              <a:t>General recursion is an essential tool for computing on graphs.</a:t>
            </a:r>
          </a:p>
          <a:p>
            <a:r>
              <a:rPr lang="en-US" dirty="0"/>
              <a:t>In this lesson we will design a program for an important problem on graphs, using general recursion</a:t>
            </a:r>
          </a:p>
          <a:p>
            <a:r>
              <a:rPr lang="en-US" dirty="0"/>
              <a:t>The algorithm we will develop has many other applications.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219200" y="1676432"/>
            <a:ext cx="4724400" cy="342896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this with an extra argument and an invariant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506479">
            <a:off x="4806892" y="2290367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9881925">
            <a:off x="5070308" y="2766504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21025650">
            <a:off x="4716101" y="3915757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ight Brace 13"/>
          <p:cNvSpPr/>
          <p:nvPr/>
        </p:nvSpPr>
        <p:spPr>
          <a:xfrm rot="5400000">
            <a:off x="3390219" y="2945269"/>
            <a:ext cx="762000" cy="5170889"/>
          </a:xfrm>
          <a:prstGeom prst="rightBrace">
            <a:avLst>
              <a:gd name="adj1" fmla="val 3543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98975" y="6042148"/>
            <a:ext cx="94448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nodes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3889" y="3637012"/>
            <a:ext cx="2830111" cy="12003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newest = the most recently added elements of 'nodes'</a:t>
            </a: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5444043" y="3657701"/>
            <a:ext cx="869846" cy="57947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93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with invariant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;; reachables1 : </a:t>
            </a:r>
            <a:r>
              <a:rPr lang="en-US" sz="1200" dirty="0" err="1"/>
              <a:t>SetOfNode</a:t>
            </a:r>
            <a:r>
              <a:rPr lang="en-US" sz="1200" dirty="0"/>
              <a:t> </a:t>
            </a:r>
            <a:r>
              <a:rPr lang="en-US" sz="1200" dirty="0" err="1"/>
              <a:t>SetOfNode</a:t>
            </a:r>
            <a:r>
              <a:rPr lang="en-US" sz="1200" dirty="0"/>
              <a:t> Graph</a:t>
            </a:r>
          </a:p>
          <a:p>
            <a:r>
              <a:rPr lang="en-US" sz="1200" dirty="0"/>
              <a:t>;; GIVEN: two sets of nodes, 'nodes' and 'newest' in a graph</a:t>
            </a:r>
          </a:p>
          <a:p>
            <a:r>
              <a:rPr lang="en-US" sz="1200" dirty="0"/>
              <a:t>;; </a:t>
            </a:r>
            <a:r>
              <a:rPr lang="en-US" sz="1200" dirty="0">
                <a:solidFill>
                  <a:srgbClr val="FF0000"/>
                </a:solidFill>
              </a:rPr>
              <a:t>WHERE: newest is a subset of nodes</a:t>
            </a:r>
          </a:p>
          <a:p>
            <a:r>
              <a:rPr lang="en-US" sz="1200" dirty="0"/>
              <a:t>;;</a:t>
            </a:r>
            <a:r>
              <a:rPr lang="en-US" sz="1200" dirty="0">
                <a:solidFill>
                  <a:srgbClr val="FF0000"/>
                </a:solidFill>
              </a:rPr>
              <a:t> AND: newest is the most recently added set of nodes</a:t>
            </a:r>
          </a:p>
          <a:p>
            <a:r>
              <a:rPr lang="en-US" sz="1200" dirty="0"/>
              <a:t>;; RETURNS: the set of nodes reachable from 'nodes'.</a:t>
            </a:r>
          </a:p>
          <a:p>
            <a:r>
              <a:rPr lang="en-US" sz="1200" dirty="0"/>
              <a:t>;; STRATEGY: recur on successors of newest that are not already in nodes; </a:t>
            </a:r>
          </a:p>
          <a:p>
            <a:r>
              <a:rPr lang="en-US" sz="1200" dirty="0"/>
              <a:t>;;    halt when no more successors </a:t>
            </a:r>
          </a:p>
          <a:p>
            <a:r>
              <a:rPr lang="en-US" sz="1200" dirty="0"/>
              <a:t>;; HALTING MEASURE: </a:t>
            </a:r>
          </a:p>
          <a:p>
            <a:r>
              <a:rPr lang="en-US" sz="1200" dirty="0"/>
              <a:t>;;   # of nodes in the graph that are NOT in the set 'nodes'.</a:t>
            </a:r>
          </a:p>
          <a:p>
            <a:endParaRPr lang="en-US" sz="1200" dirty="0"/>
          </a:p>
          <a:p>
            <a:r>
              <a:rPr lang="en-US" sz="1200" dirty="0"/>
              <a:t>(define (reachables1 nodes newest graph)</a:t>
            </a:r>
          </a:p>
          <a:p>
            <a:r>
              <a:rPr lang="en-US" sz="1200" dirty="0"/>
              <a:t>  (local</a:t>
            </a:r>
          </a:p>
          <a:p>
            <a:r>
              <a:rPr lang="en-US" sz="1200" dirty="0"/>
              <a:t>    ((define candidates (set-diff </a:t>
            </a:r>
          </a:p>
          <a:p>
            <a:r>
              <a:rPr lang="en-US" sz="1200" dirty="0"/>
              <a:t>                          (all-successors newest graph)</a:t>
            </a:r>
          </a:p>
          <a:p>
            <a:r>
              <a:rPr lang="en-US" sz="1200" dirty="0"/>
              <a:t>                          nodes)))</a:t>
            </a:r>
          </a:p>
          <a:p>
            <a:r>
              <a:rPr lang="en-US" sz="1200" dirty="0"/>
              <a:t>    (</a:t>
            </a:r>
            <a:r>
              <a:rPr lang="en-US" sz="1200" dirty="0" err="1"/>
              <a:t>cond</a:t>
            </a:r>
            <a:endParaRPr lang="en-US" sz="1200" dirty="0"/>
          </a:p>
          <a:p>
            <a:r>
              <a:rPr lang="en-US" sz="1200" dirty="0"/>
              <a:t>      [(empty? candidates) nodes]</a:t>
            </a:r>
          </a:p>
          <a:p>
            <a:r>
              <a:rPr lang="en-US" sz="1200" dirty="0"/>
              <a:t>      [else (reachables1</a:t>
            </a:r>
          </a:p>
          <a:p>
            <a:r>
              <a:rPr lang="en-US" sz="1200" dirty="0"/>
              <a:t>              (append candidates nodes)</a:t>
            </a:r>
          </a:p>
          <a:p>
            <a:r>
              <a:rPr lang="en-US" sz="1200" dirty="0"/>
              <a:t>              candidates</a:t>
            </a:r>
          </a:p>
          <a:p>
            <a:r>
              <a:rPr lang="en-US" sz="1200" dirty="0"/>
              <a:t>              graph)])))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18760" y="5119086"/>
            <a:ext cx="35814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Since candidates is disjoint </a:t>
            </a:r>
          </a:p>
          <a:p>
            <a:r>
              <a:rPr lang="en-US" sz="2000" dirty="0"/>
              <a:t>from nodes, we can replace the set-union with append.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3962400" y="5672636"/>
            <a:ext cx="1356360" cy="45719"/>
          </a:xfrm>
          <a:custGeom>
            <a:avLst/>
            <a:gdLst>
              <a:gd name="connsiteX0" fmla="*/ 563880 w 563880"/>
              <a:gd name="connsiteY0" fmla="*/ 0 h 15240"/>
              <a:gd name="connsiteX1" fmla="*/ 0 w 563880"/>
              <a:gd name="connsiteY1" fmla="*/ 15240 h 1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880" h="15240">
                <a:moveTo>
                  <a:pt x="563880" y="0"/>
                </a:moveTo>
                <a:lnTo>
                  <a:pt x="0" y="15240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3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the invariant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;; we initialize newest to nodes since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;; initially all the nodes are new.</a:t>
            </a:r>
          </a:p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;; STRATEGY: Call more general function</a:t>
            </a:r>
          </a:p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(define (</a:t>
            </a:r>
            <a:r>
              <a:rPr lang="en-US" sz="2800" dirty="0" err="1"/>
              <a:t>reachables</a:t>
            </a:r>
            <a:r>
              <a:rPr lang="en-US" sz="2800" dirty="0"/>
              <a:t> nodes graph)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 (reachables1 nodes </a:t>
            </a:r>
            <a:r>
              <a:rPr lang="en-US" sz="2800" dirty="0" err="1"/>
              <a:t>nodes</a:t>
            </a:r>
            <a:r>
              <a:rPr lang="en-US" sz="2800" dirty="0"/>
              <a:t> graph))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40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is called the "</a:t>
            </a:r>
            <a:r>
              <a:rPr lang="en-US" dirty="0" err="1"/>
              <a:t>worklist</a:t>
            </a:r>
            <a:r>
              <a:rPr lang="en-US" dirty="0"/>
              <a:t>"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in many applications</a:t>
            </a:r>
          </a:p>
          <a:p>
            <a:pPr lvl="1"/>
            <a:r>
              <a:rPr lang="en-US" dirty="0"/>
              <a:t>in compiler analysis</a:t>
            </a:r>
          </a:p>
          <a:p>
            <a:pPr lvl="1"/>
            <a:r>
              <a:rPr lang="en-US" dirty="0"/>
              <a:t>in AI (theorem proving, etc.)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6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could use this to define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path?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;; path? : Graph Node </a:t>
            </a:r>
            <a:r>
              <a:rPr lang="en-US" sz="2400" dirty="0" err="1"/>
              <a:t>Node</a:t>
            </a:r>
            <a:r>
              <a:rPr lang="en-US" sz="2400" dirty="0"/>
              <a:t> -&gt; Boolean</a:t>
            </a:r>
          </a:p>
          <a:p>
            <a:r>
              <a:rPr lang="en-US" sz="2400" dirty="0"/>
              <a:t>;; GIVEN: a graph and a source and a </a:t>
            </a:r>
          </a:p>
          <a:p>
            <a:r>
              <a:rPr lang="en-US" sz="2400" dirty="0"/>
              <a:t>;; target node in the graph</a:t>
            </a:r>
          </a:p>
          <a:p>
            <a:r>
              <a:rPr lang="en-US" sz="2400" dirty="0"/>
              <a:t>;; RETURNS: true </a:t>
            </a:r>
            <a:r>
              <a:rPr lang="en-US" sz="2400" dirty="0" err="1"/>
              <a:t>iff</a:t>
            </a:r>
            <a:r>
              <a:rPr lang="en-US" sz="2400" dirty="0"/>
              <a:t> there is a path in g</a:t>
            </a:r>
          </a:p>
          <a:p>
            <a:r>
              <a:rPr lang="en-US" sz="2400" dirty="0"/>
              <a:t>;; from </a:t>
            </a:r>
            <a:r>
              <a:rPr lang="en-US" sz="2400" dirty="0" err="1"/>
              <a:t>src</a:t>
            </a:r>
            <a:r>
              <a:rPr lang="en-US" sz="2400" dirty="0"/>
              <a:t> to </a:t>
            </a:r>
            <a:r>
              <a:rPr lang="en-US" sz="2400" dirty="0" err="1"/>
              <a:t>tgt</a:t>
            </a:r>
            <a:endParaRPr lang="en-US" sz="2400" dirty="0"/>
          </a:p>
          <a:p>
            <a:r>
              <a:rPr lang="en-US" sz="2400" dirty="0"/>
              <a:t>;; STRATEGY: call more general function</a:t>
            </a:r>
          </a:p>
          <a:p>
            <a:r>
              <a:rPr lang="en-US" sz="2400" dirty="0"/>
              <a:t>(define (path? graph </a:t>
            </a:r>
            <a:r>
              <a:rPr lang="en-US" sz="2400" dirty="0" err="1"/>
              <a:t>src</a:t>
            </a:r>
            <a:r>
              <a:rPr lang="en-US" sz="2400" dirty="0"/>
              <a:t> </a:t>
            </a:r>
            <a:r>
              <a:rPr lang="en-US" sz="2400" dirty="0" err="1"/>
              <a:t>tgt</a:t>
            </a:r>
            <a:r>
              <a:rPr lang="en-US" sz="2400" dirty="0"/>
              <a:t>)</a:t>
            </a:r>
          </a:p>
          <a:p>
            <a:r>
              <a:rPr lang="en-US" sz="2400" dirty="0"/>
              <a:t>  (member </a:t>
            </a:r>
            <a:r>
              <a:rPr lang="en-US" sz="2400" dirty="0" err="1"/>
              <a:t>tgt</a:t>
            </a:r>
            <a:r>
              <a:rPr lang="en-US" sz="2400" dirty="0"/>
              <a:t> (</a:t>
            </a:r>
            <a:r>
              <a:rPr lang="en-US" sz="2400" dirty="0" err="1"/>
              <a:t>reachables</a:t>
            </a:r>
            <a:r>
              <a:rPr lang="en-US" sz="2400" dirty="0"/>
              <a:t> (list </a:t>
            </a:r>
            <a:r>
              <a:rPr lang="en-US" sz="2400" dirty="0" err="1"/>
              <a:t>src</a:t>
            </a:r>
            <a:r>
              <a:rPr lang="en-US" sz="2400" dirty="0"/>
              <a:t>) graph)))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5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for that, you don't need to build the whole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(define (path? graph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(reachable-from? newest nodes)</a:t>
            </a:r>
          </a:p>
          <a:p>
            <a:r>
              <a:rPr lang="en-US" dirty="0"/>
              <a:t>       ;; RETURNS: true </a:t>
            </a:r>
            <a:r>
              <a:rPr lang="en-US" dirty="0" err="1"/>
              <a:t>iff</a:t>
            </a:r>
            <a:r>
              <a:rPr lang="en-US" dirty="0"/>
              <a:t> there is a path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tgt</a:t>
            </a:r>
            <a:r>
              <a:rPr lang="en-US" dirty="0"/>
              <a:t> in graph</a:t>
            </a:r>
          </a:p>
          <a:p>
            <a:r>
              <a:rPr lang="en-US" dirty="0"/>
              <a:t>       ;; INVARIANT: newest is a subset of nodes</a:t>
            </a:r>
          </a:p>
          <a:p>
            <a:r>
              <a:rPr lang="en-US" dirty="0"/>
              <a:t>       ;; AND:</a:t>
            </a:r>
          </a:p>
          <a:p>
            <a:r>
              <a:rPr lang="en-US" dirty="0"/>
              <a:t>       ;;   (there is a path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tgt</a:t>
            </a:r>
            <a:r>
              <a:rPr lang="en-US" dirty="0"/>
              <a:t> in graph)</a:t>
            </a:r>
          </a:p>
          <a:p>
            <a:r>
              <a:rPr lang="en-US" dirty="0"/>
              <a:t>       ;;   </a:t>
            </a:r>
            <a:r>
              <a:rPr lang="en-US" dirty="0" err="1"/>
              <a:t>iff</a:t>
            </a:r>
            <a:r>
              <a:rPr lang="en-US" dirty="0"/>
              <a:t> (there is a path from some node in newest to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     ;; STRATEGY:  recur on successors of newest; </a:t>
            </a:r>
            <a:r>
              <a:rPr lang="en-US" dirty="0">
                <a:solidFill>
                  <a:srgbClr val="FF0000"/>
                </a:solidFill>
              </a:rPr>
              <a:t>halt when </a:t>
            </a:r>
            <a:r>
              <a:rPr lang="en-US" dirty="0" err="1">
                <a:solidFill>
                  <a:srgbClr val="FF0000"/>
                </a:solidFill>
              </a:rPr>
              <a:t>tgt</a:t>
            </a:r>
            <a:r>
              <a:rPr lang="en-US" dirty="0">
                <a:solidFill>
                  <a:srgbClr val="FF0000"/>
                </a:solidFill>
              </a:rPr>
              <a:t> is found.</a:t>
            </a:r>
          </a:p>
          <a:p>
            <a:r>
              <a:rPr lang="en-US" dirty="0"/>
              <a:t>       ;; HALTING MEASURE: the number of graph nodes _not_ in 'nodes'</a:t>
            </a:r>
          </a:p>
          <a:p>
            <a:r>
              <a:rPr lang="en-US" dirty="0"/>
              <a:t>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[(member </a:t>
            </a:r>
            <a:r>
              <a:rPr lang="en-US" dirty="0" err="1"/>
              <a:t>tgt</a:t>
            </a:r>
            <a:r>
              <a:rPr lang="en-US" dirty="0"/>
              <a:t> newest) true]</a:t>
            </a:r>
          </a:p>
          <a:p>
            <a:r>
              <a:rPr lang="en-US" dirty="0"/>
              <a:t>         [else (local</a:t>
            </a:r>
          </a:p>
          <a:p>
            <a:r>
              <a:rPr lang="en-US" dirty="0"/>
              <a:t>                 ((define candidates (set-diff </a:t>
            </a:r>
          </a:p>
          <a:p>
            <a:r>
              <a:rPr lang="en-US" dirty="0"/>
              <a:t>                                       (all-successors newest graph)</a:t>
            </a:r>
          </a:p>
          <a:p>
            <a:r>
              <a:rPr lang="en-US" dirty="0"/>
              <a:t>                                       nodes)))</a:t>
            </a:r>
          </a:p>
          <a:p>
            <a:r>
              <a:rPr lang="en-US" dirty="0"/>
              <a:t>          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          [(empty? candidates) false]</a:t>
            </a:r>
          </a:p>
          <a:p>
            <a:r>
              <a:rPr lang="en-US" dirty="0"/>
              <a:t>                   [else (reachable-from?</a:t>
            </a:r>
          </a:p>
          <a:p>
            <a:r>
              <a:rPr lang="en-US" dirty="0"/>
              <a:t>                           candidates</a:t>
            </a:r>
          </a:p>
          <a:p>
            <a:r>
              <a:rPr lang="en-US" dirty="0"/>
              <a:t>                           (append candidates nodes))]))])))</a:t>
            </a:r>
          </a:p>
          <a:p>
            <a:r>
              <a:rPr lang="en-US" dirty="0"/>
              <a:t>    (reachable-from? (list </a:t>
            </a:r>
            <a:r>
              <a:rPr lang="en-US" dirty="0" err="1"/>
              <a:t>src</a:t>
            </a:r>
            <a:r>
              <a:rPr lang="en-US" dirty="0"/>
              <a:t>) (list </a:t>
            </a:r>
            <a:r>
              <a:rPr lang="en-US" dirty="0" err="1"/>
              <a:t>src</a:t>
            </a:r>
            <a:r>
              <a:rPr lang="en-US" dirty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886200" y="3733800"/>
            <a:ext cx="5105400" cy="469900"/>
            <a:chOff x="3886200" y="3733800"/>
            <a:chExt cx="5105400" cy="469900"/>
          </a:xfrm>
        </p:grpSpPr>
        <p:sp>
          <p:nvSpPr>
            <p:cNvPr id="5" name="Rectangle 4"/>
            <p:cNvSpPr/>
            <p:nvPr/>
          </p:nvSpPr>
          <p:spPr>
            <a:xfrm>
              <a:off x="4953000" y="3733800"/>
              <a:ext cx="4038600" cy="4699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Just watch for </a:t>
              </a:r>
              <a:r>
                <a:rPr lang="en-US" b="1" dirty="0" err="1">
                  <a:solidFill>
                    <a:schemeClr val="tx1"/>
                  </a:solidFill>
                </a:rPr>
                <a:t>tgt</a:t>
              </a:r>
              <a:r>
                <a:rPr lang="en-US" dirty="0">
                  <a:solidFill>
                    <a:schemeClr val="tx1"/>
                  </a:solidFill>
                </a:rPr>
                <a:t> to show up in newest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3886200" y="3886200"/>
              <a:ext cx="1066800" cy="825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5511800" y="2451100"/>
            <a:ext cx="3581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Look carefully at this invariant.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14600" y="5867400"/>
            <a:ext cx="6477000" cy="609600"/>
            <a:chOff x="2514600" y="5867400"/>
            <a:chExt cx="6477000" cy="609600"/>
          </a:xfrm>
        </p:grpSpPr>
        <p:sp>
          <p:nvSpPr>
            <p:cNvPr id="12" name="Rectangle 11"/>
            <p:cNvSpPr/>
            <p:nvPr/>
          </p:nvSpPr>
          <p:spPr>
            <a:xfrm>
              <a:off x="5334000" y="5867400"/>
              <a:ext cx="36576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Can you check to see that the invariant is true at this call?</a:t>
              </a: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flipH="1" flipV="1">
              <a:off x="2514600" y="6019800"/>
              <a:ext cx="28194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19600" y="4724400"/>
            <a:ext cx="4711700" cy="609600"/>
            <a:chOff x="4279900" y="5867400"/>
            <a:chExt cx="4711700" cy="609600"/>
          </a:xfrm>
        </p:grpSpPr>
        <p:sp>
          <p:nvSpPr>
            <p:cNvPr id="17" name="Rectangle 16"/>
            <p:cNvSpPr/>
            <p:nvPr/>
          </p:nvSpPr>
          <p:spPr>
            <a:xfrm>
              <a:off x="5334000" y="5867400"/>
              <a:ext cx="36576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Why is the invariant true again at this call?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279900" y="6172200"/>
              <a:ext cx="10541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4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topic: changing the data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</a:t>
            </a:r>
            <a:r>
              <a:rPr lang="en-US" sz="2000" dirty="0" err="1"/>
              <a:t>reachables</a:t>
            </a:r>
            <a:r>
              <a:rPr lang="en-US" sz="2000" dirty="0"/>
              <a:t>: </a:t>
            </a:r>
            <a:r>
              <a:rPr lang="en-US" sz="2000" dirty="0" err="1"/>
              <a:t>SetOfNode</a:t>
            </a:r>
            <a:r>
              <a:rPr lang="en-US" sz="2000" dirty="0"/>
              <a:t> Graph -&gt; </a:t>
            </a:r>
            <a:r>
              <a:rPr lang="en-US" sz="2000" dirty="0" err="1"/>
              <a:t>SetOfNode</a:t>
            </a:r>
            <a:endParaRPr lang="en-US" sz="2000" dirty="0"/>
          </a:p>
          <a:p>
            <a:r>
              <a:rPr lang="en-US" sz="2000" dirty="0"/>
              <a:t>(define (</a:t>
            </a:r>
            <a:r>
              <a:rPr lang="en-US" sz="2000" dirty="0" err="1"/>
              <a:t>reachables</a:t>
            </a:r>
            <a:r>
              <a:rPr lang="en-US" sz="2000" dirty="0"/>
              <a:t> nodes graph)</a:t>
            </a:r>
          </a:p>
          <a:p>
            <a:r>
              <a:rPr lang="en-US" sz="2000" dirty="0"/>
              <a:t>  (local</a:t>
            </a:r>
          </a:p>
          <a:p>
            <a:r>
              <a:rPr lang="en-US" sz="2000" dirty="0"/>
              <a:t>    ((define candidates (all-successors nodes </a:t>
            </a:r>
            <a:r>
              <a:rPr lang="en-US" sz="2000" dirty="0">
                <a:solidFill>
                  <a:srgbClr val="FF0000"/>
                </a:solidFill>
              </a:rPr>
              <a:t>graph</a:t>
            </a:r>
            <a:r>
              <a:rPr lang="en-US" sz="2000" dirty="0"/>
              <a:t>)))</a:t>
            </a:r>
          </a:p>
          <a:p>
            <a:r>
              <a:rPr lang="en-US" sz="2000" dirty="0"/>
              <a:t>    (</a:t>
            </a:r>
            <a:r>
              <a:rPr lang="en-US" sz="2000" dirty="0" err="1"/>
              <a:t>cond</a:t>
            </a:r>
            <a:endParaRPr lang="en-US" sz="2000" dirty="0"/>
          </a:p>
          <a:p>
            <a:r>
              <a:rPr lang="en-US" sz="2000" dirty="0"/>
              <a:t>      [(subset? candidates nodes) nodes]</a:t>
            </a:r>
          </a:p>
          <a:p>
            <a:r>
              <a:rPr lang="en-US" sz="2000" dirty="0"/>
              <a:t>      [else (</a:t>
            </a:r>
            <a:r>
              <a:rPr lang="en-US" sz="2000" dirty="0" err="1"/>
              <a:t>reachables</a:t>
            </a:r>
            <a:endParaRPr lang="en-US" sz="2000" dirty="0"/>
          </a:p>
          <a:p>
            <a:r>
              <a:rPr lang="en-US" sz="2000" dirty="0"/>
              <a:t>              (set-union candidates nodes)</a:t>
            </a:r>
          </a:p>
          <a:p>
            <a:r>
              <a:rPr lang="en-US" sz="2000" dirty="0"/>
              <a:t>              graph)])))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84643" y="5105400"/>
            <a:ext cx="40386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Notice that the only thing we do with graph is to pass it to all-successors.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6703943" y="3048000"/>
            <a:ext cx="535057" cy="2057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70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let’s pass in the graph’s all-successors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</a:t>
            </a:r>
            <a:r>
              <a:rPr lang="en-US" sz="2000" dirty="0" err="1"/>
              <a:t>reachables</a:t>
            </a:r>
            <a:r>
              <a:rPr lang="en-US" sz="2000" dirty="0"/>
              <a:t>: </a:t>
            </a:r>
            <a:r>
              <a:rPr lang="en-US" sz="2000" dirty="0" err="1"/>
              <a:t>SetOfNode</a:t>
            </a:r>
            <a:r>
              <a:rPr lang="en-US" sz="2000" dirty="0"/>
              <a:t> (</a:t>
            </a:r>
            <a:r>
              <a:rPr lang="en-US" sz="2000" dirty="0" err="1"/>
              <a:t>SetOfNode</a:t>
            </a:r>
            <a:r>
              <a:rPr lang="en-US" sz="2000" dirty="0"/>
              <a:t> -&gt; </a:t>
            </a:r>
            <a:r>
              <a:rPr lang="en-US" sz="2000" dirty="0" err="1"/>
              <a:t>SetOfNode</a:t>
            </a:r>
            <a:r>
              <a:rPr lang="en-US" sz="2000" dirty="0"/>
              <a:t>) </a:t>
            </a:r>
          </a:p>
          <a:p>
            <a:r>
              <a:rPr lang="en-US" sz="2000" dirty="0"/>
              <a:t>;;             -&gt; </a:t>
            </a:r>
            <a:r>
              <a:rPr lang="en-US" sz="2000" dirty="0" err="1"/>
              <a:t>SetOfNode</a:t>
            </a:r>
            <a:endParaRPr lang="en-US" sz="2000" dirty="0"/>
          </a:p>
          <a:p>
            <a:r>
              <a:rPr lang="en-US" sz="2000" dirty="0"/>
              <a:t>(define (</a:t>
            </a:r>
            <a:r>
              <a:rPr lang="en-US" sz="2000" dirty="0" err="1"/>
              <a:t>reachables</a:t>
            </a:r>
            <a:r>
              <a:rPr lang="en-US" sz="2000" dirty="0"/>
              <a:t> nodes all-successors-</a:t>
            </a:r>
            <a:r>
              <a:rPr lang="en-US" sz="2000" dirty="0" err="1"/>
              <a:t>fn</a:t>
            </a:r>
            <a:r>
              <a:rPr lang="en-US" sz="2000" dirty="0"/>
              <a:t>)</a:t>
            </a:r>
          </a:p>
          <a:p>
            <a:r>
              <a:rPr lang="en-US" sz="2000" dirty="0"/>
              <a:t>  (local</a:t>
            </a:r>
          </a:p>
          <a:p>
            <a:r>
              <a:rPr lang="en-US" sz="2000" dirty="0"/>
              <a:t>    ((define candidates (all-successors-</a:t>
            </a:r>
            <a:r>
              <a:rPr lang="en-US" sz="2000" dirty="0" err="1"/>
              <a:t>fn</a:t>
            </a:r>
            <a:r>
              <a:rPr lang="en-US" sz="2000" dirty="0"/>
              <a:t> nodes)))</a:t>
            </a:r>
          </a:p>
          <a:p>
            <a:r>
              <a:rPr lang="en-US" sz="2000" dirty="0"/>
              <a:t>    (</a:t>
            </a:r>
            <a:r>
              <a:rPr lang="en-US" sz="2000" dirty="0" err="1"/>
              <a:t>cond</a:t>
            </a:r>
            <a:endParaRPr lang="en-US" sz="2000" dirty="0"/>
          </a:p>
          <a:p>
            <a:r>
              <a:rPr lang="en-US" sz="2000" dirty="0"/>
              <a:t>      [(subset? candidates nodes) nodes]</a:t>
            </a:r>
          </a:p>
          <a:p>
            <a:r>
              <a:rPr lang="en-US" sz="2000" dirty="0"/>
              <a:t>      [else (</a:t>
            </a:r>
            <a:r>
              <a:rPr lang="en-US" sz="2000" dirty="0" err="1"/>
              <a:t>reachables</a:t>
            </a:r>
            <a:endParaRPr lang="en-US" sz="2000" dirty="0"/>
          </a:p>
          <a:p>
            <a:r>
              <a:rPr lang="en-US" sz="2000" dirty="0"/>
              <a:t>              (set-union candidates nodes)</a:t>
            </a:r>
          </a:p>
          <a:p>
            <a:r>
              <a:rPr lang="en-US" sz="2000" dirty="0"/>
              <a:t>              all-successors-</a:t>
            </a:r>
            <a:r>
              <a:rPr lang="en-US" sz="2000" dirty="0" err="1"/>
              <a:t>fn</a:t>
            </a:r>
            <a:r>
              <a:rPr lang="en-US" sz="2000" dirty="0"/>
              <a:t>)])))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38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build an </a:t>
            </a:r>
            <a:r>
              <a:rPr lang="en-US" b="1" dirty="0"/>
              <a:t>all-successors-</a:t>
            </a:r>
            <a:r>
              <a:rPr lang="en-US" b="1" dirty="0" err="1"/>
              <a:t>fn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You could do it from a data structure:</a:t>
            </a:r>
          </a:p>
          <a:p>
            <a:endParaRPr lang="en-US" sz="2000" dirty="0"/>
          </a:p>
          <a:p>
            <a:r>
              <a:rPr lang="en-US" sz="2000" dirty="0"/>
              <a:t>;; Graph -&gt; (</a:t>
            </a:r>
            <a:r>
              <a:rPr lang="en-US" sz="2000" dirty="0" err="1"/>
              <a:t>SetOfNode</a:t>
            </a:r>
            <a:r>
              <a:rPr lang="en-US" sz="2000" dirty="0"/>
              <a:t> -&gt; </a:t>
            </a:r>
            <a:r>
              <a:rPr lang="en-US" sz="2000" dirty="0" err="1"/>
              <a:t>SetOfNode</a:t>
            </a:r>
            <a:r>
              <a:rPr lang="en-US" sz="2000" dirty="0"/>
              <a:t>)</a:t>
            </a:r>
          </a:p>
          <a:p>
            <a:r>
              <a:rPr lang="en-US" sz="2000" dirty="0"/>
              <a:t>(define </a:t>
            </a:r>
            <a:r>
              <a:rPr lang="en-US" sz="2000"/>
              <a:t>(make-all-successors-</a:t>
            </a:r>
            <a:r>
              <a:rPr lang="en-US" sz="2000" dirty="0" err="1"/>
              <a:t>fn</a:t>
            </a:r>
            <a:r>
              <a:rPr lang="en-US" sz="2000" dirty="0"/>
              <a:t> g)</a:t>
            </a:r>
          </a:p>
          <a:p>
            <a:r>
              <a:rPr lang="en-US" sz="2000" dirty="0"/>
              <a:t>  (lambda (nodes)</a:t>
            </a:r>
          </a:p>
          <a:p>
            <a:r>
              <a:rPr lang="en-US" sz="2000" dirty="0"/>
              <a:t>    (all-successors nodes g)))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55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 you could avoid building the data structure entirely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define a successors function from scratch, and then define all-successors using a HOF.</a:t>
            </a:r>
          </a:p>
          <a:p>
            <a:r>
              <a:rPr lang="en-US" dirty="0"/>
              <a:t>Good thing to do if your graph is very large– e.g. Rubik’s cube.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1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explain what a directed graph is, and what  it means for one node to be reachable from another</a:t>
            </a:r>
          </a:p>
          <a:p>
            <a:pPr lvl="1"/>
            <a:r>
              <a:rPr lang="en-US" dirty="0"/>
              <a:t>explain what a closure problem is</a:t>
            </a:r>
          </a:p>
          <a:p>
            <a:pPr lvl="1"/>
            <a:r>
              <a:rPr lang="en-US" dirty="0"/>
              <a:t>explain the </a:t>
            </a:r>
            <a:r>
              <a:rPr lang="en-US" dirty="0" err="1"/>
              <a:t>worklist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write similar programs for searching in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54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an “implicit graph”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;; </a:t>
            </a:r>
            <a:r>
              <a:rPr lang="en-US" sz="1800" dirty="0" err="1"/>
              <a:t>Int</a:t>
            </a:r>
            <a:r>
              <a:rPr lang="en-US" sz="1800" dirty="0"/>
              <a:t> -&gt; </a:t>
            </a:r>
            <a:r>
              <a:rPr lang="en-US" sz="1800" dirty="0" err="1"/>
              <a:t>SetOfInt</a:t>
            </a:r>
            <a:endParaRPr lang="en-US" sz="1800" dirty="0"/>
          </a:p>
          <a:p>
            <a:r>
              <a:rPr lang="en-US" sz="1800" dirty="0"/>
              <a:t>;; GIVEN: an integer</a:t>
            </a:r>
          </a:p>
          <a:p>
            <a:r>
              <a:rPr lang="en-US" sz="1800" dirty="0"/>
              <a:t>;; RETURNS: the list of its successors in the implicit graph.</a:t>
            </a:r>
          </a:p>
          <a:p>
            <a:r>
              <a:rPr lang="en-US" sz="1800" dirty="0"/>
              <a:t>;; For this graph, this is always a set (no repetitions)</a:t>
            </a:r>
          </a:p>
          <a:p>
            <a:r>
              <a:rPr lang="en-US" sz="1800" dirty="0"/>
              <a:t>(define (successors1 n)</a:t>
            </a:r>
          </a:p>
          <a:p>
            <a:r>
              <a:rPr lang="en-US" sz="1800" dirty="0"/>
              <a:t>  (if (&lt;= n 0) </a:t>
            </a:r>
          </a:p>
          <a:p>
            <a:r>
              <a:rPr lang="en-US" sz="1800" dirty="0"/>
              <a:t>      empty</a:t>
            </a:r>
          </a:p>
          <a:p>
            <a:r>
              <a:rPr lang="en-US" sz="1800" dirty="0"/>
              <a:t>      (local</a:t>
            </a:r>
          </a:p>
          <a:p>
            <a:r>
              <a:rPr lang="en-US" sz="1800" dirty="0"/>
              <a:t>        ((define n1 (quotient n 3)))</a:t>
            </a:r>
          </a:p>
          <a:p>
            <a:r>
              <a:rPr lang="en-US" sz="1800" dirty="0"/>
              <a:t>        (list n1 (+ n1 5)))))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79024" y="3105169"/>
            <a:ext cx="2181479" cy="384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A portion of this graph….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800" y="5486400"/>
            <a:ext cx="41910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From Examples/08-5a-implicit-graphs.rkt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390810" y="3429000"/>
            <a:ext cx="2898825" cy="3109912"/>
            <a:chOff x="3733800" y="1651328"/>
            <a:chExt cx="4555836" cy="4887584"/>
          </a:xfrm>
        </p:grpSpPr>
        <p:grpSp>
          <p:nvGrpSpPr>
            <p:cNvPr id="62" name="Group 61"/>
            <p:cNvGrpSpPr/>
            <p:nvPr/>
          </p:nvGrpSpPr>
          <p:grpSpPr>
            <a:xfrm>
              <a:off x="3733800" y="1651328"/>
              <a:ext cx="4555836" cy="4887584"/>
              <a:chOff x="3732234" y="1651577"/>
              <a:chExt cx="4555836" cy="4887584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732234" y="1678242"/>
                <a:ext cx="3934079" cy="3832287"/>
                <a:chOff x="2895600" y="914400"/>
                <a:chExt cx="4362959" cy="472440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4474029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895600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366658" y="3064328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810000" y="3080657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495800" y="1366157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5923718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73" name="Straight Arrow Connector 72"/>
                <p:cNvCxnSpPr>
                  <a:stCxn id="71" idx="3"/>
                  <a:endCxn id="70" idx="0"/>
                </p:cNvCxnSpPr>
                <p:nvPr/>
              </p:nvCxnSpPr>
              <p:spPr>
                <a:xfrm flipH="1">
                  <a:off x="4305300" y="2211687"/>
                  <a:ext cx="335570" cy="8689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stCxn id="71" idx="5"/>
                  <a:endCxn id="69" idx="0"/>
                </p:cNvCxnSpPr>
                <p:nvPr/>
              </p:nvCxnSpPr>
              <p:spPr>
                <a:xfrm>
                  <a:off x="5341330" y="2211687"/>
                  <a:ext cx="520628" cy="8526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>
                  <a:stCxn id="70" idx="3"/>
                  <a:endCxn id="68" idx="0"/>
                </p:cNvCxnSpPr>
                <p:nvPr/>
              </p:nvCxnSpPr>
              <p:spPr>
                <a:xfrm flipH="1">
                  <a:off x="3390900" y="3926187"/>
                  <a:ext cx="564170" cy="72201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70" idx="5"/>
                  <a:endCxn id="67" idx="0"/>
                </p:cNvCxnSpPr>
                <p:nvPr/>
              </p:nvCxnSpPr>
              <p:spPr>
                <a:xfrm>
                  <a:off x="4655530" y="3926187"/>
                  <a:ext cx="313799" cy="72201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69" idx="2"/>
                  <a:endCxn id="70" idx="6"/>
                </p:cNvCxnSpPr>
                <p:nvPr/>
              </p:nvCxnSpPr>
              <p:spPr>
                <a:xfrm flipH="1">
                  <a:off x="4800600" y="3559628"/>
                  <a:ext cx="566058" cy="1633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Freeform 77"/>
                <p:cNvSpPr/>
                <p:nvPr/>
              </p:nvSpPr>
              <p:spPr>
                <a:xfrm>
                  <a:off x="6162893" y="2779085"/>
                  <a:ext cx="869161" cy="1210871"/>
                </a:xfrm>
                <a:custGeom>
                  <a:avLst/>
                  <a:gdLst>
                    <a:gd name="connsiteX0" fmla="*/ 76200 w 1046371"/>
                    <a:gd name="connsiteY0" fmla="*/ 1067310 h 1319660"/>
                    <a:gd name="connsiteX1" fmla="*/ 402771 w 1046371"/>
                    <a:gd name="connsiteY1" fmla="*/ 1306796 h 1319660"/>
                    <a:gd name="connsiteX2" fmla="*/ 1045028 w 1046371"/>
                    <a:gd name="connsiteY2" fmla="*/ 718968 h 1319660"/>
                    <a:gd name="connsiteX3" fmla="*/ 555171 w 1046371"/>
                    <a:gd name="connsiteY3" fmla="*/ 11396 h 1319660"/>
                    <a:gd name="connsiteX4" fmla="*/ 0 w 1046371"/>
                    <a:gd name="connsiteY4" fmla="*/ 348853 h 1319660"/>
                    <a:gd name="connsiteX0" fmla="*/ 125496 w 1095667"/>
                    <a:gd name="connsiteY0" fmla="*/ 1065820 h 1318170"/>
                    <a:gd name="connsiteX1" fmla="*/ 452067 w 1095667"/>
                    <a:gd name="connsiteY1" fmla="*/ 1305306 h 1318170"/>
                    <a:gd name="connsiteX2" fmla="*/ 1094324 w 1095667"/>
                    <a:gd name="connsiteY2" fmla="*/ 717478 h 1318170"/>
                    <a:gd name="connsiteX3" fmla="*/ 604467 w 1095667"/>
                    <a:gd name="connsiteY3" fmla="*/ 9906 h 1318170"/>
                    <a:gd name="connsiteX4" fmla="*/ 0 w 1095667"/>
                    <a:gd name="connsiteY4" fmla="*/ 386504 h 1318170"/>
                    <a:gd name="connsiteX0" fmla="*/ 125496 w 872463"/>
                    <a:gd name="connsiteY0" fmla="*/ 1065819 h 1321681"/>
                    <a:gd name="connsiteX1" fmla="*/ 452067 w 872463"/>
                    <a:gd name="connsiteY1" fmla="*/ 1305305 h 1321681"/>
                    <a:gd name="connsiteX2" fmla="*/ 868972 w 872463"/>
                    <a:gd name="connsiteY2" fmla="*/ 654852 h 1321681"/>
                    <a:gd name="connsiteX3" fmla="*/ 604467 w 872463"/>
                    <a:gd name="connsiteY3" fmla="*/ 9905 h 1321681"/>
                    <a:gd name="connsiteX4" fmla="*/ 0 w 872463"/>
                    <a:gd name="connsiteY4" fmla="*/ 386503 h 1321681"/>
                    <a:gd name="connsiteX0" fmla="*/ 125496 w 868976"/>
                    <a:gd name="connsiteY0" fmla="*/ 1065819 h 1225980"/>
                    <a:gd name="connsiteX1" fmla="*/ 599954 w 868976"/>
                    <a:gd name="connsiteY1" fmla="*/ 1195710 h 1225980"/>
                    <a:gd name="connsiteX2" fmla="*/ 868972 w 868976"/>
                    <a:gd name="connsiteY2" fmla="*/ 654852 h 1225980"/>
                    <a:gd name="connsiteX3" fmla="*/ 604467 w 868976"/>
                    <a:gd name="connsiteY3" fmla="*/ 9905 h 1225980"/>
                    <a:gd name="connsiteX4" fmla="*/ 0 w 868976"/>
                    <a:gd name="connsiteY4" fmla="*/ 386503 h 1225980"/>
                    <a:gd name="connsiteX0" fmla="*/ 125496 w 869161"/>
                    <a:gd name="connsiteY0" fmla="*/ 1050711 h 1210872"/>
                    <a:gd name="connsiteX1" fmla="*/ 599954 w 869161"/>
                    <a:gd name="connsiteY1" fmla="*/ 1180602 h 1210872"/>
                    <a:gd name="connsiteX2" fmla="*/ 868972 w 869161"/>
                    <a:gd name="connsiteY2" fmla="*/ 639744 h 1210872"/>
                    <a:gd name="connsiteX3" fmla="*/ 562213 w 869161"/>
                    <a:gd name="connsiteY3" fmla="*/ 10454 h 1210872"/>
                    <a:gd name="connsiteX4" fmla="*/ 0 w 869161"/>
                    <a:gd name="connsiteY4" fmla="*/ 371395 h 1210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161" h="1210872">
                      <a:moveTo>
                        <a:pt x="125496" y="1050711"/>
                      </a:moveTo>
                      <a:cubicBezTo>
                        <a:pt x="208046" y="1199482"/>
                        <a:pt x="476041" y="1249096"/>
                        <a:pt x="599954" y="1180602"/>
                      </a:cubicBezTo>
                      <a:cubicBezTo>
                        <a:pt x="723867" y="1112108"/>
                        <a:pt x="875262" y="834769"/>
                        <a:pt x="868972" y="639744"/>
                      </a:cubicBezTo>
                      <a:cubicBezTo>
                        <a:pt x="862682" y="444719"/>
                        <a:pt x="736384" y="72140"/>
                        <a:pt x="562213" y="10454"/>
                      </a:cubicBezTo>
                      <a:cubicBezTo>
                        <a:pt x="388042" y="-51232"/>
                        <a:pt x="190500" y="171823"/>
                        <a:pt x="0" y="371395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>
                  <a:stCxn id="67" idx="6"/>
                  <a:endCxn id="72" idx="2"/>
                </p:cNvCxnSpPr>
                <p:nvPr/>
              </p:nvCxnSpPr>
              <p:spPr>
                <a:xfrm>
                  <a:off x="5464629" y="5143500"/>
                  <a:ext cx="45908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endCxn id="71" idx="1"/>
                </p:cNvCxnSpPr>
                <p:nvPr/>
              </p:nvCxnSpPr>
              <p:spPr>
                <a:xfrm>
                  <a:off x="4191000" y="914400"/>
                  <a:ext cx="449870" cy="59682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>
                  <a:endCxn id="72" idx="7"/>
                </p:cNvCxnSpPr>
                <p:nvPr/>
              </p:nvCxnSpPr>
              <p:spPr>
                <a:xfrm flipH="1">
                  <a:off x="6769248" y="4343400"/>
                  <a:ext cx="489311" cy="4498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Freeform 65"/>
              <p:cNvSpPr/>
              <p:nvPr/>
            </p:nvSpPr>
            <p:spPr>
              <a:xfrm>
                <a:off x="5791200" y="1651577"/>
                <a:ext cx="2496870" cy="4887584"/>
              </a:xfrm>
              <a:custGeom>
                <a:avLst/>
                <a:gdLst>
                  <a:gd name="connsiteX0" fmla="*/ 0 w 2471500"/>
                  <a:gd name="connsiteY0" fmla="*/ 3904029 h 5033895"/>
                  <a:gd name="connsiteX1" fmla="*/ 1037230 w 2471500"/>
                  <a:gd name="connsiteY1" fmla="*/ 4736543 h 5033895"/>
                  <a:gd name="connsiteX2" fmla="*/ 1692322 w 2471500"/>
                  <a:gd name="connsiteY2" fmla="*/ 4832077 h 5033895"/>
                  <a:gd name="connsiteX3" fmla="*/ 2470244 w 2471500"/>
                  <a:gd name="connsiteY3" fmla="*/ 2143468 h 5033895"/>
                  <a:gd name="connsiteX4" fmla="*/ 1828800 w 2471500"/>
                  <a:gd name="connsiteY4" fmla="*/ 69009 h 5033895"/>
                  <a:gd name="connsiteX5" fmla="*/ 218364 w 2471500"/>
                  <a:gd name="connsiteY5" fmla="*/ 696806 h 5033895"/>
                  <a:gd name="connsiteX0" fmla="*/ 0 w 2471432"/>
                  <a:gd name="connsiteY0" fmla="*/ 3916289 h 5046155"/>
                  <a:gd name="connsiteX1" fmla="*/ 1037230 w 2471432"/>
                  <a:gd name="connsiteY1" fmla="*/ 4748803 h 5046155"/>
                  <a:gd name="connsiteX2" fmla="*/ 1692322 w 2471432"/>
                  <a:gd name="connsiteY2" fmla="*/ 4844337 h 5046155"/>
                  <a:gd name="connsiteX3" fmla="*/ 2470244 w 2471432"/>
                  <a:gd name="connsiteY3" fmla="*/ 2155728 h 5046155"/>
                  <a:gd name="connsiteX4" fmla="*/ 1828800 w 2471432"/>
                  <a:gd name="connsiteY4" fmla="*/ 81269 h 5046155"/>
                  <a:gd name="connsiteX5" fmla="*/ 327546 w 2471432"/>
                  <a:gd name="connsiteY5" fmla="*/ 640827 h 5046155"/>
                  <a:gd name="connsiteX0" fmla="*/ 0 w 2471470"/>
                  <a:gd name="connsiteY0" fmla="*/ 3906981 h 5036847"/>
                  <a:gd name="connsiteX1" fmla="*/ 1037230 w 2471470"/>
                  <a:gd name="connsiteY1" fmla="*/ 4739495 h 5036847"/>
                  <a:gd name="connsiteX2" fmla="*/ 1692322 w 2471470"/>
                  <a:gd name="connsiteY2" fmla="*/ 4835029 h 5036847"/>
                  <a:gd name="connsiteX3" fmla="*/ 2470244 w 2471470"/>
                  <a:gd name="connsiteY3" fmla="*/ 2146420 h 5036847"/>
                  <a:gd name="connsiteX4" fmla="*/ 1828800 w 2471470"/>
                  <a:gd name="connsiteY4" fmla="*/ 71961 h 5036847"/>
                  <a:gd name="connsiteX5" fmla="*/ 264046 w 2471470"/>
                  <a:gd name="connsiteY5" fmla="*/ 682319 h 5036847"/>
                  <a:gd name="connsiteX0" fmla="*/ 0 w 2471470"/>
                  <a:gd name="connsiteY0" fmla="*/ 3906981 h 5036847"/>
                  <a:gd name="connsiteX1" fmla="*/ 1037230 w 2471470"/>
                  <a:gd name="connsiteY1" fmla="*/ 4739495 h 5036847"/>
                  <a:gd name="connsiteX2" fmla="*/ 1692322 w 2471470"/>
                  <a:gd name="connsiteY2" fmla="*/ 4835029 h 5036847"/>
                  <a:gd name="connsiteX3" fmla="*/ 2470244 w 2471470"/>
                  <a:gd name="connsiteY3" fmla="*/ 2146420 h 5036847"/>
                  <a:gd name="connsiteX4" fmla="*/ 1828800 w 2471470"/>
                  <a:gd name="connsiteY4" fmla="*/ 71961 h 5036847"/>
                  <a:gd name="connsiteX5" fmla="*/ 264046 w 2471470"/>
                  <a:gd name="connsiteY5" fmla="*/ 682319 h 5036847"/>
                  <a:gd name="connsiteX0" fmla="*/ 0 w 2471470"/>
                  <a:gd name="connsiteY0" fmla="*/ 3906981 h 4887335"/>
                  <a:gd name="connsiteX1" fmla="*/ 1692322 w 2471470"/>
                  <a:gd name="connsiteY1" fmla="*/ 4835029 h 4887335"/>
                  <a:gd name="connsiteX2" fmla="*/ 2470244 w 2471470"/>
                  <a:gd name="connsiteY2" fmla="*/ 2146420 h 4887335"/>
                  <a:gd name="connsiteX3" fmla="*/ 1828800 w 2471470"/>
                  <a:gd name="connsiteY3" fmla="*/ 71961 h 4887335"/>
                  <a:gd name="connsiteX4" fmla="*/ 264046 w 2471470"/>
                  <a:gd name="connsiteY4" fmla="*/ 682319 h 4887335"/>
                  <a:gd name="connsiteX0" fmla="*/ 0 w 2496870"/>
                  <a:gd name="connsiteY0" fmla="*/ 3843481 h 4881922"/>
                  <a:gd name="connsiteX1" fmla="*/ 1717722 w 2496870"/>
                  <a:gd name="connsiteY1" fmla="*/ 4835029 h 4881922"/>
                  <a:gd name="connsiteX2" fmla="*/ 2495644 w 2496870"/>
                  <a:gd name="connsiteY2" fmla="*/ 2146420 h 4881922"/>
                  <a:gd name="connsiteX3" fmla="*/ 1854200 w 2496870"/>
                  <a:gd name="connsiteY3" fmla="*/ 71961 h 4881922"/>
                  <a:gd name="connsiteX4" fmla="*/ 289446 w 2496870"/>
                  <a:gd name="connsiteY4" fmla="*/ 682319 h 4881922"/>
                  <a:gd name="connsiteX0" fmla="*/ 0 w 2496870"/>
                  <a:gd name="connsiteY0" fmla="*/ 3843481 h 4887584"/>
                  <a:gd name="connsiteX1" fmla="*/ 1717722 w 2496870"/>
                  <a:gd name="connsiteY1" fmla="*/ 4835029 h 4887584"/>
                  <a:gd name="connsiteX2" fmla="*/ 2495644 w 2496870"/>
                  <a:gd name="connsiteY2" fmla="*/ 2146420 h 4887584"/>
                  <a:gd name="connsiteX3" fmla="*/ 1854200 w 2496870"/>
                  <a:gd name="connsiteY3" fmla="*/ 71961 h 4887584"/>
                  <a:gd name="connsiteX4" fmla="*/ 289446 w 2496870"/>
                  <a:gd name="connsiteY4" fmla="*/ 682319 h 4887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6870" h="4887584">
                    <a:moveTo>
                      <a:pt x="0" y="3843481"/>
                    </a:moveTo>
                    <a:cubicBezTo>
                      <a:pt x="200167" y="4182874"/>
                      <a:pt x="1301781" y="5117872"/>
                      <a:pt x="1717722" y="4835029"/>
                    </a:cubicBezTo>
                    <a:cubicBezTo>
                      <a:pt x="2133663" y="4552186"/>
                      <a:pt x="2472898" y="2940265"/>
                      <a:pt x="2495644" y="2146420"/>
                    </a:cubicBezTo>
                    <a:cubicBezTo>
                      <a:pt x="2518390" y="1352575"/>
                      <a:pt x="2221900" y="315978"/>
                      <a:pt x="1854200" y="71961"/>
                    </a:cubicBezTo>
                    <a:cubicBezTo>
                      <a:pt x="1486500" y="-172056"/>
                      <a:pt x="907007" y="247865"/>
                      <a:pt x="289446" y="682319"/>
                    </a:cubicBezTo>
                  </a:path>
                </a:pathLst>
              </a:cu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reeform 62"/>
            <p:cNvSpPr/>
            <p:nvPr/>
          </p:nvSpPr>
          <p:spPr>
            <a:xfrm>
              <a:off x="5932714" y="5410199"/>
              <a:ext cx="653143" cy="189593"/>
            </a:xfrm>
            <a:custGeom>
              <a:avLst/>
              <a:gdLst>
                <a:gd name="connsiteX0" fmla="*/ 653143 w 653143"/>
                <a:gd name="connsiteY0" fmla="*/ 0 h 214892"/>
                <a:gd name="connsiteX1" fmla="*/ 489857 w 653143"/>
                <a:gd name="connsiteY1" fmla="*/ 195943 h 214892"/>
                <a:gd name="connsiteX2" fmla="*/ 163286 w 653143"/>
                <a:gd name="connsiteY2" fmla="*/ 185057 h 214892"/>
                <a:gd name="connsiteX3" fmla="*/ 0 w 653143"/>
                <a:gd name="connsiteY3" fmla="*/ 0 h 214892"/>
                <a:gd name="connsiteX0" fmla="*/ 653143 w 653143"/>
                <a:gd name="connsiteY0" fmla="*/ 0 h 195943"/>
                <a:gd name="connsiteX1" fmla="*/ 489857 w 653143"/>
                <a:gd name="connsiteY1" fmla="*/ 195943 h 195943"/>
                <a:gd name="connsiteX2" fmla="*/ 0 w 653143"/>
                <a:gd name="connsiteY2" fmla="*/ 0 h 195943"/>
                <a:gd name="connsiteX0" fmla="*/ 653143 w 653143"/>
                <a:gd name="connsiteY0" fmla="*/ 0 h 189593"/>
                <a:gd name="connsiteX1" fmla="*/ 381907 w 653143"/>
                <a:gd name="connsiteY1" fmla="*/ 189593 h 189593"/>
                <a:gd name="connsiteX2" fmla="*/ 0 w 653143"/>
                <a:gd name="connsiteY2" fmla="*/ 0 h 18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143" h="189593">
                  <a:moveTo>
                    <a:pt x="653143" y="0"/>
                  </a:moveTo>
                  <a:cubicBezTo>
                    <a:pt x="612321" y="82550"/>
                    <a:pt x="490764" y="189593"/>
                    <a:pt x="381907" y="189593"/>
                  </a:cubicBezTo>
                  <a:cubicBezTo>
                    <a:pt x="273050" y="189593"/>
                    <a:pt x="102054" y="40822"/>
                    <a:pt x="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3874921" y="5497286"/>
              <a:ext cx="3318667" cy="630890"/>
            </a:xfrm>
            <a:custGeom>
              <a:avLst/>
              <a:gdLst>
                <a:gd name="connsiteX0" fmla="*/ 3048393 w 3318667"/>
                <a:gd name="connsiteY0" fmla="*/ 0 h 630890"/>
                <a:gd name="connsiteX1" fmla="*/ 3059279 w 3318667"/>
                <a:gd name="connsiteY1" fmla="*/ 566057 h 630890"/>
                <a:gd name="connsiteX2" fmla="*/ 326965 w 3318667"/>
                <a:gd name="connsiteY2" fmla="*/ 555171 h 630890"/>
                <a:gd name="connsiteX3" fmla="*/ 152793 w 3318667"/>
                <a:gd name="connsiteY3" fmla="*/ 0 h 63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8667" h="630890">
                  <a:moveTo>
                    <a:pt x="3048393" y="0"/>
                  </a:moveTo>
                  <a:cubicBezTo>
                    <a:pt x="3280621" y="236764"/>
                    <a:pt x="3512850" y="473529"/>
                    <a:pt x="3059279" y="566057"/>
                  </a:cubicBezTo>
                  <a:cubicBezTo>
                    <a:pt x="2605708" y="658585"/>
                    <a:pt x="811379" y="649514"/>
                    <a:pt x="326965" y="555171"/>
                  </a:cubicBezTo>
                  <a:cubicBezTo>
                    <a:pt x="-157449" y="460828"/>
                    <a:pt x="-2328" y="230414"/>
                    <a:pt x="15279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226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;; all-successors1 : </a:t>
            </a:r>
            <a:r>
              <a:rPr lang="en-US" sz="2800" dirty="0" err="1"/>
              <a:t>SetOfInt</a:t>
            </a:r>
            <a:r>
              <a:rPr lang="en-US" sz="2800" dirty="0"/>
              <a:t> -&gt; </a:t>
            </a:r>
            <a:r>
              <a:rPr lang="en-US" sz="2800" dirty="0" err="1"/>
              <a:t>SetOfInt</a:t>
            </a:r>
            <a:endParaRPr lang="en-US" sz="2800" dirty="0"/>
          </a:p>
          <a:p>
            <a:r>
              <a:rPr lang="en-US" sz="2800" dirty="0"/>
              <a:t>;; GIVEN: A set of nodes</a:t>
            </a:r>
          </a:p>
          <a:p>
            <a:r>
              <a:rPr lang="en-US" sz="2800" dirty="0"/>
              <a:t>;; RETURNS: the set of all their successors in our implicit graph</a:t>
            </a:r>
          </a:p>
          <a:p>
            <a:r>
              <a:rPr lang="en-US" sz="2800" dirty="0"/>
              <a:t>;; STRATEGY: Use HOFs map, then </a:t>
            </a:r>
            <a:r>
              <a:rPr lang="en-US" sz="2800" dirty="0" err="1"/>
              <a:t>unionall</a:t>
            </a:r>
            <a:r>
              <a:rPr lang="en-US" sz="2800" dirty="0"/>
              <a:t>.</a:t>
            </a:r>
          </a:p>
          <a:p>
            <a:r>
              <a:rPr lang="en-US" sz="2800" dirty="0"/>
              <a:t>(define (all-successors1 ns)</a:t>
            </a:r>
          </a:p>
          <a:p>
            <a:r>
              <a:rPr lang="en-US" sz="2800" dirty="0"/>
              <a:t>  (</a:t>
            </a:r>
            <a:r>
              <a:rPr lang="en-US" sz="2800" dirty="0" err="1"/>
              <a:t>unionall</a:t>
            </a:r>
            <a:r>
              <a:rPr lang="en-US" sz="2800" dirty="0"/>
              <a:t> (map successors1 ns)))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4994761"/>
            <a:ext cx="3631695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Here’s a function you could pass to </a:t>
            </a:r>
            <a:r>
              <a:rPr lang="en-US" sz="2400" b="1" dirty="0" err="1"/>
              <a:t>reachables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21131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We've applied General Recursion to an important problem: graph reachability</a:t>
            </a:r>
          </a:p>
          <a:p>
            <a:r>
              <a:rPr lang="en-US" dirty="0"/>
              <a:t>We considered the functions we needed to write on graphs in order to choose our representation(s).</a:t>
            </a:r>
          </a:p>
          <a:p>
            <a:r>
              <a:rPr lang="en-US" dirty="0"/>
              <a:t>We used list abstractions to make our program easier to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0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explain what a directed graph is, </a:t>
            </a:r>
            <a:r>
              <a:rPr lang="en-US"/>
              <a:t>and what it </a:t>
            </a:r>
            <a:r>
              <a:rPr lang="en-US" dirty="0"/>
              <a:t>means for one node to be reachable from another</a:t>
            </a:r>
          </a:p>
          <a:p>
            <a:pPr lvl="1"/>
            <a:r>
              <a:rPr lang="en-US" dirty="0"/>
              <a:t>explain how the function for reachability works.</a:t>
            </a:r>
          </a:p>
          <a:p>
            <a:pPr lvl="1"/>
            <a:r>
              <a:rPr lang="en-US" dirty="0"/>
              <a:t>explain what a closure problem is</a:t>
            </a:r>
          </a:p>
          <a:p>
            <a:pPr lvl="1"/>
            <a:r>
              <a:rPr lang="en-US" dirty="0"/>
              <a:t>explain the </a:t>
            </a:r>
            <a:r>
              <a:rPr lang="en-US" dirty="0" err="1"/>
              <a:t>worklist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write similar programs for searching in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99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08-5-reachability.rkt </a:t>
            </a:r>
            <a:r>
              <a:rPr lang="en-US"/>
              <a:t>and 08-5a-implicit-graphs.rkt </a:t>
            </a:r>
            <a:r>
              <a:rPr lang="en-US" dirty="0"/>
              <a:t>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8.4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8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graph?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familiar with the notion of a graph from your previous courses.  </a:t>
            </a:r>
          </a:p>
          <a:p>
            <a:r>
              <a:rPr lang="en-US" dirty="0"/>
              <a:t>A graph consists of some nodes and some edges. </a:t>
            </a:r>
          </a:p>
          <a:p>
            <a:r>
              <a:rPr lang="en-US" dirty="0"/>
              <a:t>We will be dealing with directed graphs, in which each edge has a direction.  We will indicate the direction with an arrow.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1000" y="1447800"/>
            <a:ext cx="34804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nodes: A, B, C, etc.</a:t>
            </a:r>
          </a:p>
          <a:p>
            <a:r>
              <a:rPr lang="en-US" sz="2800" dirty="0"/>
              <a:t>edges:</a:t>
            </a:r>
          </a:p>
          <a:p>
            <a:r>
              <a:rPr lang="en-US" sz="2800" dirty="0"/>
              <a:t>  (A,B), (A,C),(A,D), etc.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61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successors of a node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0273" y="1636177"/>
            <a:ext cx="419100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successors of a node are the nodes that it can get to by following one edge.</a:t>
            </a:r>
          </a:p>
          <a:p>
            <a:endParaRPr lang="en-US" sz="2800" dirty="0"/>
          </a:p>
          <a:p>
            <a:r>
              <a:rPr lang="en-US" sz="2800" dirty="0"/>
              <a:t>(successors A) = {B,C,D}</a:t>
            </a:r>
          </a:p>
          <a:p>
            <a:r>
              <a:rPr lang="en-US" sz="2800" dirty="0"/>
              <a:t>(successors D) = {C,F}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75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all-successors</a:t>
            </a:r>
            <a:r>
              <a:rPr lang="en-US" dirty="0"/>
              <a:t> of a set of nodes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57200" y="1807856"/>
            <a:ext cx="4191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all-successors</a:t>
            </a:r>
            <a:r>
              <a:rPr lang="en-US" sz="2800" dirty="0"/>
              <a:t> of a set of nodes are all the successors of any of the nodes in the set</a:t>
            </a:r>
          </a:p>
          <a:p>
            <a:endParaRPr lang="en-US" sz="2800" dirty="0"/>
          </a:p>
          <a:p>
            <a:r>
              <a:rPr lang="en-US" sz="2800" dirty="0"/>
              <a:t>(all-successors {}) = {}</a:t>
            </a:r>
          </a:p>
          <a:p>
            <a:endParaRPr lang="en-US" sz="2800" dirty="0"/>
          </a:p>
          <a:p>
            <a:r>
              <a:rPr lang="en-US" sz="2800" dirty="0"/>
              <a:t>(all-successors {A,D}) </a:t>
            </a:r>
          </a:p>
          <a:p>
            <a:r>
              <a:rPr lang="en-US" sz="2800" dirty="0"/>
              <a:t>  = {B,C,D,F}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75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Paths in a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7200" y="4267200"/>
            <a:ext cx="15402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paths: </a:t>
            </a:r>
          </a:p>
          <a:p>
            <a:r>
              <a:rPr lang="en-US" sz="2800" dirty="0"/>
              <a:t> (A,C,E)</a:t>
            </a:r>
          </a:p>
          <a:p>
            <a:r>
              <a:rPr lang="en-US" sz="2800" dirty="0"/>
              <a:t> (B,C,E,G)</a:t>
            </a:r>
          </a:p>
          <a:p>
            <a:r>
              <a:rPr lang="en-US" sz="2800" dirty="0"/>
              <a:t> (A,D,C,E)</a:t>
            </a:r>
          </a:p>
          <a:p>
            <a:r>
              <a:rPr lang="en-US" sz="2800" dirty="0"/>
              <a:t> (A)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81060" y="4267200"/>
            <a:ext cx="17667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non-paths:</a:t>
            </a:r>
          </a:p>
          <a:p>
            <a:r>
              <a:rPr lang="en-US" sz="2800" dirty="0"/>
              <a:t> (D, A) </a:t>
            </a:r>
          </a:p>
          <a:p>
            <a:r>
              <a:rPr lang="en-US" sz="2800" dirty="0"/>
              <a:t> (A,C,G)</a:t>
            </a:r>
          </a:p>
          <a:p>
            <a:r>
              <a:rPr lang="en-US" sz="2800" dirty="0"/>
              <a:t> (A,C,D,E)</a:t>
            </a:r>
          </a:p>
          <a:p>
            <a:r>
              <a:rPr lang="en-US" sz="2800" dirty="0"/>
              <a:t> (A,A)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30" name="Group 29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39" name="Straight Arrow Connector 38"/>
              <p:cNvCxnSpPr>
                <a:stCxn id="35" idx="3"/>
                <a:endCxn id="53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5" idx="5"/>
                <a:endCxn id="51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5" idx="4"/>
                <a:endCxn id="52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53" idx="6"/>
                <a:endCxn id="52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51" idx="2"/>
                <a:endCxn id="52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52" idx="4"/>
                <a:endCxn id="55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51" idx="4"/>
                <a:endCxn id="54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55" idx="4"/>
                <a:endCxn id="36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54" idx="4"/>
                <a:endCxn id="36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Elbow Connector 33"/>
            <p:cNvCxnSpPr>
              <a:stCxn id="36" idx="2"/>
              <a:endCxn id="53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57200" y="1295400"/>
            <a:ext cx="3962400" cy="2971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A path is a sequence of nodes that are connected by edges.  Notice that the node A by itself is a path, since there are no edges to check.  On the other hand, (A,A) is not a path, since there is no edge from A to itself.</a:t>
            </a:r>
          </a:p>
        </p:txBody>
      </p:sp>
    </p:spTree>
    <p:extLst>
      <p:ext uri="{BB962C8B-B14F-4D97-AF65-F5344CB8AC3E}">
        <p14:creationId xmlns:p14="http://schemas.microsoft.com/office/powerpoint/2010/main" val="372930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56474" y="1828800"/>
            <a:ext cx="2895600" cy="4343400"/>
            <a:chOff x="4356474" y="1828800"/>
            <a:chExt cx="2895600" cy="4343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4" idx="3"/>
                <a:endCxn id="10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  <a:endCxn id="8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4" idx="4"/>
                <a:endCxn id="9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6"/>
                <a:endCxn id="9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2"/>
                <a:endCxn id="9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4"/>
                <a:endCxn id="7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4"/>
                <a:endCxn id="6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7" idx="4"/>
                <a:endCxn id="5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6" idx="4"/>
                <a:endCxn id="5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Elbow Connector 12"/>
            <p:cNvCxnSpPr>
              <a:stCxn id="5" idx="2"/>
              <a:endCxn id="10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914400" y="1828800"/>
            <a:ext cx="3200400" cy="3473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graph has a </a:t>
            </a:r>
            <a:r>
              <a:rPr lang="en-US" sz="2400" i="1" dirty="0">
                <a:solidFill>
                  <a:srgbClr val="FF0000"/>
                </a:solidFill>
              </a:rPr>
              <a:t>cycle</a:t>
            </a:r>
            <a:r>
              <a:rPr lang="en-US" sz="2400" dirty="0">
                <a:solidFill>
                  <a:schemeClr val="tx1"/>
                </a:solidFill>
              </a:rPr>
              <a:t>: a path from the node B to itself.  Graphs without cycles are said to be </a:t>
            </a:r>
            <a:r>
              <a:rPr lang="en-US" sz="2400" i="1" dirty="0">
                <a:solidFill>
                  <a:srgbClr val="FF0000"/>
                </a:solidFill>
              </a:rPr>
              <a:t>acyclic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For this lesson, our graphs are allowed to have cycles.</a:t>
            </a:r>
          </a:p>
        </p:txBody>
      </p:sp>
    </p:spTree>
    <p:extLst>
      <p:ext uri="{BB962C8B-B14F-4D97-AF65-F5344CB8AC3E}">
        <p14:creationId xmlns:p14="http://schemas.microsoft.com/office/powerpoint/2010/main" val="9068030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13685</TotalTime>
  <Words>2053</Words>
  <Application>Microsoft Office PowerPoint</Application>
  <PresentationFormat>On-screen Show (4:3)</PresentationFormat>
  <Paragraphs>381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Cambria Math</vt:lpstr>
      <vt:lpstr>CMMI10</vt:lpstr>
      <vt:lpstr>CMR10</vt:lpstr>
      <vt:lpstr>CMSY10ORIG</vt:lpstr>
      <vt:lpstr>Consolas</vt:lpstr>
      <vt:lpstr>Helvetica Neue</vt:lpstr>
      <vt:lpstr>1_Office Theme</vt:lpstr>
      <vt:lpstr>Searching in a Graph</vt:lpstr>
      <vt:lpstr>Introduction</vt:lpstr>
      <vt:lpstr>Learning Objectives</vt:lpstr>
      <vt:lpstr>What's a graph?</vt:lpstr>
      <vt:lpstr>A Graph</vt:lpstr>
      <vt:lpstr>successors of a node</vt:lpstr>
      <vt:lpstr>all-successors of a set of nodes</vt:lpstr>
      <vt:lpstr>Paths in a Graph</vt:lpstr>
      <vt:lpstr>Cycles</vt:lpstr>
      <vt:lpstr>Reachability</vt:lpstr>
      <vt:lpstr>Another classic application of general recursion</vt:lpstr>
      <vt:lpstr>Definition</vt:lpstr>
      <vt:lpstr>Enumerating the elements </vt:lpstr>
      <vt:lpstr>Example</vt:lpstr>
      <vt:lpstr>Closure problems</vt:lpstr>
      <vt:lpstr>Assumptions</vt:lpstr>
      <vt:lpstr>Initial Solution</vt:lpstr>
      <vt:lpstr>Problem with this algorithm</vt:lpstr>
      <vt:lpstr>A Better Idea: keep track of which nodes are new</vt:lpstr>
      <vt:lpstr>Do this with an extra argument and an invariant</vt:lpstr>
      <vt:lpstr>Version with invariant</vt:lpstr>
      <vt:lpstr>Initializing the invariant</vt:lpstr>
      <vt:lpstr>This is called the "worklist" algorithm</vt:lpstr>
      <vt:lpstr>You could use this to define path?</vt:lpstr>
      <vt:lpstr>But for that, you don't need to build the whole set</vt:lpstr>
      <vt:lpstr>Another topic: changing the data representation</vt:lpstr>
      <vt:lpstr>So let’s pass in the graph’s all-successors function</vt:lpstr>
      <vt:lpstr>How do you build an all-successors-fn?</vt:lpstr>
      <vt:lpstr>Or you could avoid building the data structure entirely</vt:lpstr>
      <vt:lpstr>Example of an “implicit graph”</vt:lpstr>
      <vt:lpstr>PowerPoint Presentation</vt:lpstr>
      <vt:lpstr>Summary</vt:lpstr>
      <vt:lpstr>Learning Objectives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185</cp:revision>
  <dcterms:created xsi:type="dcterms:W3CDTF">2010-06-24T16:22:15Z</dcterms:created>
  <dcterms:modified xsi:type="dcterms:W3CDTF">2016-10-24T03:29:06Z</dcterms:modified>
</cp:coreProperties>
</file>