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1" r:id="rId3"/>
    <p:sldId id="274" r:id="rId4"/>
    <p:sldId id="258" r:id="rId5"/>
    <p:sldId id="259" r:id="rId6"/>
    <p:sldId id="260" r:id="rId7"/>
    <p:sldId id="261" r:id="rId8"/>
    <p:sldId id="275" r:id="rId9"/>
    <p:sldId id="277" r:id="rId10"/>
    <p:sldId id="276" r:id="rId11"/>
    <p:sldId id="278" r:id="rId12"/>
    <p:sldId id="279" r:id="rId13"/>
    <p:sldId id="281" r:id="rId14"/>
    <p:sldId id="280" r:id="rId15"/>
    <p:sldId id="273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25" autoAdjust="0"/>
  </p:normalViewPr>
  <p:slideViewPr>
    <p:cSldViewPr>
      <p:cViewPr varScale="1">
        <p:scale>
          <a:sx n="50" d="100"/>
          <a:sy n="50" d="100"/>
        </p:scale>
        <p:origin x="933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6462-FC52-45C7-85E1-16BDE2BE239E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DD3F7-76D4-4A08-B37A-95018B8B4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DD3F7-76D4-4A08-B37A-95018B8B4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1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49AC6-3CFC-42D1-9952-6A976BC29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8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9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6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7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Converting from Immutable to Mutable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/>
              <a:t>Lesson 10.4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867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modify </a:t>
            </a:r>
            <a:r>
              <a:rPr lang="en-US" dirty="0" err="1"/>
              <a:t>WorldState</a:t>
            </a:r>
            <a:r>
              <a:rPr lang="en-US" dirty="0"/>
              <a:t>% to deal with both Widgets and </a:t>
            </a:r>
            <a:r>
              <a:rPr lang="en-US" dirty="0" err="1"/>
              <a:t>SWidgets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(make-world-state 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)</a:t>
            </a:r>
          </a:p>
          <a:p>
            <a:r>
              <a:rPr lang="en-US" dirty="0"/>
              <a:t>  (new </a:t>
            </a:r>
            <a:r>
              <a:rPr lang="en-US" dirty="0" err="1"/>
              <a:t>WorldState</a:t>
            </a:r>
            <a:r>
              <a:rPr lang="en-US" dirty="0"/>
              <a:t>% [</a:t>
            </a:r>
            <a:r>
              <a:rPr lang="en-US" dirty="0" err="1"/>
              <a:t>objs</a:t>
            </a:r>
            <a:r>
              <a:rPr lang="en-US" dirty="0"/>
              <a:t> </a:t>
            </a:r>
            <a:r>
              <a:rPr lang="en-US" dirty="0" err="1"/>
              <a:t>objs</a:t>
            </a:r>
            <a:r>
              <a:rPr lang="en-US" dirty="0"/>
              <a:t>][</a:t>
            </a:r>
            <a:r>
              <a:rPr lang="en-US" dirty="0" err="1"/>
              <a:t>sobjs</a:t>
            </a:r>
            <a:r>
              <a:rPr lang="en-US" dirty="0"/>
              <a:t> </a:t>
            </a:r>
            <a:r>
              <a:rPr lang="en-US" dirty="0" err="1"/>
              <a:t>sobjs</a:t>
            </a:r>
            <a:r>
              <a:rPr lang="en-US" dirty="0"/>
              <a:t>]))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WorldState</a:t>
            </a:r>
            <a:r>
              <a:rPr lang="en-US" dirty="0"/>
              <a:t>%</a:t>
            </a:r>
          </a:p>
          <a:p>
            <a:r>
              <a:rPr lang="en-US" dirty="0"/>
              <a:t>  (class* object% (</a:t>
            </a:r>
            <a:r>
              <a:rPr lang="en-US" dirty="0" err="1"/>
              <a:t>WorldState</a:t>
            </a:r>
            <a:r>
              <a:rPr lang="en-US" dirty="0"/>
              <a:t>&lt;%&gt;)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objs</a:t>
            </a:r>
            <a:r>
              <a:rPr lang="en-US" dirty="0"/>
              <a:t>)  ; </a:t>
            </a:r>
            <a:r>
              <a:rPr lang="en-US" dirty="0" err="1"/>
              <a:t>ListOfWidget</a:t>
            </a:r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</a:t>
            </a:r>
            <a:r>
              <a:rPr lang="en-US" dirty="0" err="1"/>
              <a:t>sobjs</a:t>
            </a:r>
            <a:r>
              <a:rPr lang="en-US" dirty="0"/>
              <a:t>)  ; </a:t>
            </a:r>
            <a:r>
              <a:rPr lang="en-US" dirty="0" err="1"/>
              <a:t>ListOfSWidget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;; after-tick : -&gt; Void</a:t>
            </a:r>
          </a:p>
          <a:p>
            <a:r>
              <a:rPr lang="en-US" dirty="0"/>
              <a:t>    ;; STRATEGY: Use map on the Widgets in this World; use for-each on the</a:t>
            </a:r>
          </a:p>
          <a:p>
            <a:r>
              <a:rPr lang="en-US" dirty="0"/>
              <a:t>    ;; </a:t>
            </a:r>
            <a:r>
              <a:rPr lang="en-US" dirty="0" err="1"/>
              <a:t>stateful</a:t>
            </a:r>
            <a:r>
              <a:rPr lang="en-US" dirty="0"/>
              <a:t> widgets</a:t>
            </a:r>
          </a:p>
          <a:p>
            <a:endParaRPr lang="en-US" dirty="0"/>
          </a:p>
          <a:p>
            <a:r>
              <a:rPr lang="en-US" dirty="0"/>
              <a:t>    (define/public (after-tick)</a:t>
            </a:r>
          </a:p>
          <a:p>
            <a:r>
              <a:rPr lang="en-US" dirty="0"/>
              <a:t>      (new </a:t>
            </a:r>
            <a:r>
              <a:rPr lang="en-US" dirty="0" err="1"/>
              <a:t>WorldState</a:t>
            </a:r>
            <a:r>
              <a:rPr lang="en-US" dirty="0"/>
              <a:t>%</a:t>
            </a:r>
          </a:p>
          <a:p>
            <a:r>
              <a:rPr lang="en-US" dirty="0"/>
              <a:t>        [</a:t>
            </a:r>
            <a:r>
              <a:rPr lang="en-US" dirty="0" err="1"/>
              <a:t>objs</a:t>
            </a:r>
            <a:r>
              <a:rPr lang="en-US" dirty="0"/>
              <a:t>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after-tick))]</a:t>
            </a:r>
          </a:p>
          <a:p>
            <a:r>
              <a:rPr lang="en-US" dirty="0"/>
              <a:t>        [</a:t>
            </a:r>
            <a:r>
              <a:rPr lang="en-US" dirty="0" err="1"/>
              <a:t>sobjs</a:t>
            </a:r>
            <a:r>
              <a:rPr lang="en-US" dirty="0"/>
              <a:t> (begin </a:t>
            </a:r>
          </a:p>
          <a:p>
            <a:r>
              <a:rPr lang="en-US" dirty="0"/>
              <a:t>                 (for-each</a:t>
            </a:r>
          </a:p>
          <a:p>
            <a:r>
              <a:rPr lang="en-US" dirty="0"/>
              <a:t>                   (lambda (</a:t>
            </a:r>
            <a:r>
              <a:rPr lang="en-US" dirty="0" err="1"/>
              <a:t>obj</a:t>
            </a:r>
            <a:r>
              <a:rPr lang="en-US" dirty="0"/>
              <a:t>) (send </a:t>
            </a:r>
            <a:r>
              <a:rPr lang="en-US" dirty="0" err="1"/>
              <a:t>obj</a:t>
            </a:r>
            <a:r>
              <a:rPr lang="en-US" dirty="0"/>
              <a:t> after-tick)))</a:t>
            </a:r>
          </a:p>
          <a:p>
            <a:r>
              <a:rPr lang="en-US" dirty="0"/>
              <a:t>                 </a:t>
            </a:r>
            <a:r>
              <a:rPr lang="en-US" dirty="0" err="1"/>
              <a:t>sobjs</a:t>
            </a:r>
            <a:r>
              <a:rPr lang="en-US" dirty="0"/>
              <a:t>)]))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8400" y="4724400"/>
            <a:ext cx="2209800" cy="1143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methods in </a:t>
            </a:r>
            <a:r>
              <a:rPr lang="en-US" dirty="0" err="1">
                <a:solidFill>
                  <a:schemeClr val="tx1"/>
                </a:solidFill>
              </a:rPr>
              <a:t>WorldState</a:t>
            </a:r>
            <a:r>
              <a:rPr lang="en-US" dirty="0">
                <a:solidFill>
                  <a:schemeClr val="tx1"/>
                </a:solidFill>
              </a:rPr>
              <a:t>% modified similarly(*)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5965825"/>
            <a:ext cx="2819400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(*) In the code, I actually used a HOF </a:t>
            </a:r>
            <a:r>
              <a:rPr lang="en-US" sz="1200" b="1" dirty="0">
                <a:solidFill>
                  <a:schemeClr val="tx1"/>
                </a:solidFill>
              </a:rPr>
              <a:t>process-widgets</a:t>
            </a:r>
            <a:r>
              <a:rPr lang="en-US" sz="1200" dirty="0">
                <a:solidFill>
                  <a:schemeClr val="tx1"/>
                </a:solidFill>
              </a:rPr>
              <a:t> to avoid having to write this out several times.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5742" y="2438400"/>
            <a:ext cx="28956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for-each</a:t>
            </a:r>
            <a:r>
              <a:rPr lang="en-US" sz="1200" dirty="0">
                <a:solidFill>
                  <a:schemeClr val="tx1"/>
                </a:solidFill>
              </a:rPr>
              <a:t> is like map, but it doesn't make a list from the results.  Its contract is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(X -&gt; Void) </a:t>
            </a:r>
            <a:r>
              <a:rPr lang="en-US" sz="1200" b="1" dirty="0" err="1">
                <a:solidFill>
                  <a:schemeClr val="tx1"/>
                </a:solidFill>
              </a:rPr>
              <a:t>ListOfX</a:t>
            </a:r>
            <a:r>
              <a:rPr lang="en-US" sz="1200" b="1" dirty="0">
                <a:solidFill>
                  <a:schemeClr val="tx1"/>
                </a:solidFill>
              </a:rPr>
              <a:t>  -&gt; Void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See the Racket documentation for more.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flipH="1">
            <a:off x="6400800" y="3505200"/>
            <a:ext cx="6127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4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we have to initialize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;; initial-world : -&gt; </a:t>
            </a:r>
            <a:r>
              <a:rPr lang="en-US" sz="1600" dirty="0" err="1"/>
              <a:t>WorldState</a:t>
            </a:r>
            <a:endParaRPr lang="en-US" sz="1600" dirty="0"/>
          </a:p>
          <a:p>
            <a:r>
              <a:rPr lang="en-US" sz="1600" dirty="0"/>
              <a:t>;; RETURNS: a world with a </a:t>
            </a:r>
            <a:r>
              <a:rPr lang="en-US" sz="1600" dirty="0" err="1"/>
              <a:t>stateful</a:t>
            </a:r>
            <a:r>
              <a:rPr lang="en-US" sz="1600" dirty="0"/>
              <a:t> wall, and a ball that knows about</a:t>
            </a:r>
          </a:p>
          <a:p>
            <a:r>
              <a:rPr lang="en-US" sz="1600" dirty="0"/>
              <a:t>;; the wall.</a:t>
            </a:r>
          </a:p>
          <a:p>
            <a:r>
              <a:rPr lang="en-US" sz="1600" dirty="0"/>
              <a:t>(define (initial-world)</a:t>
            </a:r>
          </a:p>
          <a:p>
            <a:r>
              <a:rPr lang="en-US" sz="1600" dirty="0"/>
              <a:t>  (local</a:t>
            </a:r>
          </a:p>
          <a:p>
            <a:r>
              <a:rPr lang="en-US" sz="1600" dirty="0"/>
              <a:t>    ((define the-wall (new Wall%))</a:t>
            </a:r>
          </a:p>
          <a:p>
            <a:r>
              <a:rPr lang="en-US" sz="1600" dirty="0"/>
              <a:t>     (define the-ball (new Ball% [w the-wall])))</a:t>
            </a:r>
          </a:p>
          <a:p>
            <a:r>
              <a:rPr lang="en-US" sz="1600" dirty="0"/>
              <a:t>    (make-world-state</a:t>
            </a:r>
          </a:p>
          <a:p>
            <a:r>
              <a:rPr lang="en-US" sz="1600" dirty="0"/>
              <a:t>      (list the-ball)</a:t>
            </a:r>
          </a:p>
          <a:p>
            <a:r>
              <a:rPr lang="en-US" sz="1600" dirty="0"/>
              <a:t>      (list the-wall))))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all's well with the world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wall moves, it gets mutated with set!, but it retains its identity.</a:t>
            </a:r>
          </a:p>
          <a:p>
            <a:r>
              <a:rPr lang="en-US" dirty="0"/>
              <a:t>The ball is still functional– at every tick you get a </a:t>
            </a:r>
            <a:r>
              <a:rPr lang="en-US" b="1" dirty="0"/>
              <a:t>new Ball% </a:t>
            </a:r>
            <a:r>
              <a:rPr lang="en-US" dirty="0"/>
              <a:t>, but only one wall ever gets created, and every incarnation of the ball sees it.</a:t>
            </a:r>
          </a:p>
          <a:p>
            <a:r>
              <a:rPr lang="en-US" dirty="0"/>
              <a:t>Go run 10-2B-stateful-wall.rkt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1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write for the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in Week 09, a strategy should be a tweet-sized description of how your function or method works.</a:t>
            </a:r>
          </a:p>
          <a:p>
            <a:r>
              <a:rPr lang="en-US" dirty="0"/>
              <a:t>Again as in Week 09, strategies are optional; write them if they are useful.</a:t>
            </a:r>
          </a:p>
          <a:p>
            <a:r>
              <a:rPr lang="en-US" dirty="0"/>
              <a:t>Look at the examples in this lesson and in </a:t>
            </a:r>
            <a:r>
              <a:rPr lang="en-US"/>
              <a:t>the example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 of Key Points for Lesson 10.4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cs typeface="Consolas" pitchFamily="49" charset="0"/>
              </a:rPr>
              <a:t>We need to document our assumptions about </a:t>
            </a:r>
            <a:r>
              <a:rPr lang="en-US" dirty="0" err="1">
                <a:cs typeface="Consolas" pitchFamily="49" charset="0"/>
              </a:rPr>
              <a:t>statefulness</a:t>
            </a:r>
            <a:r>
              <a:rPr lang="en-US" dirty="0">
                <a:cs typeface="Consolas" pitchFamily="49" charset="0"/>
              </a:rPr>
              <a:t> in our interfaces.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cs typeface="Consolas" pitchFamily="49" charset="0"/>
              </a:rPr>
              <a:t>means that the function can return any value it wants, so the caller must ignore the returned value.</a:t>
            </a:r>
          </a:p>
          <a:p>
            <a:r>
              <a:rPr lang="en-US" dirty="0"/>
              <a:t>A function that has a </a:t>
            </a:r>
            <a:r>
              <a:rPr lang="en-US" b="1" dirty="0"/>
              <a:t>Void</a:t>
            </a:r>
            <a:r>
              <a:rPr lang="en-US" dirty="0"/>
              <a:t> return contract must have an EFFECT, so we must document this as part of the purpose statement.</a:t>
            </a:r>
          </a:p>
          <a:p>
            <a:r>
              <a:rPr lang="en-US" dirty="0"/>
              <a:t>We can transform a method definition that produces a new object into one that alters this object by doing a </a:t>
            </a:r>
            <a:r>
              <a:rPr lang="en-US" b="1" dirty="0"/>
              <a:t>set! </a:t>
            </a:r>
            <a:r>
              <a:rPr lang="en-US" dirty="0"/>
              <a:t>on the fields that should change.</a:t>
            </a:r>
          </a:p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only </a:t>
            </a:r>
            <a:r>
              <a:rPr lang="en-US" dirty="0"/>
              <a:t>acceptable use of </a:t>
            </a:r>
            <a:r>
              <a:rPr lang="en-US" b="1" dirty="0"/>
              <a:t>set!</a:t>
            </a:r>
            <a:r>
              <a:rPr lang="en-US" dirty="0"/>
              <a:t> in this course.  </a:t>
            </a:r>
          </a:p>
          <a:p>
            <a:endParaRPr lang="en-US" dirty="0"/>
          </a:p>
          <a:p>
            <a:endParaRPr lang="en-US" dirty="0">
              <a:cs typeface="Consolas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10-2B-stateful-wall.rkt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10.1  </a:t>
            </a:r>
          </a:p>
          <a:p>
            <a:pPr lvl="1"/>
            <a:r>
              <a:rPr lang="en-US" dirty="0"/>
              <a:t>Be sure to do this one– there is new material in there.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0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Lesson 10.4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cs typeface="Consolas" pitchFamily="49" charset="0"/>
              </a:rPr>
              <a:t>We need to document our assumptions about </a:t>
            </a:r>
            <a:r>
              <a:rPr lang="en-US" dirty="0" err="1">
                <a:cs typeface="Consolas" pitchFamily="49" charset="0"/>
              </a:rPr>
              <a:t>statefulness</a:t>
            </a:r>
            <a:r>
              <a:rPr lang="en-US" dirty="0">
                <a:cs typeface="Consolas" pitchFamily="49" charset="0"/>
              </a:rPr>
              <a:t> in our interfaces.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cs typeface="Consolas" pitchFamily="49" charset="0"/>
              </a:rPr>
              <a:t>means that the function can return any value it wants, so the caller must ignore the returned value.</a:t>
            </a:r>
          </a:p>
          <a:p>
            <a:r>
              <a:rPr lang="en-US" dirty="0"/>
              <a:t>A function that has a </a:t>
            </a:r>
            <a:r>
              <a:rPr lang="en-US" b="1" dirty="0"/>
              <a:t>Void</a:t>
            </a:r>
            <a:r>
              <a:rPr lang="en-US" dirty="0"/>
              <a:t> return contract must have an EFFECT, so we must document this as part of the purpose statement.</a:t>
            </a:r>
          </a:p>
          <a:p>
            <a:r>
              <a:rPr lang="en-US" dirty="0"/>
              <a:t>We can transform a method definition that produces a new object into one that alters this object by doing a </a:t>
            </a:r>
            <a:r>
              <a:rPr lang="en-US" b="1" dirty="0"/>
              <a:t>set! </a:t>
            </a:r>
            <a:r>
              <a:rPr lang="en-US" dirty="0"/>
              <a:t>on the fields that should change.</a:t>
            </a:r>
          </a:p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only </a:t>
            </a:r>
            <a:r>
              <a:rPr lang="en-US" dirty="0"/>
              <a:t>acceptable use of </a:t>
            </a:r>
            <a:r>
              <a:rPr lang="en-US" b="1" dirty="0"/>
              <a:t>set!</a:t>
            </a:r>
            <a:r>
              <a:rPr lang="en-US" dirty="0"/>
              <a:t> in this course.  </a:t>
            </a:r>
          </a:p>
          <a:p>
            <a:endParaRPr lang="en-US" dirty="0"/>
          </a:p>
          <a:p>
            <a:endParaRPr lang="en-US" dirty="0">
              <a:cs typeface="Consolas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first thing we do is introduce a new interface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en-US" sz="4800" dirty="0"/>
              <a:t>;; Every stable (</a:t>
            </a:r>
            <a:r>
              <a:rPr lang="en-US" sz="4800" dirty="0" err="1"/>
              <a:t>stateful</a:t>
            </a:r>
            <a:r>
              <a:rPr lang="en-US" sz="4800" dirty="0"/>
              <a:t>) object that lives in the world must implement the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;; </a:t>
            </a:r>
            <a:r>
              <a:rPr lang="en-US" sz="4800" dirty="0" err="1">
                <a:solidFill>
                  <a:srgbClr val="FF0000"/>
                </a:solidFill>
              </a:rPr>
              <a:t>SWidget</a:t>
            </a:r>
            <a:r>
              <a:rPr lang="en-US" sz="4800" dirty="0">
                <a:solidFill>
                  <a:srgbClr val="FF0000"/>
                </a:solidFill>
              </a:rPr>
              <a:t>&lt;%&gt; </a:t>
            </a:r>
            <a:r>
              <a:rPr lang="en-US" sz="4800" dirty="0"/>
              <a:t>interface.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(define </a:t>
            </a:r>
            <a:r>
              <a:rPr lang="en-US" sz="4800" dirty="0" err="1"/>
              <a:t>SWidget</a:t>
            </a:r>
            <a:r>
              <a:rPr lang="en-US" sz="4800" dirty="0"/>
              <a:t>&lt;%&gt;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(interface ()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-&gt; 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no arguments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a tick.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after-tick          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Integer </a:t>
            </a:r>
            <a:r>
              <a:rPr lang="en-US" sz="4800" dirty="0" err="1"/>
              <a:t>Integer</a:t>
            </a:r>
            <a:r>
              <a:rPr lang="en-US" sz="4800" dirty="0"/>
              <a:t> -&gt; </a:t>
            </a:r>
            <a:r>
              <a:rPr lang="en-US" sz="4800" dirty="0">
                <a:solidFill>
                  <a:srgbClr val="FF0000"/>
                </a:solidFill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location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the specified mouse event at the given location.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after-button-down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after-button-up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after-drag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 err="1"/>
              <a:t>KeyEvent</a:t>
            </a:r>
            <a:r>
              <a:rPr lang="en-US" sz="4800" dirty="0"/>
              <a:t> : </a:t>
            </a:r>
            <a:r>
              <a:rPr lang="en-US" sz="4800" dirty="0" err="1"/>
              <a:t>KeyEvent</a:t>
            </a:r>
            <a:r>
              <a:rPr lang="en-US" sz="4800" dirty="0"/>
              <a:t> -&gt; </a:t>
            </a:r>
            <a:r>
              <a:rPr lang="en-US" sz="4800" dirty="0">
                <a:solidFill>
                  <a:srgbClr val="FF0000"/>
                </a:solidFill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key event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EFFECT</a:t>
            </a:r>
            <a:r>
              <a:rPr lang="en-US" sz="4800" dirty="0"/>
              <a:t>: </a:t>
            </a:r>
            <a:r>
              <a:rPr lang="en-US" sz="4800" dirty="0">
                <a:solidFill>
                  <a:srgbClr val="FF0000"/>
                </a:solidFill>
              </a:rPr>
              <a:t>updates this widget </a:t>
            </a:r>
            <a:r>
              <a:rPr lang="en-US" sz="4800" dirty="0"/>
              <a:t>to the state it should have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following the given key event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after-key-event     </a:t>
            </a:r>
          </a:p>
          <a:p>
            <a:pPr>
              <a:spcBef>
                <a:spcPts val="0"/>
              </a:spcBef>
            </a:pPr>
            <a:endParaRPr lang="en-US" sz="4800" dirty="0"/>
          </a:p>
          <a:p>
            <a:pPr>
              <a:spcBef>
                <a:spcPts val="0"/>
              </a:spcBef>
            </a:pPr>
            <a:r>
              <a:rPr lang="en-US" sz="4800" dirty="0"/>
              <a:t>    ; Scene -&gt; 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GIVEN: a 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</a:t>
            </a:r>
            <a:r>
              <a:rPr lang="en-US" sz="4800" dirty="0">
                <a:solidFill>
                  <a:srgbClr val="FF0000"/>
                </a:solidFill>
              </a:rPr>
              <a:t>RETURNS</a:t>
            </a:r>
            <a:r>
              <a:rPr lang="en-US" sz="4800" dirty="0"/>
              <a:t>: a scene like the given one, but with this object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; painted on it.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add-to-scene</a:t>
            </a:r>
          </a:p>
          <a:p>
            <a:pPr>
              <a:spcBef>
                <a:spcPts val="0"/>
              </a:spcBef>
            </a:pPr>
            <a:r>
              <a:rPr lang="en-US" sz="4800" dirty="0"/>
              <a:t>    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5334000"/>
            <a:ext cx="1905000" cy="792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add-to-scene</a:t>
            </a:r>
            <a:r>
              <a:rPr lang="en-US" sz="1600" dirty="0">
                <a:solidFill>
                  <a:schemeClr val="tx1"/>
                </a:solidFill>
              </a:rPr>
              <a:t> still returns a scene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43600" y="2133600"/>
            <a:ext cx="2971800" cy="152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adopt the convention that </a:t>
            </a:r>
            <a:r>
              <a:rPr lang="en-US" dirty="0" err="1">
                <a:solidFill>
                  <a:schemeClr val="tx1"/>
                </a:solidFill>
              </a:rPr>
              <a:t>stateful</a:t>
            </a:r>
            <a:r>
              <a:rPr lang="en-US" dirty="0">
                <a:solidFill>
                  <a:schemeClr val="tx1"/>
                </a:solidFill>
              </a:rPr>
              <a:t> things have names starting with "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".  Thus </a:t>
            </a:r>
            <a:r>
              <a:rPr lang="en-US" b="1" dirty="0" err="1">
                <a:solidFill>
                  <a:schemeClr val="tx1"/>
                </a:solidFill>
              </a:rPr>
              <a:t>Swidget</a:t>
            </a:r>
            <a:r>
              <a:rPr lang="en-US" b="1" dirty="0">
                <a:solidFill>
                  <a:schemeClr val="tx1"/>
                </a:solidFill>
              </a:rPr>
              <a:t>&lt;%&gt; </a:t>
            </a:r>
            <a:r>
              <a:rPr lang="en-US" dirty="0">
                <a:solidFill>
                  <a:schemeClr val="tx1"/>
                </a:solidFill>
              </a:rPr>
              <a:t>is the interface for </a:t>
            </a:r>
            <a:r>
              <a:rPr lang="en-US" dirty="0" err="1">
                <a:solidFill>
                  <a:schemeClr val="tx1"/>
                </a:solidFill>
              </a:rPr>
              <a:t>stateful</a:t>
            </a:r>
            <a:r>
              <a:rPr lang="en-US" dirty="0">
                <a:solidFill>
                  <a:schemeClr val="tx1"/>
                </a:solidFill>
              </a:rPr>
              <a:t> widgets.</a:t>
            </a:r>
          </a:p>
        </p:txBody>
      </p:sp>
    </p:spTree>
    <p:extLst>
      <p:ext uri="{BB962C8B-B14F-4D97-AF65-F5344CB8AC3E}">
        <p14:creationId xmlns:p14="http://schemas.microsoft.com/office/powerpoint/2010/main" val="212703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Key contract (in </a:t>
            </a:r>
            <a:r>
              <a:rPr lang="en-US" b="1" dirty="0" err="1"/>
              <a:t>Swidget</a:t>
            </a:r>
            <a:r>
              <a:rPr lang="en-US" b="1" dirty="0"/>
              <a:t>&lt;%&gt; 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on-mouse : 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Integer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Integer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MouseEvent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-&gt; Void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>
                <a:cs typeface="Consolas" pitchFamily="49" charset="0"/>
              </a:rPr>
              <a:t>means that the function can return any value it wants.</a:t>
            </a:r>
          </a:p>
          <a:p>
            <a:r>
              <a:rPr lang="en-US" dirty="0">
                <a:cs typeface="Consolas" pitchFamily="49" charset="0"/>
              </a:rPr>
              <a:t>The caller of the function can’t rely on it returning any meaningful value</a:t>
            </a:r>
          </a:p>
          <a:p>
            <a:r>
              <a:rPr lang="en-US" dirty="0">
                <a:cs typeface="Consolas" pitchFamily="49" charset="0"/>
              </a:rPr>
              <a:t>So the caller must ignore the returned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we don’t return a useful value, then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has a </a:t>
            </a:r>
            <a:r>
              <a:rPr lang="en-US" b="1" dirty="0"/>
              <a:t>Void</a:t>
            </a:r>
            <a:r>
              <a:rPr lang="en-US" dirty="0"/>
              <a:t> return contract must have an EFFECT.</a:t>
            </a:r>
          </a:p>
          <a:p>
            <a:r>
              <a:rPr lang="en-US" dirty="0"/>
              <a:t>Must document this as part of the purpose statement: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an EFFECT in a purpose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; -&gt; Void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; GIVEN: no arguments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; EFFECT: updates this widget to the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; state it should have following a tick.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after-tick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Transforming the method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can change a function that produces a new object into one that alters this object by doing a set! on the fields that should change.  </a:t>
            </a:r>
          </a:p>
          <a:p>
            <a:r>
              <a:rPr lang="en-US" dirty="0"/>
              <a:t>Often this is only a small subset of the fields, so the new code is considerably shorter than the old one.</a:t>
            </a:r>
          </a:p>
          <a:p>
            <a:r>
              <a:rPr lang="en-US" dirty="0"/>
              <a:t>When we do this, the new function no longer produces a meaningful value, so whoever calls it can no longer rely on its value.  This is the meaning of the </a:t>
            </a:r>
            <a:r>
              <a:rPr lang="en-US" b="1" dirty="0"/>
              <a:t>Void</a:t>
            </a:r>
            <a:r>
              <a:rPr lang="en-US" dirty="0"/>
              <a:t> contract.</a:t>
            </a:r>
          </a:p>
          <a:p>
            <a:r>
              <a:rPr lang="en-US" dirty="0"/>
              <a:t>In other languages, </a:t>
            </a:r>
            <a:r>
              <a:rPr lang="en-US" b="1" dirty="0"/>
              <a:t>Void</a:t>
            </a:r>
            <a:r>
              <a:rPr lang="en-US" dirty="0"/>
              <a:t> means that the method returns no value at all.  In Racket, every function returns some value, so we use </a:t>
            </a:r>
            <a:r>
              <a:rPr lang="en-US" b="1" dirty="0"/>
              <a:t>Void</a:t>
            </a:r>
            <a:r>
              <a:rPr lang="en-US" dirty="0"/>
              <a:t> to mean a value that we don’t know and don’t care about.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1179D-7842-4828-8A5A-9AEB0C5A5CD4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37710" y="5329647"/>
            <a:ext cx="4149090" cy="12654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/>
              <a:t>We sometimes call this code “imperative”, because it deals in commands rather than values.</a:t>
            </a:r>
          </a:p>
        </p:txBody>
      </p:sp>
    </p:spTree>
    <p:extLst>
      <p:ext uri="{BB962C8B-B14F-4D97-AF65-F5344CB8AC3E}">
        <p14:creationId xmlns:p14="http://schemas.microsoft.com/office/powerpoint/2010/main" val="402656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/>
              <a:t> transformation: method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; after-button-down : Integer </a:t>
            </a:r>
            <a:r>
              <a:rPr lang="en-US" sz="2000" dirty="0" err="1"/>
              <a:t>Integer</a:t>
            </a:r>
            <a:r>
              <a:rPr lang="en-US" sz="2000" dirty="0"/>
              <a:t> -&gt; Void</a:t>
            </a:r>
          </a:p>
          <a:p>
            <a:r>
              <a:rPr lang="en-US" sz="2000" dirty="0"/>
              <a:t>; GIVEN: the location of a button-down event</a:t>
            </a:r>
          </a:p>
          <a:p>
            <a:r>
              <a:rPr lang="en-US" sz="2000" dirty="0"/>
              <a:t>; STRATEGY: Cases on whether the event is near the wall</a:t>
            </a:r>
          </a:p>
          <a:p>
            <a:r>
              <a:rPr lang="en-US" sz="2000" dirty="0"/>
              <a:t>(define/public (after-button-down mx my)</a:t>
            </a:r>
          </a:p>
          <a:p>
            <a:r>
              <a:rPr lang="en-US" sz="2000" dirty="0"/>
              <a:t>  (if (near-wall? mx)</a:t>
            </a:r>
          </a:p>
          <a:p>
            <a:r>
              <a:rPr lang="en-US" sz="2000" dirty="0"/>
              <a:t>    ;; (new Wall%</a:t>
            </a:r>
          </a:p>
          <a:p>
            <a:r>
              <a:rPr lang="en-US" sz="2000" dirty="0"/>
              <a:t>    ;;   [</a:t>
            </a:r>
            <a:r>
              <a:rPr lang="en-US" sz="2000" dirty="0" err="1"/>
              <a:t>pos</a:t>
            </a:r>
            <a:r>
              <a:rPr lang="en-US" sz="2000" dirty="0"/>
              <a:t> </a:t>
            </a:r>
            <a:r>
              <a:rPr lang="en-US" sz="2000" dirty="0" err="1"/>
              <a:t>pos</a:t>
            </a:r>
            <a:r>
              <a:rPr lang="en-US" sz="2000" dirty="0"/>
              <a:t>]</a:t>
            </a:r>
          </a:p>
          <a:p>
            <a:r>
              <a:rPr lang="en-US" sz="2000" dirty="0"/>
              <a:t>    ;;   [</a:t>
            </a:r>
            <a:r>
              <a:rPr lang="en-US" sz="2000" dirty="0">
                <a:solidFill>
                  <a:srgbClr val="FF0000"/>
                </a:solidFill>
              </a:rPr>
              <a:t>selected? true</a:t>
            </a:r>
            <a:r>
              <a:rPr lang="en-US" sz="2000" dirty="0"/>
              <a:t>]</a:t>
            </a:r>
          </a:p>
          <a:p>
            <a:r>
              <a:rPr lang="en-US" sz="2000" dirty="0"/>
              <a:t>    ;;   [</a:t>
            </a:r>
            <a:r>
              <a:rPr lang="en-US" sz="2000" dirty="0">
                <a:solidFill>
                  <a:srgbClr val="FF0000"/>
                </a:solidFill>
              </a:rPr>
              <a:t>saved-mx (- mx </a:t>
            </a:r>
            <a:r>
              <a:rPr lang="en-US" sz="2000" dirty="0" err="1">
                <a:solidFill>
                  <a:srgbClr val="FF0000"/>
                </a:solidFill>
              </a:rPr>
              <a:t>pos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/>
              <a:t>])</a:t>
            </a:r>
          </a:p>
          <a:p>
            <a:r>
              <a:rPr lang="en-US" sz="2000" dirty="0"/>
              <a:t>    (begin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rgbClr val="FF0000"/>
                </a:solidFill>
              </a:rPr>
              <a:t>(set! selected? true)</a:t>
            </a:r>
          </a:p>
          <a:p>
            <a:r>
              <a:rPr lang="en-US" sz="2000" dirty="0"/>
              <a:t>      </a:t>
            </a:r>
            <a:r>
              <a:rPr lang="en-US" sz="2000" dirty="0">
                <a:solidFill>
                  <a:srgbClr val="FF0000"/>
                </a:solidFill>
              </a:rPr>
              <a:t>(set! saved-mx (- mx </a:t>
            </a:r>
            <a:r>
              <a:rPr lang="en-US" sz="2000" dirty="0" err="1">
                <a:solidFill>
                  <a:srgbClr val="FF0000"/>
                </a:solidFill>
              </a:rPr>
              <a:t>pos</a:t>
            </a:r>
            <a:r>
              <a:rPr lang="en-US" sz="2000" dirty="0">
                <a:solidFill>
                  <a:srgbClr val="FF0000"/>
                </a:solidFill>
              </a:rPr>
              <a:t>))</a:t>
            </a:r>
          </a:p>
          <a:p>
            <a:r>
              <a:rPr lang="en-US" sz="2000" dirty="0"/>
              <a:t>      </a:t>
            </a:r>
            <a:r>
              <a:rPr lang="en-US" sz="2000" strike="sngStrike" dirty="0"/>
              <a:t>this</a:t>
            </a:r>
            <a:r>
              <a:rPr lang="en-US" sz="2000" dirty="0"/>
              <a:t>)</a:t>
            </a:r>
          </a:p>
          <a:p>
            <a:r>
              <a:rPr lang="en-US" sz="2000" dirty="0"/>
              <a:t>    42))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2715491"/>
            <a:ext cx="2812473" cy="1704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We change each method that produces a new wall into one that alters this wall by doing a </a:t>
            </a:r>
            <a:r>
              <a:rPr lang="en-US" b="1" dirty="0"/>
              <a:t>set! </a:t>
            </a:r>
            <a:r>
              <a:rPr lang="en-US" dirty="0"/>
              <a:t>on the fields that should change.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0" y="5392079"/>
            <a:ext cx="2971800" cy="13255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 don't care what value is returned, so the first </a:t>
            </a:r>
            <a:r>
              <a:rPr lang="en-US" sz="1600" b="1" dirty="0">
                <a:solidFill>
                  <a:schemeClr val="tx1"/>
                </a:solidFill>
              </a:rPr>
              <a:t>this</a:t>
            </a:r>
            <a:r>
              <a:rPr lang="en-US" sz="1600" dirty="0">
                <a:solidFill>
                  <a:schemeClr val="tx1"/>
                </a:solidFill>
              </a:rPr>
              <a:t> can be omitted; the </a:t>
            </a:r>
            <a:r>
              <a:rPr lang="en-US" sz="1600" b="1" dirty="0">
                <a:solidFill>
                  <a:schemeClr val="tx1"/>
                </a:solidFill>
              </a:rPr>
              <a:t>begin</a:t>
            </a:r>
            <a:r>
              <a:rPr lang="en-US" sz="1600" dirty="0">
                <a:solidFill>
                  <a:schemeClr val="tx1"/>
                </a:solidFill>
              </a:rPr>
              <a:t> returns whatever it returns and we don't care.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0" y="4510881"/>
            <a:ext cx="30480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begin</a:t>
            </a:r>
            <a:r>
              <a:rPr lang="en-US" sz="1600" dirty="0">
                <a:solidFill>
                  <a:schemeClr val="tx1"/>
                </a:solidFill>
              </a:rPr>
              <a:t> evaluates its subexpressions from left to right and returns the value of the last one.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5816360"/>
            <a:ext cx="2743200" cy="850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However, an if still needs a value for the "else" case.  The value is ignored, so we've put in a nonsense value, 42.</a:t>
            </a:r>
          </a:p>
        </p:txBody>
      </p:sp>
      <p:cxnSp>
        <p:nvCxnSpPr>
          <p:cNvPr id="14" name="Elbow Connector 13"/>
          <p:cNvCxnSpPr>
            <a:stCxn id="6" idx="1"/>
          </p:cNvCxnSpPr>
          <p:nvPr/>
        </p:nvCxnSpPr>
        <p:spPr>
          <a:xfrm rot="10800000">
            <a:off x="2133600" y="5562600"/>
            <a:ext cx="3200400" cy="492260"/>
          </a:xfrm>
          <a:prstGeom prst="bentConnector3">
            <a:avLst>
              <a:gd name="adj1" fmla="val 17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</p:cNvCxnSpPr>
          <p:nvPr/>
        </p:nvCxnSpPr>
        <p:spPr>
          <a:xfrm rot="10800000">
            <a:off x="1981200" y="4648201"/>
            <a:ext cx="3352800" cy="243681"/>
          </a:xfrm>
          <a:prstGeom prst="bentConnector3">
            <a:avLst>
              <a:gd name="adj1" fmla="val 298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85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    ; after-drag : Integer </a:t>
            </a:r>
            <a:r>
              <a:rPr lang="en-US" dirty="0" err="1"/>
              <a:t>Integer</a:t>
            </a:r>
            <a:r>
              <a:rPr lang="en-US" dirty="0"/>
              <a:t> -&gt; Void</a:t>
            </a:r>
          </a:p>
          <a:p>
            <a:r>
              <a:rPr lang="en-US" dirty="0"/>
              <a:t>    ; GIVEN: the location of a drag event</a:t>
            </a:r>
          </a:p>
          <a:p>
            <a:r>
              <a:rPr lang="en-US" dirty="0"/>
              <a:t>    ; EFFECT: If the wall is selected, move it so that the</a:t>
            </a:r>
          </a:p>
          <a:p>
            <a:r>
              <a:rPr lang="en-US" dirty="0"/>
              <a:t>    ;  vector from its position to the drag event is equal to</a:t>
            </a:r>
          </a:p>
          <a:p>
            <a:r>
              <a:rPr lang="en-US" dirty="0"/>
              <a:t>    ;  saved-mx</a:t>
            </a:r>
          </a:p>
          <a:p>
            <a:r>
              <a:rPr lang="en-US" dirty="0"/>
              <a:t>    ; STRATEGY: Cases on whether the wall is selected.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(define/public (after-drag mx my)</a:t>
            </a:r>
          </a:p>
          <a:p>
            <a:r>
              <a:rPr lang="en-US" dirty="0"/>
              <a:t>      (if selected?</a:t>
            </a:r>
          </a:p>
          <a:p>
            <a:r>
              <a:rPr lang="en-US" dirty="0"/>
              <a:t>        ;; (new Wall%</a:t>
            </a:r>
          </a:p>
          <a:p>
            <a:r>
              <a:rPr lang="en-US" dirty="0"/>
              <a:t>        ;;   [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(- mx saved-mx</a:t>
            </a:r>
            <a:r>
              <a:rPr lang="en-US" dirty="0"/>
              <a:t>)]</a:t>
            </a:r>
          </a:p>
          <a:p>
            <a:r>
              <a:rPr lang="en-US" dirty="0"/>
              <a:t>        ;;   [selected? true]</a:t>
            </a:r>
          </a:p>
          <a:p>
            <a:r>
              <a:rPr lang="en-US" dirty="0"/>
              <a:t>        ;;   [saved-mx saved-mx])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(set! </a:t>
            </a:r>
            <a:r>
              <a:rPr lang="en-US" dirty="0" err="1">
                <a:solidFill>
                  <a:srgbClr val="FF0000"/>
                </a:solidFill>
              </a:rPr>
              <a:t>pos</a:t>
            </a:r>
            <a:r>
              <a:rPr lang="en-US" dirty="0">
                <a:solidFill>
                  <a:srgbClr val="FF0000"/>
                </a:solidFill>
              </a:rPr>
              <a:t> (- mx saved-mx))</a:t>
            </a:r>
          </a:p>
          <a:p>
            <a:r>
              <a:rPr lang="en-US" dirty="0"/>
              <a:t>        ; this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38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614593"/>
            <a:ext cx="2743200" cy="5152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Another nonsense value to be ignored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133600" y="5825070"/>
            <a:ext cx="1066800" cy="4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91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eb6ed586948f46d1b47763fe3e18155729de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1511</Words>
  <Application>Microsoft Office PowerPoint</Application>
  <PresentationFormat>On-screen Show (4:3)</PresentationFormat>
  <Paragraphs>189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 Neue</vt:lpstr>
      <vt:lpstr>1_Office Theme</vt:lpstr>
      <vt:lpstr>Converting from Immutable to Mutable Objects</vt:lpstr>
      <vt:lpstr>Key Points for Lesson 10.4</vt:lpstr>
      <vt:lpstr>The first thing we do is introduce a new interface</vt:lpstr>
      <vt:lpstr>New contracts</vt:lpstr>
      <vt:lpstr>If we don’t return a useful value, then what?</vt:lpstr>
      <vt:lpstr>Example of an EFFECT in a purpose statement</vt:lpstr>
      <vt:lpstr>Transforming the method definition</vt:lpstr>
      <vt:lpstr>The Void transformation: method definition</vt:lpstr>
      <vt:lpstr>Another example</vt:lpstr>
      <vt:lpstr>We modify WorldState% to deal with both Widgets and SWidgets</vt:lpstr>
      <vt:lpstr>And we have to initialize the world</vt:lpstr>
      <vt:lpstr>And now all's well with the world</vt:lpstr>
      <vt:lpstr>What do I write for the strategy?</vt:lpstr>
      <vt:lpstr>Review of Key Points for Lesson 10.4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Converting from Immutable to Mutable Objects</dc:title>
  <dc:creator>wand</dc:creator>
  <cp:lastModifiedBy>Mitchell Wand</cp:lastModifiedBy>
  <cp:revision>28</cp:revision>
  <dcterms:created xsi:type="dcterms:W3CDTF">2013-11-14T21:33:41Z</dcterms:created>
  <dcterms:modified xsi:type="dcterms:W3CDTF">2016-11-05T01:41:31Z</dcterms:modified>
</cp:coreProperties>
</file>