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6" r:id="rId2"/>
    <p:sldId id="267" r:id="rId3"/>
    <p:sldId id="365" r:id="rId4"/>
    <p:sldId id="356" r:id="rId5"/>
    <p:sldId id="375" r:id="rId6"/>
    <p:sldId id="374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1" r:id="rId20"/>
    <p:sldId id="370" r:id="rId21"/>
    <p:sldId id="372" r:id="rId22"/>
    <p:sldId id="373" r:id="rId23"/>
    <p:sldId id="376" r:id="rId24"/>
    <p:sldId id="377" r:id="rId25"/>
    <p:sldId id="378" r:id="rId26"/>
    <p:sldId id="384" r:id="rId27"/>
    <p:sldId id="379" r:id="rId28"/>
    <p:sldId id="380" r:id="rId29"/>
    <p:sldId id="381" r:id="rId30"/>
    <p:sldId id="382" r:id="rId31"/>
    <p:sldId id="272" r:id="rId32"/>
    <p:sldId id="354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A6"/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5232" autoAdjust="0"/>
  </p:normalViewPr>
  <p:slideViewPr>
    <p:cSldViewPr snapToGrid="0" snapToObjects="1">
      <p:cViewPr>
        <p:scale>
          <a:sx n="100" d="100"/>
          <a:sy n="100" d="100"/>
        </p:scale>
        <p:origin x="1956" y="654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3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Case Study: Space Invaders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only do this once…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We’ll put three methods in our interface:</a:t>
            </a:r>
          </a:p>
          <a:p>
            <a:pPr lvl="1"/>
            <a:r>
              <a:rPr lang="en-US" b="1" dirty="0"/>
              <a:t>after-button-down</a:t>
            </a:r>
          </a:p>
          <a:p>
            <a:pPr lvl="1"/>
            <a:r>
              <a:rPr lang="en-US" b="1" dirty="0"/>
              <a:t>after-button-up</a:t>
            </a:r>
          </a:p>
          <a:p>
            <a:pPr lvl="1"/>
            <a:r>
              <a:rPr lang="en-US" b="1" dirty="0"/>
              <a:t>after-drag</a:t>
            </a:r>
          </a:p>
          <a:p>
            <a:r>
              <a:rPr lang="en-US" dirty="0"/>
              <a:t>It will be the responsibility of </a:t>
            </a:r>
            <a:r>
              <a:rPr lang="en-US" b="1" dirty="0"/>
              <a:t>world-after-mouse-event</a:t>
            </a:r>
            <a:r>
              <a:rPr lang="en-US" dirty="0"/>
              <a:t> to do cases on the mouse event and send the appropriate message to each widget.</a:t>
            </a:r>
          </a:p>
          <a:p>
            <a:pPr lvl="3"/>
            <a:r>
              <a:rPr lang="en-US" sz="2600" dirty="0"/>
              <a:t>this is sometimes called “</a:t>
            </a:r>
            <a:r>
              <a:rPr lang="en-US" sz="2600" dirty="0" err="1"/>
              <a:t>demultiplexing</a:t>
            </a:r>
            <a:r>
              <a:rPr lang="en-US" sz="2600" dirty="0"/>
              <a:t>”.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1" dirty="0"/>
              <a:t>Widget&lt;%&gt; </a:t>
            </a:r>
            <a:r>
              <a:rPr lang="en-US" dirty="0"/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Every object that lives in the world</a:t>
            </a:r>
          </a:p>
          <a:p>
            <a:r>
              <a:rPr lang="en-US" dirty="0"/>
              <a:t>;; must implement the Widget&lt;%&gt; interface.</a:t>
            </a:r>
          </a:p>
          <a:p>
            <a:endParaRPr lang="en-US" dirty="0"/>
          </a:p>
          <a:p>
            <a:r>
              <a:rPr lang="en-US" dirty="0"/>
              <a:t>(define Widget&lt;%&gt;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Widget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after a tick</a:t>
            </a:r>
          </a:p>
          <a:p>
            <a:endParaRPr lang="en-US" dirty="0"/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-&gt; Widget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the specified</a:t>
            </a:r>
          </a:p>
          <a:p>
            <a:r>
              <a:rPr lang="en-US" dirty="0"/>
              <a:t>    ; mouse event at the given location.</a:t>
            </a:r>
          </a:p>
          <a:p>
            <a:endParaRPr lang="en-US" dirty="0"/>
          </a:p>
          <a:p>
            <a:r>
              <a:rPr lang="en-US" dirty="0"/>
              <a:t>    after-button-down</a:t>
            </a:r>
          </a:p>
          <a:p>
            <a:r>
              <a:rPr lang="en-US" dirty="0"/>
              <a:t>    after-button-up</a:t>
            </a:r>
          </a:p>
          <a:p>
            <a:r>
              <a:rPr lang="en-US" dirty="0"/>
              <a:t>    after-drag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-&gt; Widget</a:t>
            </a:r>
          </a:p>
          <a:p>
            <a:r>
              <a:rPr lang="en-US" dirty="0"/>
              <a:t>    ; GIVEN: a key event 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after the given</a:t>
            </a:r>
          </a:p>
          <a:p>
            <a:r>
              <a:rPr lang="en-US" dirty="0"/>
              <a:t>    ; key event</a:t>
            </a:r>
          </a:p>
          <a:p>
            <a:endParaRPr lang="en-US" dirty="0"/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Scene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like the given one,</a:t>
            </a:r>
          </a:p>
          <a:p>
            <a:r>
              <a:rPr lang="en-US" dirty="0"/>
              <a:t>    ; but with this object painted on it.</a:t>
            </a:r>
          </a:p>
          <a:p>
            <a:endParaRPr lang="en-US" dirty="0"/>
          </a:p>
          <a:p>
            <a:r>
              <a:rPr lang="en-US" dirty="0"/>
              <a:t>    add-to-scene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46922" y="1584325"/>
            <a:ext cx="52501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Integer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-&gt; Widget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GIVEN: a location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RETURNS: the state of this object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that should follow the specified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mouse event at the given location.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after-button-down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after-button-up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after-drag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vocabulary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We wrote: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this object </a:t>
            </a:r>
            <a:r>
              <a:rPr lang="en-US" sz="2400" dirty="0"/>
              <a:t>: </a:t>
            </a:r>
            <a:r>
              <a:rPr lang="en-US" sz="2400" b="1" dirty="0"/>
              <a:t>this</a:t>
            </a:r>
            <a:r>
              <a:rPr lang="en-US" sz="2400" dirty="0"/>
              <a:t> always refers to the object that receives the message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specified </a:t>
            </a:r>
            <a:r>
              <a:rPr lang="en-US" sz="2400" dirty="0"/>
              <a:t>mouse event: “specified” refers to which of the three functions in this group we are talking about (e.g., after-button-down talks about what should follow a button-down event)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given </a:t>
            </a:r>
            <a:r>
              <a:rPr lang="en-US" sz="2400" dirty="0"/>
              <a:t>location: “given” always refers to the arguments of the method call,  e.g. (send </a:t>
            </a:r>
            <a:r>
              <a:rPr lang="en-US" sz="2400" dirty="0" err="1"/>
              <a:t>obj</a:t>
            </a:r>
            <a:r>
              <a:rPr lang="en-US" sz="2400" dirty="0"/>
              <a:t> after-button-down 10 20) refers to a button-down event at (10, 20)</a:t>
            </a:r>
          </a:p>
          <a:p>
            <a:r>
              <a:rPr lang="en-US" sz="2400" dirty="0"/>
              <a:t>We will use this terminology consistently in our purpose statements when referring to different quantities.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code for the world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;; Data Definitions</a:t>
            </a:r>
          </a:p>
          <a:p>
            <a:endParaRPr lang="en-US" dirty="0"/>
          </a:p>
          <a:p>
            <a:r>
              <a:rPr lang="en-US" dirty="0"/>
              <a:t>;; A Time is a </a:t>
            </a:r>
            <a:r>
              <a:rPr lang="en-US" dirty="0" err="1"/>
              <a:t>NonNegative</a:t>
            </a:r>
            <a:r>
              <a:rPr lang="en-US" dirty="0"/>
              <a:t> Integer</a:t>
            </a:r>
          </a:p>
          <a:p>
            <a:endParaRPr lang="en-US" dirty="0"/>
          </a:p>
          <a:p>
            <a:r>
              <a:rPr lang="en-US" dirty="0"/>
              <a:t>;; A Widget is an object whose class</a:t>
            </a:r>
          </a:p>
          <a:p>
            <a:r>
              <a:rPr lang="en-US" dirty="0"/>
              <a:t>;; implements Widget&lt;%&gt;</a:t>
            </a:r>
          </a:p>
          <a:p>
            <a:endParaRPr lang="en-US" dirty="0"/>
          </a:p>
          <a:p>
            <a:r>
              <a:rPr lang="en-US" dirty="0"/>
              <a:t>(define-</a:t>
            </a:r>
            <a:r>
              <a:rPr lang="en-US" dirty="0" err="1"/>
              <a:t>struct</a:t>
            </a:r>
            <a:r>
              <a:rPr lang="en-US" dirty="0"/>
              <a:t> world (widgets time))</a:t>
            </a:r>
          </a:p>
          <a:p>
            <a:endParaRPr lang="en-US" dirty="0"/>
          </a:p>
          <a:p>
            <a:r>
              <a:rPr lang="en-US" dirty="0"/>
              <a:t>;; A World is a </a:t>
            </a:r>
          </a:p>
          <a:p>
            <a:r>
              <a:rPr lang="en-US" dirty="0"/>
              <a:t>;; (make-world </a:t>
            </a:r>
            <a:r>
              <a:rPr lang="en-US" dirty="0" err="1"/>
              <a:t>ListOfWidget</a:t>
            </a:r>
            <a:r>
              <a:rPr lang="en-US" dirty="0"/>
              <a:t> Time)</a:t>
            </a:r>
          </a:p>
          <a:p>
            <a:endParaRPr lang="en-US" dirty="0"/>
          </a:p>
          <a:p>
            <a:r>
              <a:rPr lang="en-US" dirty="0"/>
              <a:t>;; INTERP: (make-world </a:t>
            </a:r>
            <a:r>
              <a:rPr lang="en-US" dirty="0" err="1"/>
              <a:t>lst</a:t>
            </a:r>
            <a:r>
              <a:rPr lang="en-US" dirty="0"/>
              <a:t> t)</a:t>
            </a:r>
          </a:p>
          <a:p>
            <a:r>
              <a:rPr lang="en-US" dirty="0"/>
              <a:t>;;  represents a world containing</a:t>
            </a:r>
          </a:p>
          <a:p>
            <a:r>
              <a:rPr lang="en-US" dirty="0"/>
              <a:t>;;  the widgets in </a:t>
            </a:r>
            <a:r>
              <a:rPr lang="en-US" dirty="0" err="1"/>
              <a:t>lst</a:t>
            </a:r>
            <a:r>
              <a:rPr lang="en-US" dirty="0"/>
              <a:t> at time t </a:t>
            </a:r>
          </a:p>
          <a:p>
            <a:r>
              <a:rPr lang="en-US" dirty="0"/>
              <a:t>;;  (in ticks).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</a:t>
            </a:r>
          </a:p>
          <a:p>
            <a:r>
              <a:rPr lang="en-US" dirty="0"/>
              <a:t>; the given frame rate</a:t>
            </a:r>
          </a:p>
          <a:p>
            <a:r>
              <a:rPr lang="en-US" dirty="0"/>
              <a:t>; RETURNS: the final state of the</a:t>
            </a:r>
          </a:p>
          <a:p>
            <a:r>
              <a:rPr lang="en-US" dirty="0"/>
              <a:t>; world</a:t>
            </a:r>
          </a:p>
          <a:p>
            <a:r>
              <a:rPr lang="en-US" dirty="0"/>
              <a:t>; STRATEGY: deliver events to the </a:t>
            </a:r>
          </a:p>
          <a:p>
            <a:r>
              <a:rPr lang="en-US" dirty="0"/>
              <a:t>;  event handler functions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 world-after-tick rate)</a:t>
            </a:r>
          </a:p>
          <a:p>
            <a:r>
              <a:rPr lang="en-US" dirty="0"/>
              <a:t>    (on-draw world-to-scene)</a:t>
            </a:r>
          </a:p>
          <a:p>
            <a:r>
              <a:rPr lang="en-US" dirty="0"/>
              <a:t>    (on-key  world-after-key-event)</a:t>
            </a:r>
          </a:p>
          <a:p>
            <a:r>
              <a:rPr lang="en-US" dirty="0"/>
              <a:t>    (on-mouse </a:t>
            </a:r>
          </a:p>
          <a:p>
            <a:r>
              <a:rPr lang="en-US" dirty="0"/>
              <a:t>      world-after-mouse-event)))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5114348"/>
            <a:ext cx="3600450" cy="160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Nothing exciting here.  We put a time component in the world to illustrate that the world might have more things in it than just the list of widgets.</a:t>
            </a:r>
          </a:p>
        </p:txBody>
      </p:sp>
    </p:spTree>
    <p:extLst>
      <p:ext uri="{BB962C8B-B14F-4D97-AF65-F5344CB8AC3E}">
        <p14:creationId xmlns:p14="http://schemas.microsoft.com/office/powerpoint/2010/main" val="189301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world-after-tick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world-after-tick : </a:t>
            </a:r>
            <a:r>
              <a:rPr lang="en-US" dirty="0" err="1"/>
              <a:t>WorldState</a:t>
            </a:r>
            <a:r>
              <a:rPr lang="en-US" dirty="0"/>
              <a:t> -&gt; World</a:t>
            </a:r>
          </a:p>
          <a:p>
            <a:r>
              <a:rPr lang="en-US" dirty="0"/>
              <a:t>;; Use HOF map on the Widgets in w</a:t>
            </a:r>
          </a:p>
          <a:p>
            <a:r>
              <a:rPr lang="en-US" dirty="0"/>
              <a:t>(define (world-after-tick w)</a:t>
            </a:r>
          </a:p>
          <a:p>
            <a:r>
              <a:rPr lang="en-US" dirty="0"/>
              <a:t>  (let ((</a:t>
            </a:r>
            <a:r>
              <a:rPr lang="en-US" dirty="0" err="1"/>
              <a:t>objs</a:t>
            </a:r>
            <a:r>
              <a:rPr lang="en-US" dirty="0"/>
              <a:t> (world-widgets w))</a:t>
            </a:r>
          </a:p>
          <a:p>
            <a:r>
              <a:rPr lang="en-US" dirty="0"/>
              <a:t>        (t (world-time w)))</a:t>
            </a:r>
          </a:p>
          <a:p>
            <a:r>
              <a:rPr lang="en-US" dirty="0"/>
              <a:t>    (make-world</a:t>
            </a:r>
          </a:p>
          <a:p>
            <a:r>
              <a:rPr lang="en-US" dirty="0"/>
              <a:t>      (map</a:t>
            </a:r>
          </a:p>
          <a:p>
            <a:r>
              <a:rPr lang="en-US" dirty="0"/>
              <a:t>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</a:t>
            </a:r>
            <a:r>
              <a:rPr lang="en-US" dirty="0" err="1"/>
              <a:t>objs</a:t>
            </a:r>
            <a:r>
              <a:rPr lang="en-US" dirty="0"/>
              <a:t>)</a:t>
            </a:r>
          </a:p>
          <a:p>
            <a:r>
              <a:rPr lang="en-US" dirty="0"/>
              <a:t>      (+ 1 t))))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1835" y="3340099"/>
            <a:ext cx="2787926" cy="2345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a tick, the world sends an </a:t>
            </a:r>
            <a:r>
              <a:rPr lang="en-US" b="1" dirty="0">
                <a:solidFill>
                  <a:schemeClr val="tx1"/>
                </a:solidFill>
              </a:rPr>
              <a:t>after-tick</a:t>
            </a:r>
            <a:r>
              <a:rPr lang="en-US" dirty="0">
                <a:solidFill>
                  <a:schemeClr val="tx1"/>
                </a:solidFill>
              </a:rPr>
              <a:t> message to each of the widgets, and assembles the results with </a:t>
            </a:r>
            <a:r>
              <a:rPr lang="en-US" b="1" dirty="0">
                <a:solidFill>
                  <a:schemeClr val="tx1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 to get the new list of widgets.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also increments its timer.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809" y="4143029"/>
            <a:ext cx="1520687" cy="1373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used </a:t>
            </a:r>
            <a:r>
              <a:rPr lang="en-US" b="1" dirty="0">
                <a:solidFill>
                  <a:schemeClr val="tx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instead of </a:t>
            </a:r>
            <a:r>
              <a:rPr lang="en-US" b="1" dirty="0">
                <a:solidFill>
                  <a:schemeClr val="tx1"/>
                </a:solidFill>
              </a:rPr>
              <a:t>local</a:t>
            </a:r>
            <a:r>
              <a:rPr lang="en-US" dirty="0">
                <a:solidFill>
                  <a:schemeClr val="tx1"/>
                </a:solidFill>
              </a:rPr>
              <a:t>. You can use either one.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118153" y="3101009"/>
            <a:ext cx="94421" cy="1042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7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world-to-scene : World -&gt; Scene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Use HOF </a:t>
            </a:r>
            <a:r>
              <a:rPr lang="en-US" sz="2400" dirty="0" err="1"/>
              <a:t>foldr</a:t>
            </a:r>
            <a:r>
              <a:rPr lang="en-US" sz="2400" dirty="0"/>
              <a:t> on the Widgets in w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(world-to-scene w)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foldr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;; Widget Scene -&gt; Scene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(lambda (</a:t>
            </a:r>
            <a:r>
              <a:rPr lang="en-US" sz="2400" dirty="0" err="1"/>
              <a:t>obj</a:t>
            </a:r>
            <a:r>
              <a:rPr lang="en-US" sz="2400" dirty="0"/>
              <a:t> scene)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(send </a:t>
            </a:r>
            <a:r>
              <a:rPr lang="en-US" sz="2400" dirty="0" err="1"/>
              <a:t>obj</a:t>
            </a:r>
            <a:r>
              <a:rPr lang="en-US" sz="2400" dirty="0"/>
              <a:t> add-to-scene scene))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EMPTY-CANVAS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(world-widgets w)))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6066" y="5201444"/>
            <a:ext cx="4200525" cy="84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world-to-scene</a:t>
            </a:r>
            <a:r>
              <a:rPr lang="en-US" dirty="0">
                <a:solidFill>
                  <a:schemeClr val="tx1"/>
                </a:solidFill>
              </a:rPr>
              <a:t> is similar, except it does a </a:t>
            </a:r>
            <a:r>
              <a:rPr lang="en-US" b="1" dirty="0" err="1">
                <a:solidFill>
                  <a:schemeClr val="tx1"/>
                </a:solidFill>
              </a:rPr>
              <a:t>foldr</a:t>
            </a:r>
            <a:r>
              <a:rPr lang="en-US" dirty="0">
                <a:solidFill>
                  <a:schemeClr val="tx1"/>
                </a:solidFill>
              </a:rPr>
              <a:t> to assemble the scene.</a:t>
            </a:r>
          </a:p>
        </p:txBody>
      </p:sp>
    </p:spTree>
    <p:extLst>
      <p:ext uri="{BB962C8B-B14F-4D97-AF65-F5344CB8AC3E}">
        <p14:creationId xmlns:p14="http://schemas.microsoft.com/office/powerpoint/2010/main" val="204009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world-to-mouse-event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world-after-mouse-event </a:t>
            </a:r>
          </a:p>
          <a:p>
            <a:r>
              <a:rPr lang="en-US" dirty="0"/>
              <a:t>;;  : World Nat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 -&gt; World</a:t>
            </a:r>
          </a:p>
          <a:p>
            <a:r>
              <a:rPr lang="en-US" dirty="0"/>
              <a:t>;; STRATGY: Cases on </a:t>
            </a:r>
            <a:r>
              <a:rPr lang="en-US" dirty="0" err="1"/>
              <a:t>mev</a:t>
            </a:r>
            <a:endParaRPr lang="en-US" dirty="0"/>
          </a:p>
          <a:p>
            <a:r>
              <a:rPr lang="en-US" dirty="0"/>
              <a:t>(define (world-after-mouse-event 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"button-down")</a:t>
            </a:r>
          </a:p>
          <a:p>
            <a:r>
              <a:rPr lang="en-US" dirty="0"/>
              <a:t>     (world-after-button-down w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"drag")</a:t>
            </a:r>
          </a:p>
          <a:p>
            <a:r>
              <a:rPr lang="en-US" dirty="0"/>
              <a:t>     (world-after-drag w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"button-up")</a:t>
            </a:r>
          </a:p>
          <a:p>
            <a:r>
              <a:rPr lang="en-US" dirty="0"/>
              <a:t>     (world-after-button-up w mx my)]</a:t>
            </a:r>
          </a:p>
          <a:p>
            <a:r>
              <a:rPr lang="en-US" dirty="0"/>
              <a:t>    [else w]))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6712" y="5294312"/>
            <a:ext cx="3995738" cy="143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world-after-mouse-event</a:t>
            </a:r>
            <a:r>
              <a:rPr lang="en-US" dirty="0">
                <a:solidFill>
                  <a:schemeClr val="tx1"/>
                </a:solidFill>
              </a:rPr>
              <a:t> decides which mouse event it is looking at, and calls the appropriate specialized function.  See how we follow the data definitions!</a:t>
            </a:r>
          </a:p>
        </p:txBody>
      </p:sp>
    </p:spTree>
    <p:extLst>
      <p:ext uri="{BB962C8B-B14F-4D97-AF65-F5344CB8AC3E}">
        <p14:creationId xmlns:p14="http://schemas.microsoft.com/office/powerpoint/2010/main" val="149989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world-after-button-down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 World Nat </a:t>
            </a:r>
            <a:r>
              <a:rPr lang="en-US" sz="2400" dirty="0" err="1"/>
              <a:t>Nat</a:t>
            </a:r>
            <a:r>
              <a:rPr lang="en-US" sz="24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 STRATEGY: Use HOF map on the widgets in w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(world-after-button-down w mx my)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(let ((</a:t>
            </a:r>
            <a:r>
              <a:rPr lang="en-US" sz="2400" dirty="0" err="1"/>
              <a:t>objs</a:t>
            </a:r>
            <a:r>
              <a:rPr lang="en-US" sz="2400" dirty="0"/>
              <a:t> (world-widgets w))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(t (world-time w)))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(make-world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(map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(lambda (</a:t>
            </a:r>
            <a:r>
              <a:rPr lang="en-US" sz="2400" dirty="0" err="1"/>
              <a:t>obj</a:t>
            </a:r>
            <a:r>
              <a:rPr lang="en-US" sz="2400" dirty="0"/>
              <a:t>)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(send </a:t>
            </a:r>
            <a:r>
              <a:rPr lang="en-US" sz="2400" dirty="0" err="1"/>
              <a:t>obj</a:t>
            </a:r>
            <a:r>
              <a:rPr lang="en-US" sz="2400" dirty="0"/>
              <a:t> after-button-down mx my))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</a:t>
            </a:r>
            <a:r>
              <a:rPr lang="en-US" sz="2400" dirty="0" err="1"/>
              <a:t>objs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t)))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00359" y="5303837"/>
            <a:ext cx="4200525" cy="123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world-after-button-down</a:t>
            </a:r>
            <a:r>
              <a:rPr lang="en-US" dirty="0">
                <a:solidFill>
                  <a:schemeClr val="tx1"/>
                </a:solidFill>
              </a:rPr>
              <a:t> follows the pattern of </a:t>
            </a:r>
            <a:r>
              <a:rPr lang="en-US" b="1" dirty="0">
                <a:solidFill>
                  <a:schemeClr val="tx1"/>
                </a:solidFill>
              </a:rPr>
              <a:t>world-after-tick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world-after-button-up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world-after-drag</a:t>
            </a:r>
            <a:r>
              <a:rPr lang="en-US" dirty="0">
                <a:solidFill>
                  <a:schemeClr val="tx1"/>
                </a:solidFill>
              </a:rPr>
              <a:t> are similar.</a:t>
            </a:r>
          </a:p>
        </p:txBody>
      </p:sp>
    </p:spTree>
    <p:extLst>
      <p:ext uri="{BB962C8B-B14F-4D97-AF65-F5344CB8AC3E}">
        <p14:creationId xmlns:p14="http://schemas.microsoft.com/office/powerpoint/2010/main" val="151133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world-after-key-event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world-after-key-event : World </a:t>
            </a:r>
            <a:r>
              <a:rPr lang="en-US" sz="1200" dirty="0" err="1"/>
              <a:t>KeyEvent</a:t>
            </a:r>
            <a:r>
              <a:rPr lang="en-US" sz="12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STRATEGY: Cases on </a:t>
            </a:r>
            <a:r>
              <a:rPr lang="en-US" sz="1200" dirty="0" err="1"/>
              <a:t>kev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"b" and "h" create new bomb and new helicopter;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other keystrokes are passed on to the widgets in the world.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(world-after-key-event w </a:t>
            </a:r>
            <a:r>
              <a:rPr lang="en-US" sz="1200" dirty="0" err="1"/>
              <a:t>kev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(let ((</a:t>
            </a:r>
            <a:r>
              <a:rPr lang="en-US" sz="1200" dirty="0" err="1"/>
              <a:t>objs</a:t>
            </a:r>
            <a:r>
              <a:rPr lang="en-US" sz="1200" dirty="0"/>
              <a:t> (world-widgets w))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(t (world-time w)))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(cond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[(key=? </a:t>
            </a:r>
            <a:r>
              <a:rPr lang="en-US" sz="1200" dirty="0" err="1"/>
              <a:t>kev</a:t>
            </a:r>
            <a:r>
              <a:rPr lang="en-US" sz="1200" dirty="0"/>
              <a:t> NEW-BOMB-EVENT)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(cons (new-bomb t) </a:t>
            </a:r>
            <a:r>
              <a:rPr lang="en-US" sz="1200" dirty="0" err="1"/>
              <a:t>objs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[(key=? </a:t>
            </a:r>
            <a:r>
              <a:rPr lang="en-US" sz="1200" dirty="0" err="1"/>
              <a:t>kev</a:t>
            </a:r>
            <a:r>
              <a:rPr lang="en-US" sz="1200" dirty="0"/>
              <a:t> NEW-HELI-EVENT)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(cons (new-</a:t>
            </a:r>
            <a:r>
              <a:rPr lang="en-US" sz="1200" dirty="0" err="1"/>
              <a:t>heli</a:t>
            </a:r>
            <a:r>
              <a:rPr lang="en-US" sz="1200" dirty="0"/>
              <a:t>) </a:t>
            </a:r>
            <a:r>
              <a:rPr lang="en-US" sz="1200" dirty="0" err="1"/>
              <a:t>objs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[else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(map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 (lambda (</a:t>
            </a:r>
            <a:r>
              <a:rPr lang="en-US" sz="1200" dirty="0" err="1"/>
              <a:t>obj</a:t>
            </a:r>
            <a:r>
              <a:rPr lang="en-US" sz="1200" dirty="0"/>
              <a:t>) (send </a:t>
            </a:r>
            <a:r>
              <a:rPr lang="en-US" sz="1200" dirty="0" err="1"/>
              <a:t>obj</a:t>
            </a:r>
            <a:r>
              <a:rPr lang="en-US" sz="1200" dirty="0"/>
              <a:t> after-key-event </a:t>
            </a:r>
            <a:r>
              <a:rPr lang="en-US" sz="1200" dirty="0" err="1"/>
              <a:t>kev</a:t>
            </a:r>
            <a:r>
              <a:rPr lang="en-US" sz="12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 (world-widgets w))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6388" y="3057525"/>
            <a:ext cx="2786062" cy="2783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world-after-key-event</a:t>
            </a:r>
            <a:r>
              <a:rPr lang="en-US" dirty="0">
                <a:solidFill>
                  <a:schemeClr val="tx1"/>
                </a:solidFill>
              </a:rPr>
              <a:t> responds to “b” and “h” itself to add new widgets to the world.  Other key events are passed to the widgets.  In the next module, we'll consider a somewhat nicer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58983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we’ll build some widgets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classes of widgets:  Bombs and Helicopters</a:t>
            </a:r>
          </a:p>
          <a:p>
            <a:r>
              <a:rPr lang="en-US" dirty="0"/>
              <a:t>Bombs drop from the top of the screen.  They are not </a:t>
            </a:r>
            <a:r>
              <a:rPr lang="en-US" dirty="0" err="1"/>
              <a:t>draggable</a:t>
            </a:r>
            <a:r>
              <a:rPr lang="en-US" dirty="0"/>
              <a:t>.</a:t>
            </a:r>
          </a:p>
          <a:p>
            <a:r>
              <a:rPr lang="en-US" dirty="0"/>
              <a:t>Helicopters rise from the bottom of the screen. They are selectable and </a:t>
            </a:r>
            <a:r>
              <a:rPr lang="en-US" dirty="0" err="1"/>
              <a:t>draggable</a:t>
            </a:r>
            <a:r>
              <a:rPr lang="en-US" dirty="0"/>
              <a:t>, like the rectangles in our screensavers.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idea of an interface to write a small  interactive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Bomb%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Bombs start near the top of the screen.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They just fall.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Constructor template for Bomb%: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(new Bomb% [x Integer][y Integer])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Interpretation: An object of class Bomb% represents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bomb.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make-bomb : Time -&gt; </a:t>
            </a:r>
            <a:r>
              <a:rPr lang="en-US" sz="1000" dirty="0">
                <a:solidFill>
                  <a:srgbClr val="FF0000"/>
                </a:solidFill>
              </a:rPr>
              <a:t>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GIVEN: A time 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RETURNS: a new object of class Bomb% near the top of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 screen. The time argument is ignored.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(define (new-bomb t)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(new Bomb% [x BOMB-INITIAL-X][y BOMB-INITIAL-Y]))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Bomb%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(Widget&lt;%&gt;)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y)  ; the bomb's x and y position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private data for objects of this class.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these can depend on the </a:t>
            </a:r>
            <a:r>
              <a:rPr lang="en-US" sz="1000" dirty="0" err="1"/>
              <a:t>init</a:t>
            </a:r>
            <a:r>
              <a:rPr lang="en-US" sz="1000" dirty="0"/>
              <a:t>-fields.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image for displaying the bomb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[BOMB-IMG (circle 10 "solid" "red")])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 bomb's speed, in pixels/tick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[BOMB-SPEED 8])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after-tick : Time -&gt; </a:t>
            </a:r>
            <a:r>
              <a:rPr lang="en-US" sz="1000" dirty="0">
                <a:solidFill>
                  <a:srgbClr val="FF0000"/>
                </a:solidFill>
              </a:rPr>
              <a:t>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bomb like this one, but as it should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be after a tick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the bomb moves vertically by BOMB-SPEED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(new Bomb% [x x][y (+ y BOMB-SPEED)]))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this bomb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(place-image BOMB-IMG x y scene))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bomb doesn't have any other behaviors, so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responds to each of these messages by returning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itself, unchanged.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(after-button-down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(after-button-up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(after-key-event </a:t>
            </a:r>
            <a:r>
              <a:rPr lang="en-US" sz="1000" dirty="0" err="1"/>
              <a:t>kev</a:t>
            </a:r>
            <a:r>
              <a:rPr lang="en-US" sz="1000" dirty="0"/>
              <a:t>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test methods, to test; the bomb state.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for-test:x</a:t>
            </a:r>
            <a:r>
              <a:rPr lang="en-US" sz="1000" dirty="0"/>
              <a:t>) x)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for-test:y</a:t>
            </a:r>
            <a:r>
              <a:rPr lang="en-US" sz="1000" dirty="0"/>
              <a:t>) y)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9650" y="5364479"/>
            <a:ext cx="1847850" cy="1242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Since </a:t>
            </a:r>
            <a:r>
              <a:rPr lang="en-US" sz="1200" b="1" dirty="0">
                <a:solidFill>
                  <a:schemeClr val="tx1"/>
                </a:solidFill>
              </a:rPr>
              <a:t>Bomb% </a:t>
            </a:r>
            <a:r>
              <a:rPr lang="en-US" sz="1200" dirty="0">
                <a:solidFill>
                  <a:schemeClr val="tx1"/>
                </a:solidFill>
              </a:rPr>
              <a:t>implements </a:t>
            </a:r>
            <a:r>
              <a:rPr lang="en-US" sz="1200" b="1" dirty="0">
                <a:solidFill>
                  <a:schemeClr val="tx1"/>
                </a:solidFill>
              </a:rPr>
              <a:t>Widget&lt;%&gt;</a:t>
            </a:r>
            <a:r>
              <a:rPr lang="en-US" sz="1200" dirty="0">
                <a:solidFill>
                  <a:schemeClr val="tx1"/>
                </a:solidFill>
              </a:rPr>
              <a:t>, the value returned is a Widget, so this method satisfies the contract given for it in the </a:t>
            </a:r>
            <a:r>
              <a:rPr lang="en-US" sz="1200" b="1" dirty="0">
                <a:solidFill>
                  <a:schemeClr val="tx1"/>
                </a:solidFill>
              </a:rPr>
              <a:t>Widget&lt;%&gt; </a:t>
            </a:r>
            <a:r>
              <a:rPr lang="en-US" sz="1200" dirty="0">
                <a:solidFill>
                  <a:schemeClr val="tx1"/>
                </a:solidFill>
              </a:rPr>
              <a:t>interface.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5743575" y="1828800"/>
            <a:ext cx="1099185" cy="353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96100" y="5418707"/>
            <a:ext cx="2114550" cy="92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for-test:x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b="1" dirty="0" err="1">
                <a:solidFill>
                  <a:schemeClr val="tx1"/>
                </a:solidFill>
              </a:rPr>
              <a:t>for-test:y</a:t>
            </a:r>
            <a:r>
              <a:rPr lang="en-US" sz="1200" dirty="0">
                <a:solidFill>
                  <a:schemeClr val="tx1"/>
                </a:solidFill>
              </a:rPr>
              <a:t> are NOT in the  </a:t>
            </a:r>
            <a:r>
              <a:rPr lang="en-US" sz="1200" b="1" dirty="0">
                <a:solidFill>
                  <a:schemeClr val="tx1"/>
                </a:solidFill>
              </a:rPr>
              <a:t>Widget&lt;%&gt;  </a:t>
            </a:r>
            <a:r>
              <a:rPr lang="en-US" sz="1200" dirty="0">
                <a:solidFill>
                  <a:schemeClr val="tx1"/>
                </a:solidFill>
              </a:rPr>
              <a:t>interface.  They are added  here for testing purposes ONLY.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7130938" y="4934536"/>
            <a:ext cx="822437" cy="48417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4975" y="5697221"/>
            <a:ext cx="2619375" cy="909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are only allowed to put data types (which are interfaces) in our contracts. Since </a:t>
            </a:r>
            <a:r>
              <a:rPr lang="en-US" sz="1200" b="1" dirty="0">
                <a:solidFill>
                  <a:schemeClr val="tx1"/>
                </a:solidFill>
              </a:rPr>
              <a:t>Bomb% </a:t>
            </a:r>
            <a:r>
              <a:rPr lang="en-US" sz="1200" dirty="0">
                <a:solidFill>
                  <a:schemeClr val="tx1"/>
                </a:solidFill>
              </a:rPr>
              <a:t>implements </a:t>
            </a:r>
            <a:r>
              <a:rPr lang="en-US" sz="1200" b="1" dirty="0">
                <a:solidFill>
                  <a:schemeClr val="tx1"/>
                </a:solidFill>
              </a:rPr>
              <a:t>Widget&lt;%&gt;</a:t>
            </a:r>
            <a:r>
              <a:rPr lang="en-US" sz="1200" dirty="0">
                <a:solidFill>
                  <a:schemeClr val="tx1"/>
                </a:solidFill>
              </a:rPr>
              <a:t>, the value returned is a Widget, so this function satisfies its contract.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476500" y="3070860"/>
            <a:ext cx="548640" cy="262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on to Heli%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Helicopters start near the bottom of the screen and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rise slowly. They are selectable and </a:t>
            </a:r>
            <a:r>
              <a:rPr lang="en-US" sz="1000" dirty="0" err="1"/>
              <a:t>draggable</a:t>
            </a:r>
            <a:r>
              <a:rPr lang="en-US" sz="1000" dirty="0"/>
              <a:t>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Constructor template for Heli%: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(new Heli% [x Integer][y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[selected? Boolean][mx Integer][my Integer])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 last 3 arguments are optional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Interpretation: An object of class Heli% represents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helicopter.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(Widget&lt;%&gt;)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</a:t>
            </a:r>
            <a:r>
              <a:rPr lang="en-US" sz="1000" dirty="0" err="1"/>
              <a:t>init</a:t>
            </a:r>
            <a:r>
              <a:rPr lang="en-US" sz="1000" dirty="0"/>
              <a:t>-fields are the values that may vary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from one helicopter to the next.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  <a:r>
              <a:rPr lang="en-US" sz="1000" dirty="0">
                <a:solidFill>
                  <a:srgbClr val="FF0000"/>
                </a:solidFill>
              </a:rPr>
              <a:t>;; the x and y position of the center of the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y)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>
                <a:solidFill>
                  <a:srgbClr val="FF0000"/>
                </a:solidFill>
              </a:rPr>
              <a:t>is the helicopter selected? Default is false.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[selected? false])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  <a:r>
              <a:rPr lang="en-US" sz="1000" dirty="0">
                <a:solidFill>
                  <a:srgbClr val="FF0000"/>
                </a:solidFill>
              </a:rPr>
              <a:t> ;; if the helicopter is selected, the position of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the last button-down event inside this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helicopter, relative to its center. 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Else any value.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[saved-mx 0] [saved-my 0])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private data for objects of this class.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these can depend on the </a:t>
            </a:r>
            <a:r>
              <a:rPr lang="en-US" sz="1000" dirty="0" err="1"/>
              <a:t>init</a:t>
            </a:r>
            <a:r>
              <a:rPr lang="en-US" sz="1000" dirty="0"/>
              <a:t>-fields.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  <a:r>
              <a:rPr lang="en-US" sz="1000" dirty="0">
                <a:solidFill>
                  <a:srgbClr val="FF0000"/>
                </a:solidFill>
              </a:rPr>
              <a:t> ;; the helicopter's radius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[r 15])  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image for displaying the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[HELI-IMG (circle r "outline" "blue")])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the helicopter's speed, in pixels/tick.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negative means that it moves upwards.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[HELISPEED -4])               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after-tick :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tick.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a selected helicopter doesn't move. 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unselected helicopter moves vertically by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HELISPEED.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[x x]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[y (+ y HELISPEED)]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selected?]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saved-mx]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[saved-my saved-my])))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" y="6013133"/>
            <a:ext cx="4892039" cy="708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Note how we’ve put an interpretation (in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>
                <a:solidFill>
                  <a:schemeClr val="tx1"/>
                </a:solidFill>
              </a:rPr>
              <a:t>) on each of the fields of the object.   This is just like what we did when we put an interpretation on each of the fields of a </a:t>
            </a:r>
            <a:r>
              <a:rPr lang="en-US" sz="1400" b="1" dirty="0" err="1">
                <a:solidFill>
                  <a:schemeClr val="tx1"/>
                </a:solidFill>
              </a:rPr>
              <a:t>struct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35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Heli%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after-key-event : </a:t>
            </a:r>
            <a:r>
              <a:rPr lang="en-US" sz="1000" dirty="0" err="1"/>
              <a:t>KeyEvent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but as it should be after the given key event.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a helicopter ignores key events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(after-key-event </a:t>
            </a:r>
            <a:r>
              <a:rPr lang="en-US" sz="1000" dirty="0" err="1"/>
              <a:t>kev</a:t>
            </a:r>
            <a:r>
              <a:rPr lang="en-US" sz="1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this)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after-button-down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button-down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button-down event at the given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whether the event is in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(after-button-down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(in-</a:t>
            </a:r>
            <a:r>
              <a:rPr lang="en-US" sz="1000" dirty="0" err="1"/>
              <a:t>heli</a:t>
            </a:r>
            <a:r>
              <a:rPr lang="en-US" sz="1000" dirty="0"/>
              <a:t>?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[x x][y y]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(- mx x)]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[saved-my (- my y)])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after-button-up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button-up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button-up event at the given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If the helicopter is selected, then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unselect it, otherwise ignore.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whether the event is in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(after-button-up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...etc...)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after-drag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...etc...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 ...etc...)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this helicopter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(place-image HELI-IMG x y scene))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Heli%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in-</a:t>
            </a:r>
            <a:r>
              <a:rPr lang="en-US" sz="1000" dirty="0" err="1"/>
              <a:t>heli</a:t>
            </a:r>
            <a:r>
              <a:rPr lang="en-US" sz="1000" dirty="0"/>
              <a:t>? : Integer </a:t>
            </a:r>
            <a:r>
              <a:rPr lang="en-US" sz="1000" dirty="0" err="1"/>
              <a:t>Integer</a:t>
            </a:r>
            <a:r>
              <a:rPr lang="en-US" sz="1000" dirty="0"/>
              <a:t> -&gt; Boolean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a location on the canvas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true </a:t>
            </a:r>
            <a:r>
              <a:rPr lang="en-US" sz="1000" dirty="0" err="1"/>
              <a:t>iff</a:t>
            </a:r>
            <a:r>
              <a:rPr lang="en-US" sz="1000" dirty="0"/>
              <a:t> the location is inside this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 (in-</a:t>
            </a:r>
            <a:r>
              <a:rPr lang="en-US" sz="1000" dirty="0" err="1"/>
              <a:t>heli</a:t>
            </a:r>
            <a:r>
              <a:rPr lang="en-US" sz="1000" dirty="0"/>
              <a:t>? other-x other-y)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(&lt;= (+ (</a:t>
            </a:r>
            <a:r>
              <a:rPr lang="en-US" sz="1000" dirty="0" err="1"/>
              <a:t>sqr</a:t>
            </a:r>
            <a:r>
              <a:rPr lang="en-US" sz="1000" dirty="0"/>
              <a:t> (- x other-x)) (</a:t>
            </a:r>
            <a:r>
              <a:rPr lang="en-US" sz="1000" dirty="0" err="1"/>
              <a:t>sqr</a:t>
            </a:r>
            <a:r>
              <a:rPr lang="en-US" sz="1000" dirty="0"/>
              <a:t> (- y other-y)))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(</a:t>
            </a:r>
            <a:r>
              <a:rPr lang="en-US" sz="1000" dirty="0" err="1"/>
              <a:t>sqr</a:t>
            </a:r>
            <a:r>
              <a:rPr lang="en-US" sz="1000" dirty="0"/>
              <a:t> r)))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test methods, to probe the helicopter state.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Note that we don't have a probe for radius.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</a:t>
            </a:r>
            <a:r>
              <a:rPr lang="en-US" sz="1000" dirty="0" err="1"/>
              <a:t>Int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for-test:x</a:t>
            </a:r>
            <a:r>
              <a:rPr lang="en-US" sz="1000" dirty="0"/>
              <a:t>) x)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</a:t>
            </a:r>
            <a:r>
              <a:rPr lang="en-US" sz="1000" dirty="0" err="1"/>
              <a:t>Int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for-test:y</a:t>
            </a:r>
            <a:r>
              <a:rPr lang="en-US" sz="1000" dirty="0"/>
              <a:t>) y)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Boolean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for-test:selected</a:t>
            </a:r>
            <a:r>
              <a:rPr lang="en-US" sz="1000" dirty="0"/>
              <a:t>?) selected?)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(list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Int</a:t>
            </a:r>
            <a:r>
              <a:rPr lang="en-US" sz="1000" dirty="0"/>
              <a:t> Boolean)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for-test:heli-state</a:t>
            </a:r>
            <a:r>
              <a:rPr lang="en-US" sz="1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(list x y selected?))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do it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the World into an object.</a:t>
            </a:r>
          </a:p>
          <a:p>
            <a:r>
              <a:rPr lang="en-US" dirty="0"/>
              <a:t>We’ll write a World&lt;%&gt; interface and a class World% that implements it.</a:t>
            </a:r>
          </a:p>
          <a:p>
            <a:r>
              <a:rPr lang="en-US" dirty="0"/>
              <a:t>We’ll create an initial world, which is an object of class World%.</a:t>
            </a:r>
          </a:p>
          <a:p>
            <a:r>
              <a:rPr lang="en-US" dirty="0"/>
              <a:t>Our big-bang function will send messages to the world.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World&lt;%&gt;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(define World&lt;%&gt;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at the next tick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Integer </a:t>
            </a:r>
            <a:r>
              <a:rPr lang="en-US" sz="1200" dirty="0" err="1"/>
              <a:t>Integer</a:t>
            </a:r>
            <a:r>
              <a:rPr lang="en-US" sz="1200" dirty="0"/>
              <a:t> </a:t>
            </a:r>
            <a:r>
              <a:rPr lang="en-US" sz="1200" dirty="0" err="1"/>
              <a:t>MouseEvent</a:t>
            </a:r>
            <a:r>
              <a:rPr lang="en-US" sz="1200" dirty="0"/>
              <a:t>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that should follow the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 mouse event at the given location.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after-mouse-event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KeyEvent</a:t>
            </a:r>
            <a:r>
              <a:rPr lang="en-US" sz="1200" dirty="0"/>
              <a:t> : </a:t>
            </a:r>
            <a:r>
              <a:rPr lang="en-US" sz="1200" dirty="0" err="1"/>
              <a:t>KeyEvent</a:t>
            </a:r>
            <a:r>
              <a:rPr lang="en-US" sz="12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that should follow the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 key event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-&gt;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a scene that depicts this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to-scene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>
          <a:xfrm rot="5400000">
            <a:off x="1175450" y="3379151"/>
            <a:ext cx="3825918" cy="311033"/>
          </a:xfrm>
          <a:prstGeom prst="wave">
            <a:avLst/>
          </a:prstGeom>
          <a:solidFill>
            <a:srgbClr val="FAF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200" y="2512291"/>
            <a:ext cx="1958109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8255" y="1764145"/>
            <a:ext cx="1958109" cy="34544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6818" y="19582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after-tick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6818" y="28229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after-key-event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6818" y="36876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after-mouse-event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6818" y="45523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5310" y="1958253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7837" y="2775671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0364" y="3593089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2892" y="4410508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669309" y="2205325"/>
            <a:ext cx="967509" cy="91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 flipV="1">
            <a:off x="2669309" y="3070027"/>
            <a:ext cx="967509" cy="5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2669309" y="3121891"/>
            <a:ext cx="967509" cy="8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2669309" y="3121891"/>
            <a:ext cx="967509" cy="167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3" idx="1"/>
          </p:cNvCxnSpPr>
          <p:nvPr/>
        </p:nvCxnSpPr>
        <p:spPr>
          <a:xfrm flipV="1">
            <a:off x="5257800" y="2205326"/>
            <a:ext cx="967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4" idx="1"/>
          </p:cNvCxnSpPr>
          <p:nvPr/>
        </p:nvCxnSpPr>
        <p:spPr>
          <a:xfrm>
            <a:off x="5257800" y="2205327"/>
            <a:ext cx="1330037" cy="8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5" idx="1"/>
          </p:cNvCxnSpPr>
          <p:nvPr/>
        </p:nvCxnSpPr>
        <p:spPr>
          <a:xfrm>
            <a:off x="5257800" y="2205327"/>
            <a:ext cx="1692564" cy="16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6" idx="1"/>
          </p:cNvCxnSpPr>
          <p:nvPr/>
        </p:nvCxnSpPr>
        <p:spPr>
          <a:xfrm>
            <a:off x="5257800" y="2205327"/>
            <a:ext cx="2055092" cy="24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  <a:endCxn id="13" idx="1"/>
          </p:cNvCxnSpPr>
          <p:nvPr/>
        </p:nvCxnSpPr>
        <p:spPr>
          <a:xfrm flipV="1">
            <a:off x="5257800" y="2205326"/>
            <a:ext cx="967510" cy="8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4" idx="1"/>
          </p:cNvCxnSpPr>
          <p:nvPr/>
        </p:nvCxnSpPr>
        <p:spPr>
          <a:xfrm flipV="1">
            <a:off x="5257800" y="3022744"/>
            <a:ext cx="1330037" cy="4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5" idx="1"/>
          </p:cNvCxnSpPr>
          <p:nvPr/>
        </p:nvCxnSpPr>
        <p:spPr>
          <a:xfrm>
            <a:off x="5257800" y="3070027"/>
            <a:ext cx="1692564" cy="77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6" idx="1"/>
          </p:cNvCxnSpPr>
          <p:nvPr/>
        </p:nvCxnSpPr>
        <p:spPr>
          <a:xfrm>
            <a:off x="5257800" y="3070027"/>
            <a:ext cx="2055092" cy="158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4551" y="5694698"/>
            <a:ext cx="192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calls using World&lt;%&gt; interface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49039" y="4474441"/>
            <a:ext cx="414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etc.</a:t>
            </a:r>
          </a:p>
        </p:txBody>
      </p:sp>
      <p:sp>
        <p:nvSpPr>
          <p:cNvPr id="35" name="Wave 34"/>
          <p:cNvSpPr/>
          <p:nvPr/>
        </p:nvSpPr>
        <p:spPr>
          <a:xfrm rot="5400000">
            <a:off x="4012862" y="3335828"/>
            <a:ext cx="3825918" cy="311033"/>
          </a:xfrm>
          <a:prstGeom prst="wave">
            <a:avLst/>
          </a:prstGeom>
          <a:solidFill>
            <a:srgbClr val="FAF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8960" y="5694698"/>
            <a:ext cx="192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calls using Widget&lt;%&gt; interface</a:t>
            </a:r>
          </a:p>
        </p:txBody>
      </p:sp>
    </p:spTree>
    <p:extLst>
      <p:ext uri="{BB962C8B-B14F-4D97-AF65-F5344CB8AC3E}">
        <p14:creationId xmlns:p14="http://schemas.microsoft.com/office/powerpoint/2010/main" val="158835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b="1" dirty="0"/>
              <a:t>run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 the given frame rate</a:t>
            </a:r>
          </a:p>
          <a:p>
            <a:r>
              <a:rPr lang="en-US" dirty="0"/>
              <a:t>; RETURNS: the final state of the world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</a:t>
            </a:r>
          </a:p>
          <a:p>
            <a:r>
              <a:rPr lang="en-US" dirty="0"/>
              <a:t>      (lambda (w) (send w after-tick))</a:t>
            </a:r>
          </a:p>
          <a:p>
            <a:r>
              <a:rPr lang="en-US" dirty="0"/>
              <a:t>      rate)</a:t>
            </a:r>
          </a:p>
          <a:p>
            <a:r>
              <a:rPr lang="en-US" dirty="0"/>
              <a:t>    (on-draw</a:t>
            </a:r>
          </a:p>
          <a:p>
            <a:r>
              <a:rPr lang="en-US" dirty="0"/>
              <a:t>      (lambda (w) (send w to-scene)))</a:t>
            </a:r>
          </a:p>
          <a:p>
            <a:r>
              <a:rPr lang="en-US" dirty="0"/>
              <a:t>    (on-key</a:t>
            </a:r>
          </a:p>
          <a:p>
            <a:r>
              <a:rPr lang="en-US" dirty="0"/>
              <a:t>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(send w after-key-event </a:t>
            </a:r>
            <a:r>
              <a:rPr lang="en-US" dirty="0" err="1"/>
              <a:t>kev</a:t>
            </a:r>
            <a:r>
              <a:rPr lang="en-US" dirty="0"/>
              <a:t>)))</a:t>
            </a:r>
          </a:p>
          <a:p>
            <a:r>
              <a:rPr lang="en-US" dirty="0"/>
              <a:t>    (on-mouse</a:t>
            </a:r>
          </a:p>
          <a:p>
            <a:r>
              <a:rPr lang="en-US" dirty="0"/>
              <a:t>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(send w after-mouse-event mx my </a:t>
            </a:r>
            <a:r>
              <a:rPr lang="en-US" dirty="0" err="1"/>
              <a:t>mev</a:t>
            </a:r>
            <a:r>
              <a:rPr lang="en-US" dirty="0"/>
              <a:t>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37943" y="3332219"/>
            <a:ext cx="2757714" cy="1061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Compare this to the </a:t>
            </a:r>
            <a:r>
              <a:rPr lang="en-US" sz="2000" b="1" dirty="0">
                <a:solidFill>
                  <a:schemeClr val="tx1"/>
                </a:solidFill>
              </a:rPr>
              <a:t>run</a:t>
            </a:r>
            <a:r>
              <a:rPr lang="en-US" sz="2000" dirty="0">
                <a:solidFill>
                  <a:schemeClr val="tx1"/>
                </a:solidFill>
              </a:rPr>
              <a:t> function in slide 13.</a:t>
            </a:r>
          </a:p>
        </p:txBody>
      </p:sp>
    </p:spTree>
    <p:extLst>
      <p:ext uri="{BB962C8B-B14F-4D97-AF65-F5344CB8AC3E}">
        <p14:creationId xmlns:p14="http://schemas.microsoft.com/office/powerpoint/2010/main" val="172469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World%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;; Constructor template for World%:</a:t>
            </a:r>
          </a:p>
          <a:p>
            <a:r>
              <a:rPr lang="en-US" sz="1100" dirty="0"/>
              <a:t>;; (new World% [</a:t>
            </a:r>
            <a:r>
              <a:rPr lang="en-US" sz="1100" dirty="0" err="1"/>
              <a:t>objs</a:t>
            </a:r>
            <a:r>
              <a:rPr lang="en-US" sz="1100" dirty="0"/>
              <a:t> </a:t>
            </a:r>
            <a:r>
              <a:rPr lang="en-US" sz="1100" dirty="0" err="1"/>
              <a:t>ListOfWidget</a:t>
            </a:r>
            <a:r>
              <a:rPr lang="en-US" sz="1100" dirty="0"/>
              <a:t>][t Time])</a:t>
            </a:r>
          </a:p>
          <a:p>
            <a:r>
              <a:rPr lang="en-US" sz="1100" dirty="0"/>
              <a:t>;; Interpretation: An object of class World% takes</a:t>
            </a:r>
          </a:p>
          <a:p>
            <a:r>
              <a:rPr lang="en-US" sz="1100" dirty="0"/>
              <a:t>;; signals from big-bang and distributes them to</a:t>
            </a:r>
          </a:p>
          <a:p>
            <a:r>
              <a:rPr lang="en-US" sz="1100" dirty="0"/>
              <a:t>;; its widgets as appropriate.</a:t>
            </a:r>
          </a:p>
          <a:p>
            <a:endParaRPr lang="en-US" sz="1100" dirty="0"/>
          </a:p>
          <a:p>
            <a:r>
              <a:rPr lang="en-US" sz="1100" dirty="0"/>
              <a:t>;; make-world : </a:t>
            </a:r>
            <a:r>
              <a:rPr lang="en-US" sz="1100" dirty="0" err="1"/>
              <a:t>ListOfWidget</a:t>
            </a:r>
            <a:r>
              <a:rPr lang="en-US" sz="1100" dirty="0"/>
              <a:t> Time -&gt; World</a:t>
            </a:r>
          </a:p>
          <a:p>
            <a:r>
              <a:rPr lang="en-US" sz="1100" dirty="0"/>
              <a:t>;; GIVEN: a list of widgets and a time</a:t>
            </a:r>
          </a:p>
          <a:p>
            <a:r>
              <a:rPr lang="en-US" sz="1100" dirty="0"/>
              <a:t>;; RETURNS: an object of class World% containing</a:t>
            </a:r>
          </a:p>
          <a:p>
            <a:r>
              <a:rPr lang="en-US" sz="1100" dirty="0"/>
              <a:t>;; the given list of widgets and time.</a:t>
            </a:r>
          </a:p>
          <a:p>
            <a:r>
              <a:rPr lang="en-US" sz="1100" dirty="0"/>
              <a:t>(define (make-world </a:t>
            </a:r>
            <a:r>
              <a:rPr lang="en-US" sz="1100" dirty="0" err="1"/>
              <a:t>objs</a:t>
            </a:r>
            <a:r>
              <a:rPr lang="en-US" sz="1100" dirty="0"/>
              <a:t> t)</a:t>
            </a:r>
          </a:p>
          <a:p>
            <a:r>
              <a:rPr lang="en-US" sz="1100" dirty="0"/>
              <a:t>  (new World% [</a:t>
            </a:r>
            <a:r>
              <a:rPr lang="en-US" sz="1100" dirty="0" err="1"/>
              <a:t>objs</a:t>
            </a:r>
            <a:r>
              <a:rPr lang="en-US" sz="1100" dirty="0"/>
              <a:t> </a:t>
            </a:r>
            <a:r>
              <a:rPr lang="en-US" sz="1100" dirty="0" err="1"/>
              <a:t>objs</a:t>
            </a:r>
            <a:r>
              <a:rPr lang="en-US" sz="1100" dirty="0"/>
              <a:t>][t t]))</a:t>
            </a:r>
          </a:p>
          <a:p>
            <a:endParaRPr lang="en-US" sz="1100" dirty="0"/>
          </a:p>
          <a:p>
            <a:r>
              <a:rPr lang="en-US" sz="1100" dirty="0"/>
              <a:t>(define World%</a:t>
            </a:r>
          </a:p>
          <a:p>
            <a:r>
              <a:rPr lang="en-US" sz="1100" dirty="0"/>
              <a:t>  (class* object% (World&lt;%&gt;)</a:t>
            </a:r>
          </a:p>
          <a:p>
            <a:endParaRPr lang="en-US" sz="1100" dirty="0"/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</a:t>
            </a:r>
            <a:r>
              <a:rPr lang="en-US" sz="1100" dirty="0" err="1"/>
              <a:t>objs</a:t>
            </a:r>
            <a:r>
              <a:rPr lang="en-US" sz="1100" dirty="0"/>
              <a:t>) ;  </a:t>
            </a:r>
            <a:r>
              <a:rPr lang="en-US" sz="1100" dirty="0" err="1"/>
              <a:t>ListOfWidget</a:t>
            </a:r>
            <a:endParaRPr lang="en-US" sz="1100" dirty="0"/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t)    ;  Time</a:t>
            </a:r>
          </a:p>
          <a:p>
            <a:endParaRPr lang="en-US" sz="1100" dirty="0"/>
          </a:p>
          <a:p>
            <a:r>
              <a:rPr lang="en-US" sz="1100" dirty="0"/>
              <a:t>    (super-new)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Autofit/>
          </a:bodyPr>
          <a:lstStyle/>
          <a:p>
            <a:r>
              <a:rPr lang="en-US" sz="1100" dirty="0"/>
              <a:t>    ;; after-tick : -&gt; World</a:t>
            </a:r>
          </a:p>
          <a:p>
            <a:r>
              <a:rPr lang="en-US" sz="1100" dirty="0"/>
              <a:t>    ;; Use HOF map on the Widgets in this World</a:t>
            </a:r>
          </a:p>
          <a:p>
            <a:r>
              <a:rPr lang="en-US" sz="1100" dirty="0"/>
              <a:t>    (define/public (after-tick)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(send </a:t>
            </a:r>
            <a:r>
              <a:rPr lang="en-US" sz="1100" dirty="0" err="1"/>
              <a:t>obj</a:t>
            </a:r>
            <a:r>
              <a:rPr lang="en-US" sz="1100" dirty="0"/>
              <a:t> after-tick))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(+ 1 t)))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   ;; to-scene : -&gt; Scene</a:t>
            </a:r>
          </a:p>
          <a:p>
            <a:r>
              <a:rPr lang="en-US" sz="1100" dirty="0"/>
              <a:t>    ;; Use HOF </a:t>
            </a:r>
            <a:r>
              <a:rPr lang="en-US" sz="1100" dirty="0" err="1"/>
              <a:t>foldr</a:t>
            </a:r>
            <a:r>
              <a:rPr lang="en-US" sz="1100" dirty="0"/>
              <a:t> on the Widgets in this World</a:t>
            </a:r>
          </a:p>
          <a:p>
            <a:r>
              <a:rPr lang="en-US" sz="1100" dirty="0"/>
              <a:t>    (define/public (to-scene)</a:t>
            </a:r>
          </a:p>
          <a:p>
            <a:r>
              <a:rPr lang="en-US" sz="1100" dirty="0"/>
              <a:t>      (</a:t>
            </a:r>
            <a:r>
              <a:rPr lang="en-US" sz="1100" dirty="0" err="1"/>
              <a:t>foldr</a:t>
            </a:r>
            <a:endParaRPr lang="en-US" sz="1100" dirty="0"/>
          </a:p>
          <a:p>
            <a:r>
              <a:rPr lang="en-US" sz="1100" dirty="0"/>
              <a:t>        (lambda (</a:t>
            </a:r>
            <a:r>
              <a:rPr lang="en-US" sz="1100" dirty="0" err="1"/>
              <a:t>obj</a:t>
            </a:r>
            <a:r>
              <a:rPr lang="en-US" sz="1100" dirty="0"/>
              <a:t> scene)</a:t>
            </a:r>
          </a:p>
          <a:p>
            <a:r>
              <a:rPr lang="en-US" sz="1100" dirty="0"/>
              <a:t>          (send </a:t>
            </a:r>
            <a:r>
              <a:rPr lang="en-US" sz="1100" dirty="0" err="1"/>
              <a:t>obj</a:t>
            </a:r>
            <a:r>
              <a:rPr lang="en-US" sz="1100" dirty="0"/>
              <a:t> add-to-scene scene))</a:t>
            </a:r>
          </a:p>
          <a:p>
            <a:r>
              <a:rPr lang="en-US" sz="1100" dirty="0"/>
              <a:t>        EMPTY-CANVAS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objs</a:t>
            </a:r>
            <a:r>
              <a:rPr lang="en-US" sz="1100" dirty="0"/>
              <a:t>))</a:t>
            </a:r>
          </a:p>
          <a:p>
            <a:endParaRPr lang="en-US" sz="1100" dirty="0"/>
          </a:p>
          <a:p>
            <a:r>
              <a:rPr lang="en-US" sz="1100" dirty="0"/>
              <a:t>    ;; after-key-event : </a:t>
            </a:r>
            <a:r>
              <a:rPr lang="en-US" sz="1100" dirty="0" err="1"/>
              <a:t>KeyEvent</a:t>
            </a:r>
            <a:r>
              <a:rPr lang="en-US" sz="1100" dirty="0"/>
              <a:t> -&gt; World</a:t>
            </a:r>
          </a:p>
          <a:p>
            <a:r>
              <a:rPr lang="en-US" sz="1100" dirty="0"/>
              <a:t>    ;; STRATEGY: Cases on </a:t>
            </a:r>
            <a:r>
              <a:rPr lang="en-US" sz="1100" dirty="0" err="1"/>
              <a:t>kev</a:t>
            </a:r>
            <a:endParaRPr lang="en-US" sz="1100" dirty="0"/>
          </a:p>
          <a:p>
            <a:r>
              <a:rPr lang="en-US" sz="1100" dirty="0"/>
              <a:t>        (define/public (after-key-event </a:t>
            </a:r>
            <a:r>
              <a:rPr lang="en-US" sz="1100" dirty="0" err="1"/>
              <a:t>kev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  ...)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4850" y="5791200"/>
            <a:ext cx="3619500" cy="973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 define a function make-world so we can reuse the code from our previous version.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257426" y="4114800"/>
            <a:ext cx="257174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World%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    ;; world-after-mouse-event </a:t>
            </a:r>
          </a:p>
          <a:p>
            <a:r>
              <a:rPr lang="en-US" sz="1100" dirty="0"/>
              <a:t>    ;; : Nat </a:t>
            </a:r>
            <a:r>
              <a:rPr lang="en-US" sz="1100" dirty="0" err="1"/>
              <a:t>Nat</a:t>
            </a:r>
            <a:r>
              <a:rPr lang="en-US" sz="1100" dirty="0"/>
              <a:t> </a:t>
            </a:r>
            <a:r>
              <a:rPr lang="en-US" sz="1100" dirty="0" err="1"/>
              <a:t>MouseEvent</a:t>
            </a:r>
            <a:r>
              <a:rPr lang="en-US" sz="1100" dirty="0"/>
              <a:t> -&gt; World</a:t>
            </a:r>
          </a:p>
          <a:p>
            <a:r>
              <a:rPr lang="en-US" sz="1100" dirty="0"/>
              <a:t>    ;; STRATGY: Cases on </a:t>
            </a:r>
            <a:r>
              <a:rPr lang="en-US" sz="1100" dirty="0" err="1"/>
              <a:t>mev</a:t>
            </a:r>
            <a:endParaRPr lang="en-US" sz="1100" dirty="0"/>
          </a:p>
          <a:p>
            <a:r>
              <a:rPr lang="en-US" sz="1100" dirty="0"/>
              <a:t>    (define/public (after-mouse-event mx my </a:t>
            </a:r>
            <a:r>
              <a:rPr lang="en-US" sz="1100" dirty="0" err="1"/>
              <a:t>mev</a:t>
            </a:r>
            <a:r>
              <a:rPr lang="en-US" sz="1100" dirty="0"/>
              <a:t>)</a:t>
            </a:r>
          </a:p>
          <a:p>
            <a:r>
              <a:rPr lang="en-US" sz="1100" dirty="0"/>
              <a:t>      (cond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"button-down")</a:t>
            </a:r>
          </a:p>
          <a:p>
            <a:r>
              <a:rPr lang="en-US" sz="1100" dirty="0"/>
              <a:t>         (world-after-button-down mx my)]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"drag")</a:t>
            </a:r>
          </a:p>
          <a:p>
            <a:r>
              <a:rPr lang="en-US" sz="1100" dirty="0"/>
              <a:t>         (world-after-drag mx my)]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"button-up")</a:t>
            </a:r>
          </a:p>
          <a:p>
            <a:r>
              <a:rPr lang="en-US" sz="1100" dirty="0"/>
              <a:t>         (world-after-button-up mx my)]</a:t>
            </a:r>
          </a:p>
          <a:p>
            <a:r>
              <a:rPr lang="en-US" sz="1100" dirty="0"/>
              <a:t>        [else this]))</a:t>
            </a:r>
          </a:p>
          <a:p>
            <a:endParaRPr lang="en-US" sz="1100" dirty="0"/>
          </a:p>
          <a:p>
            <a:r>
              <a:rPr lang="en-US" sz="1100" dirty="0"/>
              <a:t>    ;; the next few functions are local functions,</a:t>
            </a:r>
          </a:p>
          <a:p>
            <a:r>
              <a:rPr lang="en-US" sz="1100" dirty="0"/>
              <a:t>    ;; not in the interface.</a:t>
            </a:r>
          </a:p>
          <a:p>
            <a:endParaRPr lang="en-US" sz="1100" dirty="0"/>
          </a:p>
          <a:p>
            <a:r>
              <a:rPr lang="en-US" sz="1100" dirty="0"/>
              <a:t>    (define (world-after-button-down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after-button-down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 (define (world-after-button-up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after-button-up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endParaRPr lang="en-US" sz="1100" dirty="0"/>
          </a:p>
          <a:p>
            <a:r>
              <a:rPr lang="en-US" sz="1100" dirty="0"/>
              <a:t>    (define (world-after-drag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after-drag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endParaRPr lang="en-US" sz="1100" dirty="0"/>
          </a:p>
          <a:p>
            <a:r>
              <a:rPr lang="en-US" sz="1100" dirty="0"/>
              <a:t>    ))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a demo!</a:t>
            </a:r>
          </a:p>
        </p:txBody>
      </p:sp>
      <p:pic>
        <p:nvPicPr>
          <p:cNvPr id="5" name="09-space-invader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48801" y="1532731"/>
            <a:ext cx="2355088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 this way?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Widget&lt;%&gt; interface didn’t change, so we didn’t  need  any other changes in the code.</a:t>
            </a:r>
          </a:p>
          <a:p>
            <a:r>
              <a:rPr lang="en-US" dirty="0"/>
              <a:t>Not much difference in this example, but making the World into an object will become important next week.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an interface can be used to express an API that works for objects of several classes</a:t>
            </a:r>
          </a:p>
          <a:p>
            <a:r>
              <a:rPr lang="en-US" dirty="0"/>
              <a:t>We’ve seen two designs of a small example that illustrate the use of interfaces.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folder:</a:t>
            </a:r>
          </a:p>
          <a:p>
            <a:pPr lvl="1"/>
            <a:r>
              <a:rPr lang="en-US" dirty="0"/>
              <a:t>09-2-1-space-invaders-1.rkt</a:t>
            </a:r>
          </a:p>
          <a:p>
            <a:pPr lvl="1"/>
            <a:r>
              <a:rPr lang="en-US"/>
              <a:t>09-2-2-space-invaders-2.rkt</a:t>
            </a:r>
            <a:endParaRPr lang="en-US" dirty="0"/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design a system!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have some things living on a canvas.</a:t>
            </a:r>
          </a:p>
          <a:p>
            <a:r>
              <a:rPr lang="en-US" dirty="0"/>
              <a:t>We’ll call these things </a:t>
            </a:r>
            <a:r>
              <a:rPr lang="en-US" i="1" dirty="0">
                <a:solidFill>
                  <a:srgbClr val="FF0000"/>
                </a:solidFill>
              </a:rPr>
              <a:t>widgets</a:t>
            </a:r>
            <a:r>
              <a:rPr lang="en-US" i="1" dirty="0"/>
              <a:t>.  </a:t>
            </a:r>
            <a:r>
              <a:rPr lang="en-US" dirty="0"/>
              <a:t>We’ll represent widgets as objects.</a:t>
            </a:r>
          </a:p>
          <a:p>
            <a:r>
              <a:rPr lang="en-US" dirty="0"/>
              <a:t>First step is to figure out what messages these objects should respond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big-bang will call our world-after-XX functions</a:t>
            </a:r>
          </a:p>
          <a:p>
            <a:r>
              <a:rPr lang="en-US" dirty="0"/>
              <a:t>Each world-after-XX function will send an appropriate message to each widget.</a:t>
            </a:r>
          </a:p>
          <a:p>
            <a:r>
              <a:rPr lang="en-US" dirty="0"/>
              <a:t>We can use our previous experience with big-bang to guide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200" y="2512291"/>
            <a:ext cx="1958109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8255" y="1764145"/>
            <a:ext cx="1958109" cy="34544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6818" y="19582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world-after-tick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6818" y="28229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world-after-key-event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6818" y="36876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world-after-mouse-event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6818" y="45523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5310" y="1958253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7837" y="2775671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0364" y="3593089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2892" y="4410508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669309" y="2205325"/>
            <a:ext cx="967509" cy="91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 flipV="1">
            <a:off x="2669309" y="3070027"/>
            <a:ext cx="967509" cy="5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2669309" y="3121891"/>
            <a:ext cx="967509" cy="8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2669309" y="3121891"/>
            <a:ext cx="967509" cy="167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3" idx="1"/>
          </p:cNvCxnSpPr>
          <p:nvPr/>
        </p:nvCxnSpPr>
        <p:spPr>
          <a:xfrm flipV="1">
            <a:off x="5257800" y="2205326"/>
            <a:ext cx="967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4" idx="1"/>
          </p:cNvCxnSpPr>
          <p:nvPr/>
        </p:nvCxnSpPr>
        <p:spPr>
          <a:xfrm>
            <a:off x="5257800" y="2205327"/>
            <a:ext cx="1330037" cy="8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5" idx="1"/>
          </p:cNvCxnSpPr>
          <p:nvPr/>
        </p:nvCxnSpPr>
        <p:spPr>
          <a:xfrm>
            <a:off x="5257800" y="2205327"/>
            <a:ext cx="1692564" cy="16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6" idx="1"/>
          </p:cNvCxnSpPr>
          <p:nvPr/>
        </p:nvCxnSpPr>
        <p:spPr>
          <a:xfrm>
            <a:off x="5257800" y="2205327"/>
            <a:ext cx="2055092" cy="24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  <a:endCxn id="13" idx="1"/>
          </p:cNvCxnSpPr>
          <p:nvPr/>
        </p:nvCxnSpPr>
        <p:spPr>
          <a:xfrm flipV="1">
            <a:off x="5257800" y="2205326"/>
            <a:ext cx="967510" cy="8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4" idx="1"/>
          </p:cNvCxnSpPr>
          <p:nvPr/>
        </p:nvCxnSpPr>
        <p:spPr>
          <a:xfrm flipV="1">
            <a:off x="5257800" y="3022744"/>
            <a:ext cx="1330037" cy="4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5" idx="1"/>
          </p:cNvCxnSpPr>
          <p:nvPr/>
        </p:nvCxnSpPr>
        <p:spPr>
          <a:xfrm>
            <a:off x="5257800" y="3070027"/>
            <a:ext cx="1692564" cy="77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6" idx="1"/>
          </p:cNvCxnSpPr>
          <p:nvPr/>
        </p:nvCxnSpPr>
        <p:spPr>
          <a:xfrm>
            <a:off x="5257800" y="3070027"/>
            <a:ext cx="2055092" cy="158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59350" y="5566883"/>
            <a:ext cx="138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dirty="0"/>
              <a:t>calls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99114" y="3825199"/>
            <a:ext cx="414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etc.</a:t>
            </a:r>
          </a:p>
        </p:txBody>
      </p:sp>
      <p:cxnSp>
        <p:nvCxnSpPr>
          <p:cNvPr id="8" name="Straight Arrow Connector 7"/>
          <p:cNvCxnSpPr>
            <a:stCxn id="59" idx="0"/>
          </p:cNvCxnSpPr>
          <p:nvPr/>
        </p:nvCxnSpPr>
        <p:spPr>
          <a:xfrm flipV="1">
            <a:off x="2750217" y="3909578"/>
            <a:ext cx="211539" cy="165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58960" y="1578386"/>
            <a:ext cx="1927715" cy="5039642"/>
            <a:chOff x="4958960" y="1578386"/>
            <a:chExt cx="1927715" cy="5039642"/>
          </a:xfrm>
        </p:grpSpPr>
        <p:sp>
          <p:nvSpPr>
            <p:cNvPr id="36" name="TextBox 35"/>
            <p:cNvSpPr txBox="1"/>
            <p:nvPr/>
          </p:nvSpPr>
          <p:spPr>
            <a:xfrm>
              <a:off x="4958960" y="5694698"/>
              <a:ext cx="19277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 calls using Widget&lt;%&gt; interface</a:t>
              </a:r>
            </a:p>
          </p:txBody>
        </p:sp>
        <p:sp>
          <p:nvSpPr>
            <p:cNvPr id="35" name="Wave 34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36" idx="0"/>
              <a:endCxn id="35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98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messages should a widget respond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big-bang functions will send each widget the appropriate message at each event.</a:t>
            </a:r>
          </a:p>
          <a:p>
            <a:r>
              <a:rPr lang="en-US" dirty="0"/>
              <a:t>Two easy ones:</a:t>
            </a:r>
          </a:p>
          <a:p>
            <a:pPr lvl="1"/>
            <a:r>
              <a:rPr lang="en-US" b="1" dirty="0"/>
              <a:t>(send widget1 after-tick) </a:t>
            </a:r>
            <a:r>
              <a:rPr lang="en-US" dirty="0"/>
              <a:t>should return the state of </a:t>
            </a:r>
            <a:r>
              <a:rPr lang="en-US" b="1" dirty="0"/>
              <a:t>widget1</a:t>
            </a:r>
            <a:r>
              <a:rPr lang="en-US" dirty="0"/>
              <a:t> after a tick    </a:t>
            </a:r>
          </a:p>
          <a:p>
            <a:pPr lvl="1"/>
            <a:r>
              <a:rPr lang="en-US" b="1" dirty="0"/>
              <a:t>(send widget1 after-key-event </a:t>
            </a:r>
            <a:r>
              <a:rPr lang="en-US" b="1" dirty="0" err="1"/>
              <a:t>kev</a:t>
            </a:r>
            <a:r>
              <a:rPr lang="en-US" b="1" dirty="0"/>
              <a:t>) </a:t>
            </a:r>
            <a:r>
              <a:rPr lang="en-US" dirty="0"/>
              <a:t>should return the state of </a:t>
            </a:r>
            <a:r>
              <a:rPr lang="en-US" b="1" dirty="0"/>
              <a:t>widget1</a:t>
            </a:r>
            <a:r>
              <a:rPr lang="en-US" dirty="0"/>
              <a:t> after the given key event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display?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the right way to write display code was to write </a:t>
            </a:r>
            <a:r>
              <a:rPr lang="en-US" b="1" dirty="0"/>
              <a:t>add-to-scene </a:t>
            </a:r>
            <a:r>
              <a:rPr lang="en-US" dirty="0"/>
              <a:t>.</a:t>
            </a:r>
          </a:p>
          <a:p>
            <a:r>
              <a:rPr lang="en-US" dirty="0"/>
              <a:t>So we’ll say:</a:t>
            </a:r>
          </a:p>
          <a:p>
            <a:pPr lvl="1"/>
            <a:r>
              <a:rPr lang="en-US" b="1" dirty="0"/>
              <a:t>(send widget1 add-scene s)  </a:t>
            </a:r>
            <a:r>
              <a:rPr lang="en-US" dirty="0"/>
              <a:t>returns a Scene like </a:t>
            </a:r>
            <a:r>
              <a:rPr lang="en-US" b="1" dirty="0"/>
              <a:t>s</a:t>
            </a:r>
            <a:r>
              <a:rPr lang="en-US" dirty="0"/>
              <a:t>, but with </a:t>
            </a:r>
            <a:r>
              <a:rPr lang="en-US" b="1" dirty="0"/>
              <a:t>widget1</a:t>
            </a:r>
            <a:r>
              <a:rPr lang="en-US" dirty="0"/>
              <a:t> painted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mouse events?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We wrote a bunch of things like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-after-mouse-event r mx my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(cond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"button-down")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-after-button-down r mx my)]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"drag")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-after-drag r mx my)]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"button-up")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-after-button-up r)]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[else r]))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10301</TotalTime>
  <Words>3821</Words>
  <Application>Microsoft Office PowerPoint</Application>
  <PresentationFormat>On-screen Show (4:3)</PresentationFormat>
  <Paragraphs>633</Paragraphs>
  <Slides>32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Helvetica Neue</vt:lpstr>
      <vt:lpstr>1_Office Theme</vt:lpstr>
      <vt:lpstr>A Case Study: Space Invaders</vt:lpstr>
      <vt:lpstr>Goals of this lesson</vt:lpstr>
      <vt:lpstr>Let’s see a demo!</vt:lpstr>
      <vt:lpstr>Let’s design a system!</vt:lpstr>
      <vt:lpstr>System Design (2)</vt:lpstr>
      <vt:lpstr>System Architecture</vt:lpstr>
      <vt:lpstr>What messages should a widget respond to?</vt:lpstr>
      <vt:lpstr>What about display?</vt:lpstr>
      <vt:lpstr>What about mouse events?</vt:lpstr>
      <vt:lpstr>Let’s only do this once…</vt:lpstr>
      <vt:lpstr>Our Widget&lt;%&gt; interface</vt:lpstr>
      <vt:lpstr>Some vocabulary</vt:lpstr>
      <vt:lpstr>Let’s look at the code for the world</vt:lpstr>
      <vt:lpstr>world-after-tick</vt:lpstr>
      <vt:lpstr>world-to-scene</vt:lpstr>
      <vt:lpstr>world-to-mouse-event</vt:lpstr>
      <vt:lpstr>world-after-button-down</vt:lpstr>
      <vt:lpstr>world-after-key-event</vt:lpstr>
      <vt:lpstr>Next we’ll build some widgets</vt:lpstr>
      <vt:lpstr>We’ll start with Bomb%</vt:lpstr>
      <vt:lpstr>…and on to Heli%</vt:lpstr>
      <vt:lpstr>Heli% (2)</vt:lpstr>
      <vt:lpstr>Heli% (3)</vt:lpstr>
      <vt:lpstr>Let’s  do it again</vt:lpstr>
      <vt:lpstr>The World&lt;%&gt; interface</vt:lpstr>
      <vt:lpstr>System Architecture</vt:lpstr>
      <vt:lpstr>The new run function</vt:lpstr>
      <vt:lpstr>The class World%</vt:lpstr>
      <vt:lpstr>The class World% (2)</vt:lpstr>
      <vt:lpstr>Why do it this way?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207</cp:revision>
  <dcterms:created xsi:type="dcterms:W3CDTF">2006-08-16T00:00:00Z</dcterms:created>
  <dcterms:modified xsi:type="dcterms:W3CDTF">2016-11-01T19:12:12Z</dcterms:modified>
</cp:coreProperties>
</file>