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3" r:id="rId3"/>
    <p:sldId id="258" r:id="rId4"/>
    <p:sldId id="280" r:id="rId5"/>
    <p:sldId id="281" r:id="rId6"/>
    <p:sldId id="259" r:id="rId7"/>
    <p:sldId id="260" r:id="rId8"/>
    <p:sldId id="261" r:id="rId9"/>
    <p:sldId id="286" r:id="rId10"/>
    <p:sldId id="287" r:id="rId11"/>
    <p:sldId id="262" r:id="rId12"/>
    <p:sldId id="263" r:id="rId13"/>
    <p:sldId id="264" r:id="rId14"/>
    <p:sldId id="282" r:id="rId15"/>
    <p:sldId id="266" r:id="rId16"/>
    <p:sldId id="267" r:id="rId17"/>
    <p:sldId id="268" r:id="rId18"/>
    <p:sldId id="269" r:id="rId19"/>
    <p:sldId id="270" r:id="rId20"/>
    <p:sldId id="284" r:id="rId21"/>
    <p:sldId id="285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3" autoAdjust="0"/>
    <p:restoredTop sz="94660"/>
  </p:normalViewPr>
  <p:slideViewPr>
    <p:cSldViewPr>
      <p:cViewPr varScale="1">
        <p:scale>
          <a:sx n="46" d="100"/>
          <a:sy n="46" d="100"/>
        </p:scale>
        <p:origin x="816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URqq2LrQU?rel=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-jdukgRx4?rel=0" TargetMode="Externa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s://www.youtube.com/watch?v=EZsQN_qrf1A" TargetMode="External"/><Relationship Id="rId4" Type="http://schemas.openxmlformats.org/officeDocument/2006/relationships/hyperlink" Target="https://www.youtube.com/watch?v=WPXsxn5TADw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9z-jdukgRx4" TargetMode="External"/><Relationship Id="rId2" Type="http://schemas.openxmlformats.org/officeDocument/2006/relationships/hyperlink" Target="http://youtu.be/w_URqq2Lr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://www.youtube.com/watch?v=nUA-fyLcsI0" TargetMode="External"/><Relationship Id="rId4" Type="http://schemas.openxmlformats.org/officeDocument/2006/relationships/hyperlink" Target="http://www.youtube.com/watch?v=z71Czfh8w3o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Guided%20Practices/gp06-5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6.4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Elaborating the Data Definition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SoS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</a:t>
            </a:r>
            <a:r>
              <a:rPr lang="en-US" dirty="0" err="1"/>
              <a:t>LoSS</a:t>
            </a:r>
            <a:endParaRPr lang="en-US" dirty="0"/>
          </a:p>
          <a:p>
            <a:r>
              <a:rPr lang="en-US" dirty="0"/>
              <a:t>-&gt;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</a:t>
            </a:r>
            <a:r>
              <a:rPr lang="en-US" dirty="0" err="1"/>
              <a:t>LoSS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-&gt; (cons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</a:t>
            </a:r>
            <a:r>
              <a:rPr lang="en-US" dirty="0" err="1"/>
              <a:t>LoSS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dirty="0"/>
              <a:t>(cons (cons String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-&gt; (cons (cons "</a:t>
            </a:r>
            <a:r>
              <a:rPr lang="en-US" dirty="0" err="1"/>
              <a:t>alice</a:t>
            </a:r>
            <a:r>
              <a:rPr lang="en-US" dirty="0"/>
              <a:t>"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String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r>
              <a:rPr lang="en-US" dirty="0"/>
              <a:t>-&gt;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String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"</a:t>
            </a:r>
            <a:r>
              <a:rPr lang="en-US" dirty="0" err="1"/>
              <a:t>carole</a:t>
            </a:r>
            <a:r>
              <a:rPr lang="en-US" dirty="0"/>
              <a:t>" </a:t>
            </a:r>
            <a:r>
              <a:rPr lang="en-US" dirty="0" err="1"/>
              <a:t>LoSS</a:t>
            </a:r>
            <a:r>
              <a:rPr lang="en-US" dirty="0"/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(cons (cons "</a:t>
            </a:r>
            <a:r>
              <a:rPr lang="en-US" dirty="0" err="1"/>
              <a:t>alice</a:t>
            </a:r>
            <a:r>
              <a:rPr lang="en-US" dirty="0"/>
              <a:t>" (cons "bob" empty))</a:t>
            </a:r>
          </a:p>
          <a:p>
            <a:r>
              <a:rPr lang="en-US" dirty="0"/>
              <a:t>         (cons "</a:t>
            </a:r>
            <a:r>
              <a:rPr lang="en-US" dirty="0" err="1"/>
              <a:t>carole</a:t>
            </a:r>
            <a:r>
              <a:rPr lang="en-US" dirty="0"/>
              <a:t>"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6051550"/>
            <a:ext cx="1295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 steps!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28799"/>
            <a:ext cx="3581400" cy="48323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data definition is like a grammar.  Here we’ve written out the derivation of our cons-expression in the grammar.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may seem like overkill now, but </a:t>
            </a:r>
          </a:p>
          <a:p>
            <a:r>
              <a:rPr lang="en-US" dirty="0">
                <a:solidFill>
                  <a:schemeClr val="tx1"/>
                </a:solidFill>
              </a:rPr>
              <a:t>we will need this level of detail when we think about halting measures for functions on S-expressions.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Note that many of the steps (the ones marked in red) don’t make the expression any bigger.  These correspond to “chain productions” in the grammar, like </a:t>
            </a:r>
            <a:r>
              <a:rPr lang="en-US" b="1" dirty="0" err="1">
                <a:solidFill>
                  <a:schemeClr val="tx1"/>
                </a:solidFill>
              </a:rPr>
              <a:t>SoS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LoSS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or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SoS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 String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267200"/>
            <a:ext cx="2133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791200"/>
            <a:ext cx="2590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example.</a:t>
            </a: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0475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867400"/>
            <a:ext cx="2667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 the template recipe</a:t>
            </a:r>
          </a:p>
        </p:txBody>
      </p:sp>
    </p:spTree>
    <p:extLst>
      <p:ext uri="{BB962C8B-B14F-4D97-AF65-F5344CB8AC3E}">
        <p14:creationId xmlns:p14="http://schemas.microsoft.com/office/powerpoint/2010/main" val="135530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8230" y="3352798"/>
            <a:ext cx="4748570" cy="1992265"/>
            <a:chOff x="3938230" y="3352798"/>
            <a:chExt cx="4748570" cy="1992265"/>
          </a:xfrm>
        </p:grpSpPr>
        <p:sp>
          <p:nvSpPr>
            <p:cNvPr id="6" name="Rectangle 5"/>
            <p:cNvSpPr/>
            <p:nvPr/>
          </p:nvSpPr>
          <p:spPr>
            <a:xfrm>
              <a:off x="5029200" y="3352798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dirty="0" err="1">
                  <a:solidFill>
                    <a:schemeClr val="tx1"/>
                  </a:solidFill>
                </a:rPr>
                <a:t>SoS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sos-fn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938230" y="4043269"/>
              <a:ext cx="1090970" cy="1301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occurs-in?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occurs-in-loss?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loss.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occurs-in-loss?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LoSS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8" name="w_URqq2LrQ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576513"/>
            <a:ext cx="4572000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6" name="9z-jdukgRx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221537" cy="4062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or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Livecoding</a:t>
            </a:r>
            <a:r>
              <a:rPr lang="en-US" dirty="0"/>
              <a:t>: </a:t>
            </a:r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occurs-in? : </a:t>
            </a:r>
            <a:r>
              <a:rPr lang="en-US" dirty="0">
                <a:hlinkClick r:id="rId2"/>
              </a:rPr>
              <a:t>http://youtu.be/w_URqq2LrQU</a:t>
            </a:r>
            <a:endParaRPr lang="en-US" dirty="0"/>
          </a:p>
          <a:p>
            <a:r>
              <a:rPr lang="en-US" dirty="0"/>
              <a:t>number-of-strings : </a:t>
            </a:r>
            <a:r>
              <a:rPr lang="en-US" dirty="0">
                <a:hlinkClick r:id="rId3"/>
              </a:rPr>
              <a:t>http://youtu.be/9z-jdukgRx4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and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 (ignore the sappy music).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The S-expression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Can do this for things other than strings: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SexpX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[(X?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b="1" dirty="0" err="1">
                  <a:solidFill>
                    <a:schemeClr val="tx1"/>
                  </a:solidFill>
                </a:rPr>
                <a:t>SexpOfX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sexp-fn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2900271"/>
              <a:ext cx="1090970" cy="2052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Sexp</a:t>
            </a:r>
            <a:r>
              <a:rPr lang="en-US" dirty="0"/>
              <a:t> of Sardines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2192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 of the </a:t>
            </a:r>
            <a:r>
              <a:rPr lang="en-US" b="1" dirty="0" err="1">
                <a:solidFill>
                  <a:schemeClr val="tx1"/>
                </a:solidFill>
              </a:rPr>
              <a:t>SexpOfX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SoSardines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[(sardine?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676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Lists occur all the time</a:t>
            </a:r>
          </a:p>
          <a:p>
            <a:r>
              <a:rPr lang="en-US" dirty="0"/>
              <a:t>Mutually recursive data definitions</a:t>
            </a:r>
          </a:p>
          <a:p>
            <a:r>
              <a:rPr lang="en-US" dirty="0"/>
              <a:t>Mutual recursion in the data definition leads to mutual recursion in the template</a:t>
            </a:r>
          </a:p>
          <a:p>
            <a:r>
              <a:rPr lang="en-US" dirty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number-of-sardines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sardines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3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S-expressions (informally)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S-expression is something that is either a string or a list of S-expressions.</a:t>
            </a:r>
          </a:p>
          <a:p>
            <a:r>
              <a:rPr lang="en-US" dirty="0"/>
              <a:t>So if it's a list, it could  contain strings, or lists of strings, or lists of lists of strings, etc.</a:t>
            </a:r>
          </a:p>
          <a:p>
            <a:r>
              <a:rPr lang="en-US" dirty="0"/>
              <a:t>Think of it as a nested list, where there's no bound on how deep the nesting can 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06-5-sos-derivation.rkt and 06-6-sos-and-loss.rkt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 dirty="0">
                <a:hlinkClick r:id="rId2" action="ppaction://hlinkfile"/>
              </a:rPr>
              <a:t>Guided Practice 6.5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history of 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</a:p>
          <a:p>
            <a:r>
              <a:rPr lang="en-US" sz="2000" dirty="0"/>
              <a:t>Lisp introduced lists, S-expressions, and parenthesized syntax.  The syntax of Lisp and its descendants, like Racket, is based on S-expressions.  </a:t>
            </a:r>
          </a:p>
          <a:p>
            <a:r>
              <a:rPr lang="en-US" sz="2000" dirty="0"/>
              <a:t>The 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).  We often use write notation because it is more compact.</a:t>
            </a: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S-expression of Strings (</a:t>
            </a:r>
            <a:r>
              <a:rPr lang="en-US" dirty="0" err="1"/>
              <a:t>SoS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a String</a:t>
            </a:r>
          </a:p>
          <a:p>
            <a:pPr>
              <a:buNone/>
            </a:pPr>
            <a:r>
              <a:rPr lang="en-US" dirty="0"/>
              <a:t>-- 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empty</a:t>
            </a:r>
          </a:p>
          <a:p>
            <a:pPr>
              <a:buNone/>
            </a:pPr>
            <a:r>
              <a:rPr lang="en-US" dirty="0"/>
              <a:t>--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62200"/>
            <a:ext cx="32766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write down a precise definition: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S-expression is either a string or a list of S-expressions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list of S-expressions is either empty or the cons of an S-expressions and another list of S-expressions.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 that the data definition for "list of S-expressions" follows the familiar pattern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These two definitions are mutually recursive, as you can see from the two arrows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Elaborating the Data Definition 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b="1" dirty="0"/>
              <a:t>(("</a:t>
            </a:r>
            <a:r>
              <a:rPr lang="en-US" b="1" dirty="0" err="1"/>
              <a:t>alice</a:t>
            </a:r>
            <a:r>
              <a:rPr lang="en-US" b="1" dirty="0"/>
              <a:t>" "bob") "</a:t>
            </a:r>
            <a:r>
              <a:rPr lang="en-US" b="1" dirty="0" err="1"/>
              <a:t>carole</a:t>
            </a:r>
            <a:r>
              <a:rPr lang="en-US" b="1" dirty="0"/>
              <a:t>") </a:t>
            </a:r>
            <a:r>
              <a:rPr lang="en-US" dirty="0"/>
              <a:t>an </a:t>
            </a:r>
            <a:r>
              <a:rPr lang="en-US" dirty="0" err="1"/>
              <a:t>SoS</a:t>
            </a:r>
            <a:r>
              <a:rPr lang="en-US" dirty="0"/>
              <a:t> ? </a:t>
            </a:r>
          </a:p>
          <a:p>
            <a:r>
              <a:rPr lang="en-US" dirty="0"/>
              <a:t>To understand this, let’s write this out in cons notation: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(cons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(cons "</a:t>
            </a:r>
            <a:r>
              <a:rPr lang="en-US" sz="2800" b="1" dirty="0" err="1">
                <a:latin typeface="Consolas" panose="020B0609020204030204" pitchFamily="49" charset="0"/>
              </a:rPr>
              <a:t>alice</a:t>
            </a:r>
            <a:r>
              <a:rPr lang="en-US" sz="2800" b="1" dirty="0">
                <a:latin typeface="Consolas" panose="020B0609020204030204" pitchFamily="49" charset="0"/>
              </a:rPr>
              <a:t>" (cons "bob" empty))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(cons "</a:t>
            </a:r>
            <a:r>
              <a:rPr lang="en-US" sz="2800" b="1" dirty="0" err="1">
                <a:latin typeface="Consolas" panose="020B0609020204030204" pitchFamily="49" charset="0"/>
              </a:rPr>
              <a:t>carole</a:t>
            </a:r>
            <a:r>
              <a:rPr lang="en-US" sz="2800" b="1" dirty="0">
                <a:latin typeface="Consolas" panose="020B0609020204030204" pitchFamily="49" charset="0"/>
              </a:rPr>
              <a:t>"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34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2087</Words>
  <Application>Microsoft Office PowerPoint</Application>
  <PresentationFormat>On-screen Show (4:3)</PresentationFormat>
  <Paragraphs>319</Paragraphs>
  <Slides>30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Elaborating the Data Definition (1)</vt:lpstr>
      <vt:lpstr>Elaborating the Data Definition (2)</vt:lpstr>
      <vt:lpstr>Data Structures</vt:lpstr>
      <vt:lpstr>Data Structures</vt:lpstr>
      <vt:lpstr>Data Structures (cont'd)</vt:lpstr>
      <vt:lpstr>The template recipe</vt:lpstr>
      <vt:lpstr>Template: functions come in pairs</vt:lpstr>
      <vt:lpstr>This is mutual recursion</vt:lpstr>
      <vt:lpstr>One function, one task</vt:lpstr>
      <vt:lpstr>occurs-in?</vt:lpstr>
      <vt:lpstr>Examples/Tests</vt:lpstr>
      <vt:lpstr>sos-and-loss.rkt</vt:lpstr>
      <vt:lpstr>sos-and-loss.rkt</vt:lpstr>
      <vt:lpstr>Livecoding: sos-and-loss.rkt</vt:lpstr>
      <vt:lpstr>The S-expression pattern</vt:lpstr>
      <vt:lpstr>The Template for SexpX</vt:lpstr>
      <vt:lpstr>Sexp of Sardines</vt:lpstr>
      <vt:lpstr>The Template for SoSardines</vt:lpstr>
      <vt:lpstr>Summary</vt:lpstr>
      <vt:lpstr>More Examples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50</cp:revision>
  <dcterms:created xsi:type="dcterms:W3CDTF">2012-09-27T03:54:02Z</dcterms:created>
  <dcterms:modified xsi:type="dcterms:W3CDTF">2016-09-07T01:49:40Z</dcterms:modified>
</cp:coreProperties>
</file>