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96" r:id="rId2"/>
    <p:sldId id="397" r:id="rId3"/>
    <p:sldId id="408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8" r:id="rId13"/>
    <p:sldId id="434" r:id="rId14"/>
    <p:sldId id="431" r:id="rId15"/>
    <p:sldId id="430" r:id="rId16"/>
    <p:sldId id="432" r:id="rId17"/>
    <p:sldId id="433" r:id="rId18"/>
    <p:sldId id="435" r:id="rId19"/>
    <p:sldId id="411" r:id="rId20"/>
    <p:sldId id="41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59" d="100"/>
          <a:sy n="59" d="100"/>
        </p:scale>
        <p:origin x="14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3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</a:p>
          <a:p>
            <a:r>
              <a:rPr lang="en-US" dirty="0"/>
              <a:t>;; </a:t>
            </a:r>
            <a:r>
              <a:rPr lang="en-US" dirty="0" err="1"/>
              <a:t>NonNegInt</a:t>
            </a:r>
            <a:r>
              <a:rPr lang="en-US" dirty="0"/>
              <a:t> on y</a:t>
            </a:r>
          </a:p>
          <a:p>
            <a:r>
              <a:rPr lang="en-US" dirty="0"/>
              <a:t>(define (prod x y)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y) 0]</a:t>
            </a:r>
          </a:p>
          <a:p>
            <a:r>
              <a:rPr lang="en-US" dirty="0"/>
              <a:t>    [else </a:t>
            </a:r>
          </a:p>
          <a:p>
            <a:r>
              <a:rPr lang="en-US" dirty="0"/>
              <a:t>      (sum x (prod x (- y 1)))]))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2 3)</a:t>
            </a:r>
          </a:p>
          <a:p>
            <a:r>
              <a:rPr lang="en-US" dirty="0"/>
              <a:t>=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2))</a:t>
            </a:r>
          </a:p>
          <a:p>
            <a:r>
              <a:rPr lang="en-US" dirty="0"/>
              <a:t>= (sum 2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1)))</a:t>
            </a:r>
          </a:p>
          <a:p>
            <a:r>
              <a:rPr lang="en-US" dirty="0"/>
              <a:t>= (sum 2 (sum 2 (sum 2 (</a:t>
            </a:r>
            <a:r>
              <a:rPr lang="en-US" dirty="0">
                <a:solidFill>
                  <a:srgbClr val="FF0000"/>
                </a:solidFill>
              </a:rPr>
              <a:t>prod </a:t>
            </a:r>
            <a:r>
              <a:rPr lang="en-US" dirty="0"/>
              <a:t>2 0))))</a:t>
            </a:r>
          </a:p>
          <a:p>
            <a:r>
              <a:rPr lang="en-US" dirty="0"/>
              <a:t>= (+ 2 (+ 2 (+ 2 0)))</a:t>
            </a:r>
          </a:p>
          <a:p>
            <a:r>
              <a:rPr lang="en-US" dirty="0"/>
              <a:t>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A Silly List (SL) is one of:</a:t>
            </a:r>
          </a:p>
          <a:p>
            <a:r>
              <a:rPr lang="en-US" dirty="0"/>
              <a:t>;; -- empty</a:t>
            </a:r>
          </a:p>
          <a:p>
            <a:r>
              <a:rPr lang="en-US" dirty="0"/>
              <a:t>;; -- (cons Number SL)</a:t>
            </a:r>
          </a:p>
          <a:p>
            <a:r>
              <a:rPr lang="en-US" dirty="0"/>
              <a:t>;; -- (cons String </a:t>
            </a:r>
            <a:r>
              <a:rPr lang="en-US" dirty="0" err="1"/>
              <a:t>String</a:t>
            </a:r>
            <a:r>
              <a:rPr lang="en-US" dirty="0"/>
              <a:t> SL)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4114800"/>
            <a:ext cx="32004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Interpretation; this is not intended to refer to anything in the real world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122218"/>
            <a:ext cx="3810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silly list is a list of numbers and strings, but it you have a string you must have an even number of strings together.</a:t>
            </a:r>
          </a:p>
        </p:txBody>
      </p:sp>
    </p:spTree>
    <p:extLst>
      <p:ext uri="{BB962C8B-B14F-4D97-AF65-F5344CB8AC3E}">
        <p14:creationId xmlns:p14="http://schemas.microsoft.com/office/powerpoint/2010/main" val="12860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Silly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empty</a:t>
            </a:r>
          </a:p>
          <a:p>
            <a:r>
              <a:rPr lang="en-US" dirty="0"/>
              <a:t>(list 13)</a:t>
            </a:r>
          </a:p>
          <a:p>
            <a:r>
              <a:rPr lang="en-US" dirty="0"/>
              <a:t>(list 12 13)</a:t>
            </a:r>
          </a:p>
          <a:p>
            <a:r>
              <a:rPr lang="en-US" dirty="0"/>
              <a:t>(list "ab" "cd")</a:t>
            </a:r>
          </a:p>
          <a:p>
            <a:r>
              <a:rPr lang="en-US" dirty="0"/>
              <a:t>(list "ab" "cd" 13)</a:t>
            </a:r>
          </a:p>
          <a:p>
            <a:r>
              <a:rPr lang="en-US" dirty="0"/>
              <a:t>(list 12 13 14)</a:t>
            </a:r>
          </a:p>
          <a:p>
            <a:r>
              <a:rPr lang="en-US" dirty="0"/>
              <a:t>(list "ab" "cd" 26 "</a:t>
            </a:r>
            <a:r>
              <a:rPr lang="en-US" dirty="0" err="1"/>
              <a:t>efg</a:t>
            </a:r>
            <a:r>
              <a:rPr lang="en-US" dirty="0"/>
              <a:t>" "</a:t>
            </a:r>
            <a:r>
              <a:rPr lang="en-US" dirty="0" err="1"/>
              <a:t>hij</a:t>
            </a:r>
            <a:r>
              <a:rPr lang="en-US" dirty="0"/>
              <a:t>")</a:t>
            </a:r>
          </a:p>
          <a:p>
            <a:r>
              <a:rPr lang="en-US" dirty="0"/>
              <a:t>BUT NOT</a:t>
            </a:r>
          </a:p>
          <a:p>
            <a:r>
              <a:rPr lang="en-US" dirty="0"/>
              <a:t>(list "ab" "cd" "</a:t>
            </a:r>
            <a:r>
              <a:rPr lang="en-US" dirty="0" err="1"/>
              <a:t>ef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the template recipe...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143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Silly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sl-fn</a:t>
            </a:r>
            <a:r>
              <a:rPr lang="en-US" dirty="0"/>
              <a:t> : SL -&gt; ??</a:t>
            </a:r>
          </a:p>
          <a:p>
            <a:r>
              <a:rPr lang="en-US" dirty="0"/>
              <a:t>(define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sl</a:t>
            </a:r>
            <a:r>
              <a:rPr lang="en-US" dirty="0"/>
              <a:t>) ...]</a:t>
            </a:r>
          </a:p>
          <a:p>
            <a:r>
              <a:rPr lang="en-US" dirty="0"/>
              <a:t>    [(number? (first </a:t>
            </a:r>
            <a:r>
              <a:rPr lang="en-US" dirty="0" err="1"/>
              <a:t>sl</a:t>
            </a:r>
            <a:r>
              <a:rPr lang="en-US" dirty="0"/>
              <a:t>))</a:t>
            </a:r>
          </a:p>
          <a:p>
            <a:r>
              <a:rPr lang="en-US" dirty="0"/>
              <a:t>     (... (first </a:t>
            </a:r>
            <a:r>
              <a:rPr lang="en-US" dirty="0" err="1"/>
              <a:t>sl</a:t>
            </a:r>
            <a:r>
              <a:rPr lang="en-US" dirty="0"/>
              <a:t>)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(rest </a:t>
            </a:r>
            <a:r>
              <a:rPr lang="en-US" dirty="0" err="1"/>
              <a:t>sl</a:t>
            </a:r>
            <a:r>
              <a:rPr lang="en-US" dirty="0"/>
              <a:t>)))]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(... (first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        (second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(rest (rest </a:t>
            </a:r>
            <a:r>
              <a:rPr lang="en-US" dirty="0" err="1"/>
              <a:t>sl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676400"/>
            <a:ext cx="5410200" cy="1625825"/>
            <a:chOff x="3048000" y="1676400"/>
            <a:chExt cx="5410200" cy="1625825"/>
          </a:xfrm>
        </p:grpSpPr>
        <p:sp>
          <p:nvSpPr>
            <p:cNvPr id="5" name="Rectangle 4"/>
            <p:cNvSpPr/>
            <p:nvPr/>
          </p:nvSpPr>
          <p:spPr>
            <a:xfrm>
              <a:off x="5486400" y="1676400"/>
              <a:ext cx="2971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Predicates that distinguish the cases</a:t>
              </a: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H="1">
              <a:off x="3581400" y="2133600"/>
              <a:ext cx="190500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48000" y="2133600"/>
              <a:ext cx="2438400" cy="1168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81400" y="3884613"/>
            <a:ext cx="4724400" cy="1483856"/>
            <a:chOff x="3581400" y="3884613"/>
            <a:chExt cx="4724400" cy="1483856"/>
          </a:xfrm>
        </p:grpSpPr>
        <p:sp>
          <p:nvSpPr>
            <p:cNvPr id="6" name="Rectangle 5"/>
            <p:cNvSpPr/>
            <p:nvPr/>
          </p:nvSpPr>
          <p:spPr>
            <a:xfrm>
              <a:off x="5943600" y="4114800"/>
              <a:ext cx="2362200" cy="1066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Selector functions</a:t>
              </a:r>
            </a:p>
          </p:txBody>
        </p:sp>
        <p:cxnSp>
          <p:nvCxnSpPr>
            <p:cNvPr id="13" name="Straight Arrow Connector 12"/>
            <p:cNvCxnSpPr>
              <a:stCxn id="6" idx="1"/>
            </p:cNvCxnSpPr>
            <p:nvPr/>
          </p:nvCxnSpPr>
          <p:spPr>
            <a:xfrm flipH="1" flipV="1">
              <a:off x="3581400" y="3884613"/>
              <a:ext cx="2362200" cy="763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1"/>
            </p:cNvCxnSpPr>
            <p:nvPr/>
          </p:nvCxnSpPr>
          <p:spPr>
            <a:xfrm flipH="1">
              <a:off x="4648200" y="4648200"/>
              <a:ext cx="1295400" cy="345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419600" y="4648200"/>
              <a:ext cx="15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762500" y="4648199"/>
              <a:ext cx="1181100" cy="720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1"/>
            </p:cNvCxnSpPr>
            <p:nvPr/>
          </p:nvCxnSpPr>
          <p:spPr>
            <a:xfrm flipV="1">
              <a:off x="5943600" y="4065812"/>
              <a:ext cx="381000" cy="58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33400" y="4065812"/>
            <a:ext cx="4419600" cy="2517551"/>
            <a:chOff x="533400" y="4065812"/>
            <a:chExt cx="4419600" cy="2517551"/>
          </a:xfrm>
        </p:grpSpPr>
        <p:sp>
          <p:nvSpPr>
            <p:cNvPr id="7" name="Rectangle 6"/>
            <p:cNvSpPr/>
            <p:nvPr/>
          </p:nvSpPr>
          <p:spPr>
            <a:xfrm>
              <a:off x="533400" y="5668963"/>
              <a:ext cx="1828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Recursive calls</a:t>
              </a:r>
            </a:p>
          </p:txBody>
        </p:sp>
        <p:cxnSp>
          <p:nvCxnSpPr>
            <p:cNvPr id="29" name="Straight Arrow Connector 28"/>
            <p:cNvCxnSpPr>
              <a:stCxn id="7" idx="3"/>
            </p:cNvCxnSpPr>
            <p:nvPr/>
          </p:nvCxnSpPr>
          <p:spPr>
            <a:xfrm flipV="1">
              <a:off x="2362200" y="4065812"/>
              <a:ext cx="2590800" cy="206035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3"/>
            </p:cNvCxnSpPr>
            <p:nvPr/>
          </p:nvCxnSpPr>
          <p:spPr>
            <a:xfrm flipV="1">
              <a:off x="2362200" y="5668963"/>
              <a:ext cx="838200" cy="4572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6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 Questions for Silly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sl-fn</a:t>
            </a:r>
            <a:r>
              <a:rPr lang="en-US" dirty="0"/>
              <a:t> : SL -&gt; ??</a:t>
            </a:r>
          </a:p>
          <a:p>
            <a:r>
              <a:rPr lang="en-US" dirty="0"/>
              <a:t>(define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sl</a:t>
            </a:r>
            <a:r>
              <a:rPr lang="en-US" dirty="0"/>
              <a:t>) ...]</a:t>
            </a:r>
          </a:p>
          <a:p>
            <a:r>
              <a:rPr lang="en-US" dirty="0"/>
              <a:t>    [(number? (first </a:t>
            </a:r>
            <a:r>
              <a:rPr lang="en-US" dirty="0" err="1"/>
              <a:t>sl</a:t>
            </a:r>
            <a:r>
              <a:rPr lang="en-US" dirty="0"/>
              <a:t>))</a:t>
            </a:r>
          </a:p>
          <a:p>
            <a:r>
              <a:rPr lang="en-US" dirty="0"/>
              <a:t>     (... (first </a:t>
            </a:r>
            <a:r>
              <a:rPr lang="en-US" dirty="0" err="1"/>
              <a:t>sl</a:t>
            </a:r>
            <a:r>
              <a:rPr lang="en-US" dirty="0"/>
              <a:t>)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(rest </a:t>
            </a:r>
            <a:r>
              <a:rPr lang="en-US" dirty="0" err="1"/>
              <a:t>sl</a:t>
            </a:r>
            <a:r>
              <a:rPr lang="en-US" dirty="0"/>
              <a:t>)))]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(... (first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        (second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>
                <a:solidFill>
                  <a:srgbClr val="FF0000"/>
                </a:solidFill>
              </a:rPr>
              <a:t>sl-fn</a:t>
            </a:r>
            <a:r>
              <a:rPr lang="en-US" dirty="0"/>
              <a:t> (rest (rest </a:t>
            </a:r>
            <a:r>
              <a:rPr lang="en-US" dirty="0" err="1"/>
              <a:t>sl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509920" y="1562100"/>
            <a:ext cx="1752600" cy="1333500"/>
            <a:chOff x="3509920" y="1562100"/>
            <a:chExt cx="1752600" cy="1333500"/>
          </a:xfrm>
        </p:grpSpPr>
        <p:sp>
          <p:nvSpPr>
            <p:cNvPr id="8" name="Rectangle 7"/>
            <p:cNvSpPr/>
            <p:nvPr/>
          </p:nvSpPr>
          <p:spPr>
            <a:xfrm>
              <a:off x="3509920" y="1562100"/>
              <a:ext cx="1752600" cy="838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What's the answer for the empty SL?</a:t>
              </a:r>
            </a:p>
          </p:txBody>
        </p:sp>
        <p:cxnSp>
          <p:nvCxnSpPr>
            <p:cNvPr id="14" name="Straight Arrow Connector 13"/>
            <p:cNvCxnSpPr>
              <a:stCxn id="8" idx="2"/>
            </p:cNvCxnSpPr>
            <p:nvPr/>
          </p:nvCxnSpPr>
          <p:spPr>
            <a:xfrm flipH="1">
              <a:off x="4114800" y="2400300"/>
              <a:ext cx="271420" cy="495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168665" y="1981200"/>
            <a:ext cx="6681324" cy="2656168"/>
            <a:chOff x="2168665" y="1981200"/>
            <a:chExt cx="6681324" cy="2656168"/>
          </a:xfrm>
        </p:grpSpPr>
        <p:sp>
          <p:nvSpPr>
            <p:cNvPr id="11" name="Rectangle 10"/>
            <p:cNvSpPr/>
            <p:nvPr/>
          </p:nvSpPr>
          <p:spPr>
            <a:xfrm>
              <a:off x="5425709" y="1981200"/>
              <a:ext cx="3424280" cy="15523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we knew the first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of the list, and the answer for the rest of the list, how could we combine them to get the answer for the whole list?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68665" y="3275774"/>
              <a:ext cx="4944330" cy="1361594"/>
            </a:xfrm>
            <a:custGeom>
              <a:avLst/>
              <a:gdLst>
                <a:gd name="connsiteX0" fmla="*/ 4944234 w 4944330"/>
                <a:gd name="connsiteY0" fmla="*/ 308998 h 1361594"/>
                <a:gd name="connsiteX1" fmla="*/ 4814762 w 4944330"/>
                <a:gd name="connsiteY1" fmla="*/ 1158661 h 1361594"/>
                <a:gd name="connsiteX2" fmla="*/ 4159307 w 4944330"/>
                <a:gd name="connsiteY2" fmla="*/ 1271950 h 1361594"/>
                <a:gd name="connsiteX3" fmla="*/ 1990641 w 4944330"/>
                <a:gd name="connsiteY3" fmla="*/ 33868 h 1361594"/>
                <a:gd name="connsiteX4" fmla="*/ 0 w 4944330"/>
                <a:gd name="connsiteY4" fmla="*/ 470838 h 136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4330" h="1361594">
                  <a:moveTo>
                    <a:pt x="4944234" y="308998"/>
                  </a:moveTo>
                  <a:cubicBezTo>
                    <a:pt x="4944908" y="653583"/>
                    <a:pt x="4945583" y="998169"/>
                    <a:pt x="4814762" y="1158661"/>
                  </a:cubicBezTo>
                  <a:cubicBezTo>
                    <a:pt x="4683941" y="1319153"/>
                    <a:pt x="4629994" y="1459415"/>
                    <a:pt x="4159307" y="1271950"/>
                  </a:cubicBezTo>
                  <a:cubicBezTo>
                    <a:pt x="3688620" y="1084485"/>
                    <a:pt x="2683859" y="167387"/>
                    <a:pt x="1990641" y="33868"/>
                  </a:cubicBezTo>
                  <a:cubicBezTo>
                    <a:pt x="1297423" y="-99651"/>
                    <a:pt x="648711" y="185593"/>
                    <a:pt x="0" y="47083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4876800"/>
            <a:ext cx="8382000" cy="1780936"/>
            <a:chOff x="304800" y="4876800"/>
            <a:chExt cx="8382000" cy="1780936"/>
          </a:xfrm>
        </p:grpSpPr>
        <p:sp>
          <p:nvSpPr>
            <p:cNvPr id="22" name="Rectangle 21"/>
            <p:cNvSpPr/>
            <p:nvPr/>
          </p:nvSpPr>
          <p:spPr>
            <a:xfrm>
              <a:off x="304800" y="5867400"/>
              <a:ext cx="8382000" cy="7903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we knew the first two strings of the list, and the answer for the remainder of the list, how could we combine them to get the answer for the whole list?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295400" y="4876800"/>
              <a:ext cx="609600" cy="990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2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total-length : SL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RETURNS: total length of the strings in the</a:t>
            </a:r>
          </a:p>
          <a:p>
            <a:r>
              <a:rPr lang="en-US" dirty="0"/>
              <a:t>;; given SL</a:t>
            </a:r>
          </a:p>
          <a:p>
            <a:r>
              <a:rPr lang="en-US" dirty="0"/>
              <a:t>;; STRATEGY: Use template for SL on </a:t>
            </a:r>
            <a:r>
              <a:rPr lang="en-US" dirty="0" err="1"/>
              <a:t>sl</a:t>
            </a:r>
            <a:endParaRPr lang="en-US" dirty="0"/>
          </a:p>
          <a:p>
            <a:r>
              <a:rPr lang="en-US" dirty="0"/>
              <a:t>(define (total-length 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sl</a:t>
            </a:r>
            <a:r>
              <a:rPr lang="en-US" dirty="0"/>
              <a:t>) 0]</a:t>
            </a:r>
          </a:p>
          <a:p>
            <a:r>
              <a:rPr lang="en-US" dirty="0"/>
              <a:t>    [(number? (first </a:t>
            </a:r>
            <a:r>
              <a:rPr lang="en-US" dirty="0" err="1"/>
              <a:t>sl</a:t>
            </a:r>
            <a:r>
              <a:rPr lang="en-US" dirty="0"/>
              <a:t>)) </a:t>
            </a:r>
          </a:p>
          <a:p>
            <a:r>
              <a:rPr lang="en-US" dirty="0"/>
              <a:t>     (total-length (rest </a:t>
            </a:r>
            <a:r>
              <a:rPr lang="en-US" dirty="0" err="1"/>
              <a:t>sl</a:t>
            </a:r>
            <a:r>
              <a:rPr lang="en-US" dirty="0"/>
              <a:t>))]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(+ (string-length (first </a:t>
            </a:r>
            <a:r>
              <a:rPr lang="en-US" dirty="0" err="1"/>
              <a:t>sl</a:t>
            </a:r>
            <a:r>
              <a:rPr lang="en-US" dirty="0"/>
              <a:t>))</a:t>
            </a:r>
          </a:p>
          <a:p>
            <a:r>
              <a:rPr lang="en-US" dirty="0"/>
              <a:t>        (string-length (second </a:t>
            </a:r>
            <a:r>
              <a:rPr lang="en-US" dirty="0" err="1"/>
              <a:t>sl</a:t>
            </a:r>
            <a:r>
              <a:rPr lang="en-US" dirty="0"/>
              <a:t>))</a:t>
            </a:r>
          </a:p>
          <a:p>
            <a:r>
              <a:rPr lang="en-US" dirty="0"/>
              <a:t>        (total-length (rest (rest </a:t>
            </a:r>
            <a:r>
              <a:rPr lang="en-US" dirty="0" err="1"/>
              <a:t>sl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1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Silly List is also a list, so we could use the list template:</a:t>
            </a:r>
          </a:p>
          <a:p>
            <a:endParaRPr lang="en-US" sz="2400" dirty="0"/>
          </a:p>
          <a:p>
            <a:r>
              <a:rPr lang="en-US" sz="2400" dirty="0"/>
              <a:t>;; RETURNS: the length of the given </a:t>
            </a:r>
            <a:r>
              <a:rPr lang="en-US" sz="2400" dirty="0" err="1"/>
              <a:t>SillyList</a:t>
            </a:r>
            <a:endParaRPr lang="en-US" sz="2400" dirty="0"/>
          </a:p>
          <a:p>
            <a:r>
              <a:rPr lang="en-US" sz="2400" dirty="0"/>
              <a:t>;; STRATEGY: Use the template for lists on </a:t>
            </a:r>
            <a:r>
              <a:rPr lang="en-US" sz="2400" dirty="0" err="1"/>
              <a:t>sl</a:t>
            </a:r>
            <a:endParaRPr lang="en-US" sz="2400" dirty="0"/>
          </a:p>
          <a:p>
            <a:r>
              <a:rPr lang="en-US" sz="2400" dirty="0"/>
              <a:t>(define (</a:t>
            </a:r>
            <a:r>
              <a:rPr lang="en-US" sz="2400" dirty="0" err="1"/>
              <a:t>sl</a:t>
            </a:r>
            <a:r>
              <a:rPr lang="en-US" sz="2400" dirty="0"/>
              <a:t>-length </a:t>
            </a:r>
            <a:r>
              <a:rPr lang="en-US" sz="2400" dirty="0" err="1"/>
              <a:t>sl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sl</a:t>
            </a:r>
            <a:r>
              <a:rPr lang="en-US" sz="2400" dirty="0"/>
              <a:t>) 0]</a:t>
            </a:r>
          </a:p>
          <a:p>
            <a:r>
              <a:rPr lang="en-US" sz="2400" dirty="0"/>
              <a:t>    [else (+ 1 (</a:t>
            </a:r>
            <a:r>
              <a:rPr lang="en-US" sz="2400" dirty="0" err="1"/>
              <a:t>sl</a:t>
            </a:r>
            <a:r>
              <a:rPr lang="en-US" sz="2400" dirty="0"/>
              <a:t>-length (rest </a:t>
            </a:r>
            <a:r>
              <a:rPr lang="en-US" sz="2400" dirty="0" err="1"/>
              <a:t>sl</a:t>
            </a:r>
            <a:r>
              <a:rPr lang="en-US" sz="24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the definition for non-negative integers as a data type</a:t>
            </a:r>
          </a:p>
          <a:p>
            <a:pPr lvl="1"/>
            <a:r>
              <a:rPr lang="en-US" dirty="0"/>
              <a:t>use the template to write simple functions on the non-negative integers and other simple recursive data types.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other recursive data types besides lists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04-XXX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4.4++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4724400"/>
            <a:ext cx="3048000" cy="9144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GPs: recur on the other argument; </a:t>
            </a:r>
            <a:r>
              <a:rPr lang="en-US" dirty="0" err="1">
                <a:solidFill>
                  <a:schemeClr val="tx1"/>
                </a:solidFill>
              </a:rPr>
              <a:t>expt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left-nested lists </a:t>
            </a:r>
          </a:p>
        </p:txBody>
      </p:sp>
    </p:spTree>
    <p:extLst>
      <p:ext uri="{BB962C8B-B14F-4D97-AF65-F5344CB8AC3E}">
        <p14:creationId xmlns:p14="http://schemas.microsoft.com/office/powerpoint/2010/main" val="25211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data definitions for recursive data</a:t>
            </a:r>
          </a:p>
          <a:p>
            <a:pPr lvl="1"/>
            <a:r>
              <a:rPr lang="en-US" dirty="0"/>
              <a:t>use the template to write simple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 definition for the non-negative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A </a:t>
            </a:r>
            <a:r>
              <a:rPr lang="en-US" dirty="0" err="1"/>
              <a:t>NonNegInt</a:t>
            </a:r>
            <a:r>
              <a:rPr lang="en-US" dirty="0"/>
              <a:t> is one of </a:t>
            </a:r>
          </a:p>
          <a:p>
            <a:r>
              <a:rPr lang="en-US" dirty="0"/>
              <a:t>;; -- 0</a:t>
            </a:r>
          </a:p>
          <a:p>
            <a:r>
              <a:rPr lang="en-US" dirty="0"/>
              <a:t>;; -- (+ 1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  (because 1 = (+ 1 0))</a:t>
            </a:r>
          </a:p>
          <a:p>
            <a:r>
              <a:rPr lang="en-US" dirty="0"/>
              <a:t>2  (because 2 = (+ 1 1))</a:t>
            </a:r>
          </a:p>
          <a:p>
            <a:r>
              <a:rPr lang="en-US" dirty="0"/>
              <a:t>3  (because 3 = (+ 1 2))</a:t>
            </a:r>
          </a:p>
          <a:p>
            <a:r>
              <a:rPr lang="en-US" dirty="0"/>
              <a:t>4  (because 4 = (+ 1 3))</a:t>
            </a:r>
          </a:p>
          <a:p>
            <a:r>
              <a:rPr lang="en-US"/>
              <a:t>Etccc...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</a:t>
            </a:r>
            <a:r>
              <a:rPr lang="en-US" dirty="0" err="1"/>
              <a:t>nni-fn</a:t>
            </a:r>
            <a:r>
              <a:rPr lang="en-US" dirty="0"/>
              <a:t> : </a:t>
            </a:r>
            <a:r>
              <a:rPr lang="en-US" dirty="0" err="1"/>
              <a:t>NonNegInt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nni-fn</a:t>
            </a:r>
            <a:r>
              <a:rPr lang="en-US" dirty="0"/>
              <a:t> n)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[(zero? n) ...]</a:t>
            </a:r>
          </a:p>
          <a:p>
            <a:r>
              <a:rPr lang="en-US" dirty="0"/>
              <a:t>  [else (... n (</a:t>
            </a:r>
            <a:r>
              <a:rPr lang="en-US" dirty="0" err="1"/>
              <a:t>nni-fn</a:t>
            </a:r>
            <a:r>
              <a:rPr lang="en-US" dirty="0"/>
              <a:t> (- n 1)))]))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double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on n</a:t>
            </a:r>
          </a:p>
          <a:p>
            <a:r>
              <a:rPr lang="en-US" dirty="0"/>
              <a:t>(define (double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n) 0]</a:t>
            </a:r>
          </a:p>
          <a:p>
            <a:r>
              <a:rPr lang="en-US" dirty="0"/>
              <a:t>    [else (+ 2 (double (- n 1)))]))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;; sum :</a:t>
            </a:r>
          </a:p>
          <a:p>
            <a:r>
              <a:rPr lang="en-US" dirty="0"/>
              <a:t>;;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on x</a:t>
            </a:r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(+ 1 (sum (- x 1) y))])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3 2)</a:t>
            </a:r>
          </a:p>
          <a:p>
            <a:r>
              <a:rPr lang="en-US" dirty="0"/>
              <a:t>=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2 2))</a:t>
            </a:r>
          </a:p>
          <a:p>
            <a:r>
              <a:rPr lang="en-US" dirty="0"/>
              <a:t>=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1 2)))</a:t>
            </a:r>
          </a:p>
          <a:p>
            <a:r>
              <a:rPr lang="en-US" dirty="0"/>
              <a:t>= (+ 1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0 2))))</a:t>
            </a:r>
          </a:p>
          <a:p>
            <a:r>
              <a:rPr lang="en-US" dirty="0"/>
              <a:t>= (+ 1 (+ 1 (+ 1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b57314f767b5f4f87daa7c958d3a7ee2c6f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1208</Words>
  <Application>Microsoft Office PowerPoint</Application>
  <PresentationFormat>On-screen Show (4:3)</PresentationFormat>
  <Paragraphs>187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More Recursive Data Types</vt:lpstr>
      <vt:lpstr>Introduction</vt:lpstr>
      <vt:lpstr>Learning Objectives</vt:lpstr>
      <vt:lpstr>A data definition for the non-negative integers</vt:lpstr>
      <vt:lpstr>Examples</vt:lpstr>
      <vt:lpstr>Template</vt:lpstr>
      <vt:lpstr>double</vt:lpstr>
      <vt:lpstr>sum</vt:lpstr>
      <vt:lpstr>Example</vt:lpstr>
      <vt:lpstr>product</vt:lpstr>
      <vt:lpstr>Example</vt:lpstr>
      <vt:lpstr>Silly Lists</vt:lpstr>
      <vt:lpstr>Examples of Silly Lists</vt:lpstr>
      <vt:lpstr>Remember the template recipe...</vt:lpstr>
      <vt:lpstr>Template for Silly Lists</vt:lpstr>
      <vt:lpstr>Template  Questions for Silly Lists</vt:lpstr>
      <vt:lpstr>total-length</vt:lpstr>
      <vt:lpstr>sl-length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103</cp:revision>
  <dcterms:created xsi:type="dcterms:W3CDTF">2010-06-24T16:22:15Z</dcterms:created>
  <dcterms:modified xsi:type="dcterms:W3CDTF">2016-08-18T02:20:04Z</dcterms:modified>
</cp:coreProperties>
</file>