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1" d="100"/>
          <a:sy n="9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&lt; hi</a:t>
            </a:r>
            <a:r>
              <a:rPr lang="en-US" b="0" dirty="0" smtClean="0">
                <a:latin typeface="+mn-lt"/>
              </a:rPr>
              <a:t>, then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 smtClean="0">
              <a:latin typeface="+mn-lt"/>
            </a:endParaRPr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f(</a:t>
            </a:r>
            <a:r>
              <a:rPr lang="en-US" sz="2800" dirty="0" err="1" smtClean="0"/>
              <a:t>i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+ SUM{f(j)|i+1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(generalized-function-sum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(+ </a:t>
            </a:r>
            <a:r>
              <a:rPr lang="en-US" sz="2800" dirty="0" err="1" smtClean="0"/>
              <a:t>i</a:t>
            </a:r>
            <a:r>
              <a:rPr lang="en-US" sz="2800" dirty="0" smtClean="0"/>
              <a:t> 1) hi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</a:t>
            </a:r>
            <a:r>
              <a:rPr lang="en-US" sz="2800" dirty="0" err="1" smtClean="0"/>
              <a:t>i</a:t>
            </a:r>
            <a:r>
              <a:rPr lang="en-US" sz="2800" dirty="0" smtClean="0"/>
              <a:t>)) f)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(f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now we can write the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</a:t>
            </a:r>
            <a:r>
              <a:rPr lang="en-US" sz="2400" dirty="0" smtClean="0"/>
              <a:t>If not done, recur on i+1.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</a:t>
            </a:r>
            <a:r>
              <a:rPr lang="en-US" sz="2400" dirty="0" smtClean="0"/>
              <a:t>(generalized-function-sum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non-negative, because of the invariant 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 ≤ hi</a:t>
            </a:r>
          </a:p>
          <a:p>
            <a:pPr lvl="1"/>
            <a:r>
              <a:rPr lang="en-US" b="1" dirty="0" err="1" smtClean="0"/>
              <a:t>i</a:t>
            </a:r>
            <a:r>
              <a:rPr lang="en-US" dirty="0" smtClean="0"/>
              <a:t> increases at every call, 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decreases at every call.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a halting measure </a:t>
            </a:r>
            <a:r>
              <a:rPr lang="en-US" dirty="0"/>
              <a:t>for generalized-function-sum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need our original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</a:t>
            </a:r>
            <a:r>
              <a:rPr lang="en-US" sz="2400" dirty="0" smtClean="0"/>
              <a:t>Nat </a:t>
            </a:r>
            <a:r>
              <a:rPr lang="en-US" sz="2400" dirty="0"/>
              <a:t>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</a:t>
            </a:r>
            <a:r>
              <a:rPr lang="en-US" sz="2400" dirty="0" smtClean="0"/>
              <a:t>lo and hi, </a:t>
            </a:r>
            <a:r>
              <a:rPr lang="en-US" sz="2400" dirty="0"/>
              <a:t>and </a:t>
            </a:r>
            <a:r>
              <a:rPr lang="en-US" sz="2400" dirty="0" smtClean="0"/>
              <a:t>a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/>
              <a:t>function </a:t>
            </a:r>
            <a:r>
              <a:rPr lang="en-US" sz="2400" dirty="0" smtClean="0"/>
              <a:t>f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WHERE: 	lo ≤ hi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</a:t>
            </a:r>
            <a:r>
              <a:rPr lang="en-US" sz="2400" dirty="0" smtClean="0"/>
              <a:t>≤ </a:t>
            </a:r>
            <a:r>
              <a:rPr lang="en-US" sz="2400" dirty="0"/>
              <a:t>j </a:t>
            </a:r>
            <a:r>
              <a:rPr lang="en-US" sz="2400" dirty="0" smtClean="0"/>
              <a:t>≤ </a:t>
            </a:r>
            <a:r>
              <a:rPr lang="en-US" sz="2400" dirty="0"/>
              <a:t>hi</a:t>
            </a: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</a:t>
            </a:r>
            <a:r>
              <a:rPr lang="en-US" sz="2400" dirty="0" smtClean="0"/>
              <a:t>: call a more general function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(generalized-function-sum </a:t>
            </a:r>
            <a:r>
              <a:rPr lang="en-US" sz="2400" dirty="0"/>
              <a:t>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call </a:t>
            </a:r>
            <a:r>
              <a:rPr lang="en-US" b="1" dirty="0" smtClean="0">
                <a:solidFill>
                  <a:schemeClr val="tx1"/>
                </a:solidFill>
              </a:rPr>
              <a:t>generalized-function-sum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#2: Linear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</a:t>
            </a:r>
            <a:r>
              <a:rPr lang="en-US" sz="2000" dirty="0" smtClean="0"/>
              <a:t>(Nat </a:t>
            </a:r>
            <a:r>
              <a:rPr lang="en-US" sz="2000" dirty="0"/>
              <a:t>-&gt; </a:t>
            </a:r>
            <a:r>
              <a:rPr lang="en-US" sz="2000" dirty="0" err="1" smtClean="0"/>
              <a:t>Bool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err="1" smtClean="0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</a:t>
            </a:r>
            <a:r>
              <a:rPr lang="en-US" sz="2000" dirty="0" smtClean="0"/>
              <a:t>≤ </a:t>
            </a:r>
            <a:r>
              <a:rPr lang="en-US" sz="2000" dirty="0"/>
              <a:t>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</a:t>
            </a:r>
            <a:r>
              <a:rPr lang="en-US" sz="2000" dirty="0" smtClean="0"/>
              <a:t>satisfies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</a:t>
            </a:r>
            <a:r>
              <a:rPr lang="en-US" sz="2000" dirty="0" smtClean="0"/>
              <a:t>there </a:t>
            </a:r>
            <a:r>
              <a:rPr lang="en-US" sz="2000" dirty="0"/>
              <a:t>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(begin-for-test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</a:t>
            </a:r>
            <a:r>
              <a:rPr lang="en-US" sz="2000" dirty="0" smtClean="0"/>
              <a:t>)))))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 j | lo ≤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trivial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(= lo hi), then [</a:t>
            </a:r>
            <a:r>
              <a:rPr lang="en-US" dirty="0" err="1" smtClean="0"/>
              <a:t>lo,hi</a:t>
            </a:r>
            <a:r>
              <a:rPr lang="en-US" dirty="0" smtClean="0"/>
              <a:t>) is empty, so the answer is false.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pred</a:t>
            </a:r>
            <a:r>
              <a:rPr lang="en-US" dirty="0" smtClean="0"/>
              <a:t> lo) is true, then lo is the smallest number in [</a:t>
            </a:r>
            <a:r>
              <a:rPr lang="en-US" dirty="0" err="1" smtClean="0"/>
              <a:t>lo,hi</a:t>
            </a:r>
            <a:r>
              <a:rPr lang="en-US" dirty="0" smtClean="0"/>
              <a:t>) that satisfies pred.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so far?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</a:t>
            </a:r>
            <a:r>
              <a:rPr lang="en-US" sz="2000" dirty="0" smtClean="0"/>
              <a:t>???]))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non-trivial case?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(&lt; lo hi) </a:t>
            </a:r>
            <a:r>
              <a:rPr lang="en-US" dirty="0" smtClean="0"/>
              <a:t>and </a:t>
            </a:r>
            <a:r>
              <a:rPr lang="en-US" b="1" dirty="0" smtClean="0"/>
              <a:t>(</a:t>
            </a:r>
            <a:r>
              <a:rPr lang="en-US" b="1" dirty="0" err="1" smtClean="0"/>
              <a:t>pred</a:t>
            </a:r>
            <a:r>
              <a:rPr lang="en-US" b="1" dirty="0" smtClean="0"/>
              <a:t> lo) </a:t>
            </a:r>
            <a:r>
              <a:rPr lang="en-US" dirty="0" smtClean="0"/>
              <a:t>is false, then </a:t>
            </a:r>
            <a:r>
              <a:rPr lang="en-US" dirty="0"/>
              <a:t>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 smtClean="0"/>
              <a:t>pred</a:t>
            </a:r>
            <a:r>
              <a:rPr lang="en-US" dirty="0" smtClean="0"/>
              <a:t> (if it exists) must be in </a:t>
            </a:r>
            <a:r>
              <a:rPr lang="en-US" b="1" dirty="0" smtClean="0"/>
              <a:t>[lo+1, hi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</a:t>
            </a:r>
            <a:r>
              <a:rPr lang="en-US" dirty="0" smtClean="0"/>
              <a:t>false,  then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(+ lo 1)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;; STRATEGY: If more to search and not found, then recur </a:t>
            </a:r>
          </a:p>
          <a:p>
            <a:r>
              <a:rPr lang="en-US" sz="2000" dirty="0" smtClean="0"/>
              <a:t>;; on (+ lo 1)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searching</a:t>
            </a:r>
          </a:p>
          <a:p>
            <a:r>
              <a:rPr lang="en-US" dirty="0" smtClean="0"/>
              <a:t>General recursion is well-suited to search problems.</a:t>
            </a:r>
          </a:p>
          <a:p>
            <a:r>
              <a:rPr lang="en-US" dirty="0" smtClean="0"/>
              <a:t>In this lesson, we'll talk about a simple case: linear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smtClean="0"/>
              <a:t>lo ≤ hi</a:t>
            </a:r>
            <a:r>
              <a:rPr lang="en-US" dirty="0" smtClean="0"/>
              <a:t>, so </a:t>
            </a:r>
            <a:r>
              <a:rPr lang="en-US" b="1" dirty="0" smtClean="0"/>
              <a:t>(- hi lo) </a:t>
            </a:r>
            <a:r>
              <a:rPr lang="en-US" dirty="0" smtClean="0"/>
              <a:t>is a non-negative integer.</a:t>
            </a:r>
          </a:p>
          <a:p>
            <a:r>
              <a:rPr lang="en-US" dirty="0" smtClean="0"/>
              <a:t>lo increases at every recursive call, so </a:t>
            </a:r>
            <a:r>
              <a:rPr lang="en-US" b="1" dirty="0" smtClean="0"/>
              <a:t>(- hi lo) </a:t>
            </a:r>
            <a:r>
              <a:rPr lang="en-US" dirty="0" smtClean="0"/>
              <a:t>decreases.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(- hi lo) </a:t>
            </a:r>
            <a:r>
              <a:rPr lang="en-US" dirty="0" smtClean="0"/>
              <a:t>is our halting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generative recursion can deal with problems involving numerical values</a:t>
            </a:r>
          </a:p>
          <a:p>
            <a:r>
              <a:rPr lang="en-US" dirty="0" smtClean="0"/>
              <a:t>We've seen how </a:t>
            </a:r>
            <a:r>
              <a:rPr lang="en-US" smtClean="0"/>
              <a:t>context arguments and </a:t>
            </a:r>
            <a:r>
              <a:rPr lang="en-US" dirty="0" smtClean="0"/>
              <a:t>invariants can help avoid recalculating expensive values</a:t>
            </a:r>
          </a:p>
          <a:p>
            <a:r>
              <a:rPr lang="en-US" dirty="0" smtClean="0"/>
              <a:t>We've seen how invariants can be an invaluable aid in understanding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files 08-6-function-sum.rkt and 08-7-linear-search.rkt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this lesson you should be able to:</a:t>
            </a:r>
          </a:p>
          <a:p>
            <a:pPr lvl="1"/>
            <a:r>
              <a:rPr lang="en-US" smtClean="0"/>
              <a:t>Recognize problems for which a linear search abstraction is appropriate.</a:t>
            </a:r>
          </a:p>
          <a:p>
            <a:pPr lvl="1"/>
            <a:r>
              <a:rPr lang="en-US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#1: function-sum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Nat </a:t>
            </a:r>
            <a:r>
              <a:rPr lang="en-US" dirty="0" err="1" smtClean="0"/>
              <a:t>Nat</a:t>
            </a:r>
            <a:r>
              <a:rPr lang="en-US" dirty="0" smtClean="0"/>
              <a:t> (Nat </a:t>
            </a:r>
            <a:r>
              <a:rPr lang="en-US" dirty="0"/>
              <a:t>-</a:t>
            </a:r>
            <a:r>
              <a:rPr lang="en-US" dirty="0" smtClean="0"/>
              <a:t>&gt; Number)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GIVEN: natural numbers lo ≤ hi and a function f,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RETURNS: SUM{f(</a:t>
            </a:r>
            <a:r>
              <a:rPr lang="en-US" dirty="0"/>
              <a:t>j</a:t>
            </a:r>
            <a:r>
              <a:rPr lang="en-US" dirty="0" smtClean="0"/>
              <a:t>) | lo </a:t>
            </a:r>
            <a:r>
              <a:rPr lang="en-US" dirty="0"/>
              <a:t>≤ j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hi}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</a:t>
            </a:r>
            <a:r>
              <a:rPr lang="en-US" sz="2400" dirty="0"/>
              <a:t>j</a:t>
            </a:r>
            <a:r>
              <a:rPr lang="en-US" sz="24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(+ </a:t>
            </a:r>
            <a:r>
              <a:rPr lang="en-US" sz="2400" dirty="0"/>
              <a:t>j</a:t>
            </a:r>
            <a:r>
              <a:rPr lang="en-US" sz="2400" dirty="0" smtClean="0"/>
              <a:t> 10)))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(+ 11 12 13)))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generalize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compute, we will have computed the sum of some of the values.  Let's call that sum </a:t>
            </a:r>
            <a:r>
              <a:rPr lang="en-US" b="1" dirty="0" err="1" smtClean="0"/>
              <a:t>sofar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this picture as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hi</a:t>
            </a:r>
            <a:r>
              <a:rPr lang="en-US" dirty="0" smtClean="0">
                <a:solidFill>
                  <a:schemeClr val="tx1"/>
                </a:solidFill>
              </a:rPr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b="1" dirty="0" smtClean="0">
                <a:solidFill>
                  <a:schemeClr val="tx1"/>
                </a:solidFill>
              </a:rPr>
              <a:t> + SUM{f(j)|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function of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hi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Contract, Purpose Statement, and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generalized-function-sum </a:t>
            </a:r>
            <a:r>
              <a:rPr lang="en-US" dirty="0"/>
              <a:t>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</a:t>
            </a:r>
            <a:r>
              <a:rPr lang="en-US" dirty="0" smtClean="0"/>
              <a:t>Nat </a:t>
            </a:r>
            <a:r>
              <a:rPr lang="en-US" dirty="0"/>
              <a:t>-&gt; Number) -&gt; Number</a:t>
            </a:r>
          </a:p>
          <a:p>
            <a:r>
              <a:rPr lang="en-US" dirty="0"/>
              <a:t>;; GIVEN: natural </a:t>
            </a:r>
            <a:r>
              <a:rPr lang="en-US" dirty="0" smtClean="0"/>
              <a:t>numbers </a:t>
            </a:r>
            <a:r>
              <a:rPr lang="en-US" dirty="0" err="1" smtClean="0"/>
              <a:t>i</a:t>
            </a:r>
            <a:r>
              <a:rPr lang="en-US" dirty="0" smtClean="0"/>
              <a:t> and hi, </a:t>
            </a:r>
            <a:r>
              <a:rPr lang="en-US" dirty="0"/>
              <a:t>a number </a:t>
            </a:r>
            <a:r>
              <a:rPr lang="en-US" dirty="0" err="1"/>
              <a:t>sofar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;;  and </a:t>
            </a:r>
            <a:r>
              <a:rPr lang="en-US" dirty="0"/>
              <a:t>a function f</a:t>
            </a:r>
            <a:r>
              <a:rPr lang="en-US" dirty="0" smtClean="0"/>
              <a:t>,</a:t>
            </a:r>
          </a:p>
          <a:p>
            <a:r>
              <a:rPr lang="en-US" dirty="0" smtClean="0"/>
              <a:t>;; WHERE: </a:t>
            </a:r>
            <a:r>
              <a:rPr lang="en-US" dirty="0" err="1" smtClean="0"/>
              <a:t>i</a:t>
            </a:r>
            <a:r>
              <a:rPr lang="en-US" dirty="0" smtClean="0"/>
              <a:t> ≤ hi</a:t>
            </a:r>
            <a:endParaRPr lang="en-US" dirty="0"/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/>
              <a:t>j </a:t>
            </a:r>
            <a:r>
              <a:rPr lang="en-US" dirty="0" smtClean="0"/>
              <a:t>≤ </a:t>
            </a:r>
            <a:r>
              <a:rPr lang="en-US" dirty="0"/>
              <a:t>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 smtClean="0"/>
              <a:t>(begin-for-test</a:t>
            </a:r>
            <a:endParaRPr lang="en-US" dirty="0"/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= hi</a:t>
            </a:r>
            <a:r>
              <a:rPr lang="en-US" b="0" dirty="0" smtClean="0">
                <a:latin typeface="+mn-lt"/>
              </a:rPr>
              <a:t>, then 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 smtClean="0"/>
              <a:t>i</a:t>
            </a:r>
            <a:r>
              <a:rPr lang="en-US" sz="2800" dirty="0" smtClean="0"/>
              <a:t> hi </a:t>
            </a:r>
            <a:r>
              <a:rPr lang="en-US" sz="2800" dirty="0" err="1" smtClean="0"/>
              <a:t>sofar</a:t>
            </a:r>
            <a:r>
              <a:rPr lang="en-US" sz="2800" dirty="0" smtClean="0"/>
              <a:t> f)</a:t>
            </a:r>
            <a:endParaRPr lang="en-US" sz="2800" dirty="0"/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</a:t>
            </a:r>
            <a:r>
              <a:rPr lang="en-US" sz="2800" dirty="0" smtClean="0"/>
              <a:t>)|hi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=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13490</TotalTime>
  <Words>1255</Words>
  <Application>Microsoft Office PowerPoint</Application>
  <PresentationFormat>On-screen Show (4:3)</PresentationFormat>
  <Paragraphs>201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173</cp:revision>
  <dcterms:created xsi:type="dcterms:W3CDTF">2010-06-24T16:22:15Z</dcterms:created>
  <dcterms:modified xsi:type="dcterms:W3CDTF">2015-10-27T02:01:46Z</dcterms:modified>
</cp:coreProperties>
</file>