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67" r:id="rId22"/>
    <p:sldId id="368" r:id="rId23"/>
    <p:sldId id="381" r:id="rId24"/>
    <p:sldId id="370" r:id="rId25"/>
    <p:sldId id="371" r:id="rId26"/>
    <p:sldId id="383" r:id="rId27"/>
    <p:sldId id="372" r:id="rId28"/>
    <p:sldId id="373" r:id="rId29"/>
    <p:sldId id="379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678" autoAdjust="0"/>
  </p:normalViewPr>
  <p:slideViewPr>
    <p:cSldViewPr>
      <p:cViewPr varScale="1">
        <p:scale>
          <a:sx n="111" d="100"/>
          <a:sy n="111" d="100"/>
        </p:scale>
        <p:origin x="1578" y="114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a </a:t>
            </a:r>
            <a:r>
              <a:rPr lang="en-US" sz="1800" b="1" dirty="0" err="1">
                <a:latin typeface="Consolas" panose="020B0609020204030204" pitchFamily="49" charset="0"/>
              </a:rPr>
              <a:t>ListOfDefinition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655933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(name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body))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A Definition is a (make-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ListOfVariable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b="1" dirty="0">
                <a:latin typeface="Consolas" panose="020B0609020204030204" pitchFamily="49" charset="0"/>
              </a:rPr>
              <a:t>;; name is the name of the function being defined</a:t>
            </a:r>
          </a:p>
          <a:p>
            <a:r>
              <a:rPr lang="en-US" b="1" dirty="0">
                <a:latin typeface="Consolas" panose="020B0609020204030204" pitchFamily="49" charset="0"/>
              </a:rPr>
              <a:t>;;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b="1" dirty="0">
                <a:latin typeface="Consolas" panose="020B0609020204030204" pitchFamily="49" charset="0"/>
              </a:rPr>
              <a:t>;; body is the body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;; An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 is one of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INTERPRETATION;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v)    represents a use of the variable v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f (list e1 ...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))  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represents a call to the function named 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with arguments e1,..,en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(z (lambda (x) (x y)))</a:t>
            </a:r>
          </a:p>
          <a:p>
            <a:r>
              <a:rPr lang="en-US" dirty="0"/>
              <a:t>is represented by</a:t>
            </a:r>
          </a:p>
          <a:p>
            <a:r>
              <a:rPr lang="en-US" dirty="0"/>
              <a:t>(make-app</a:t>
            </a:r>
          </a:p>
          <a:p>
            <a:r>
              <a:rPr lang="en-US" dirty="0"/>
              <a:t>  (make-</a:t>
            </a:r>
            <a:r>
              <a:rPr lang="en-US" dirty="0" err="1"/>
              <a:t>var</a:t>
            </a:r>
            <a:r>
              <a:rPr lang="en-US" dirty="0"/>
              <a:t> 'z)</a:t>
            </a:r>
          </a:p>
          <a:p>
            <a:r>
              <a:rPr lang="en-US" dirty="0"/>
              <a:t>  (make-lam 'x</a:t>
            </a:r>
          </a:p>
          <a:p>
            <a:r>
              <a:rPr lang="en-US" dirty="0"/>
              <a:t>    (make-app</a:t>
            </a:r>
          </a:p>
          <a:p>
            <a:r>
              <a:rPr lang="en-US" dirty="0"/>
              <a:t>      (make-</a:t>
            </a:r>
            <a:r>
              <a:rPr lang="en-US" dirty="0" err="1"/>
              <a:t>var</a:t>
            </a:r>
            <a:r>
              <a:rPr lang="en-US" dirty="0"/>
              <a:t> 'x)</a:t>
            </a:r>
          </a:p>
          <a:p>
            <a:r>
              <a:rPr lang="en-US" dirty="0"/>
              <a:t>      (make-</a:t>
            </a:r>
            <a:r>
              <a:rPr lang="en-US" dirty="0" err="1"/>
              <a:t>var</a:t>
            </a:r>
            <a:r>
              <a:rPr lang="en-US" dirty="0"/>
              <a:t> 'y))))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209800"/>
            <a:ext cx="28194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Fred-expression.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Template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4600" y="1066800"/>
            <a:ext cx="22860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 is actually a comment.  This is handy for templates.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3000" y="1943100"/>
            <a:ext cx="518160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6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 &amp;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;; free-</a:t>
            </a:r>
            <a:r>
              <a:rPr lang="en-US" sz="2400" dirty="0" err="1"/>
              <a:t>vars</a:t>
            </a:r>
            <a:r>
              <a:rPr lang="en-US" sz="2400" dirty="0"/>
              <a:t> : </a:t>
            </a:r>
            <a:r>
              <a:rPr lang="en-US" sz="2400" dirty="0" err="1"/>
              <a:t>FredExp</a:t>
            </a:r>
            <a:r>
              <a:rPr lang="en-US" sz="2400" dirty="0"/>
              <a:t> -&gt; </a:t>
            </a:r>
            <a:r>
              <a:rPr lang="en-US" sz="2400" dirty="0" err="1"/>
              <a:t>SetOfSymbol</a:t>
            </a:r>
            <a:endParaRPr lang="en-US" sz="2400" dirty="0"/>
          </a:p>
          <a:p>
            <a:r>
              <a:rPr lang="en-US" sz="2400" dirty="0"/>
              <a:t>;; Produces the set of names that occur free in the given </a:t>
            </a:r>
            <a:r>
              <a:rPr lang="en-US" sz="2400" dirty="0" err="1"/>
              <a:t>FredExp</a:t>
            </a:r>
            <a:endParaRPr lang="en-US" sz="2400" dirty="0"/>
          </a:p>
          <a:p>
            <a:r>
              <a:rPr lang="en-US" sz="2400" dirty="0"/>
              <a:t>;; EXAMPLE:</a:t>
            </a:r>
          </a:p>
          <a:p>
            <a:r>
              <a:rPr lang="en-US" sz="2400" dirty="0"/>
              <a:t>;; (free-</a:t>
            </a:r>
            <a:r>
              <a:rPr lang="en-US" sz="2400" dirty="0" err="1"/>
              <a:t>vars</a:t>
            </a:r>
            <a:r>
              <a:rPr lang="en-US" sz="2400" dirty="0"/>
              <a:t> (z (lambda (x) (x y)))) = {y, z}</a:t>
            </a:r>
          </a:p>
          <a:p>
            <a:r>
              <a:rPr lang="en-US" sz="2400" dirty="0"/>
              <a:t>;; strategy: Use template for </a:t>
            </a:r>
            <a:r>
              <a:rPr lang="en-US" sz="2400" dirty="0" err="1"/>
              <a:t>FredExp</a:t>
            </a:r>
            <a:endParaRPr lang="en-US" sz="2400" dirty="0"/>
          </a:p>
          <a:p>
            <a:endParaRPr lang="en-US" sz="2400" dirty="0"/>
          </a:p>
          <a:p>
            <a:r>
              <a:rPr lang="en-US" b="0" dirty="0">
                <a:latin typeface="+mn-lt"/>
              </a:rPr>
              <a:t>We will represent sets as lists without duplication, as in sets.rkt.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the template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2133600"/>
            <a:ext cx="2362200" cy="16017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happens as we descend into the structure?</a:t>
            </a:r>
          </a:p>
        </p:txBody>
      </p:sp>
    </p:spTree>
    <p:extLst>
      <p:ext uri="{BB962C8B-B14F-4D97-AF65-F5344CB8AC3E}">
        <p14:creationId xmlns:p14="http://schemas.microsoft.com/office/powerpoint/2010/main" val="369676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as we descend into the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lose information about which lambda-variables are above us.</a:t>
            </a:r>
          </a:p>
          <a:p>
            <a:r>
              <a:rPr lang="en-US" dirty="0"/>
              <a:t>So we'll add a context variable to keep track of the lambda-variables above us</a:t>
            </a:r>
          </a:p>
          <a:p>
            <a:pPr lvl="1"/>
            <a:r>
              <a:rPr lang="en-US" dirty="0"/>
              <a:t>when we hit a variable, see if it's already in this list.  If so, it's not free in the whole expression. </a:t>
            </a:r>
          </a:p>
          <a:p>
            <a:pPr lvl="1"/>
            <a:r>
              <a:rPr lang="en-US" dirty="0"/>
              <a:t>This is like the counter in </a:t>
            </a:r>
            <a:r>
              <a:rPr lang="en-US" b="1" dirty="0"/>
              <a:t>mark-depth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1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context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</a:p>
          <a:p>
            <a:r>
              <a:rPr lang="en-US" dirty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/>
              <a:t>ListOfSymbol</a:t>
            </a:r>
            <a:r>
              <a:rPr lang="en-US" dirty="0"/>
              <a:t> -&gt; </a:t>
            </a:r>
            <a:r>
              <a:rPr lang="en-US" dirty="0" err="1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some larger </a:t>
            </a:r>
          </a:p>
          <a:p>
            <a:r>
              <a:rPr lang="en-US" dirty="0"/>
              <a:t>;;  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, and a </a:t>
            </a:r>
            <a:r>
              <a:rPr lang="en-US" dirty="0" err="1"/>
              <a:t>ListOfSymbol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/>
              <a:t>bvars</a:t>
            </a:r>
            <a:r>
              <a:rPr lang="en-US" dirty="0"/>
              <a:t> is the list of symbols that occur in</a:t>
            </a:r>
          </a:p>
          <a:p>
            <a:r>
              <a:rPr lang="en-US" dirty="0"/>
              <a:t>;;   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free</a:t>
            </a:r>
          </a:p>
          <a:p>
            <a:r>
              <a:rPr lang="en-US" dirty="0"/>
              <a:t>;;   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</a:p>
          <a:p>
            <a:r>
              <a:rPr lang="en-US" dirty="0"/>
              <a:t>;;   (z (lambda (x) (x y))) (list z)) </a:t>
            </a:r>
          </a:p>
          <a:p>
            <a:r>
              <a:rPr lang="en-US" dirty="0"/>
              <a:t>;; = (list y)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5797" y="4038600"/>
            <a:ext cx="3657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invariant (</a:t>
            </a:r>
            <a:r>
              <a:rPr lang="en-US" b="1" dirty="0">
                <a:solidFill>
                  <a:schemeClr val="tx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 clause) gives an interpretation for the context variable</a:t>
            </a:r>
          </a:p>
        </p:txBody>
      </p:sp>
    </p:spTree>
    <p:extLst>
      <p:ext uri="{BB962C8B-B14F-4D97-AF65-F5344CB8AC3E}">
        <p14:creationId xmlns:p14="http://schemas.microsoft.com/office/powerpoint/2010/main" val="96783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context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</a:p>
          <a:p>
            <a:r>
              <a:rPr lang="en-US" dirty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/>
              <a:t>ListOfSymbol</a:t>
            </a:r>
            <a:r>
              <a:rPr lang="en-US" dirty="0"/>
              <a:t> -&gt; </a:t>
            </a:r>
            <a:r>
              <a:rPr lang="en-US" dirty="0" err="1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some larger </a:t>
            </a:r>
          </a:p>
          <a:p>
            <a:r>
              <a:rPr lang="en-US" dirty="0"/>
              <a:t>;;  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, and a </a:t>
            </a:r>
            <a:r>
              <a:rPr lang="en-US" dirty="0" err="1"/>
              <a:t>ListOfSymbol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/>
              <a:t>bvars</a:t>
            </a:r>
            <a:r>
              <a:rPr lang="en-US" dirty="0"/>
              <a:t> is the list of symbols that occur in</a:t>
            </a:r>
          </a:p>
          <a:p>
            <a:r>
              <a:rPr lang="en-US" dirty="0"/>
              <a:t>;;   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free</a:t>
            </a:r>
          </a:p>
          <a:p>
            <a:r>
              <a:rPr lang="en-US" dirty="0"/>
              <a:t>;;   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</a:p>
          <a:p>
            <a:r>
              <a:rPr lang="en-US" dirty="0"/>
              <a:t>;;   (z (lambda (x) (x y))) (list z)) </a:t>
            </a:r>
          </a:p>
          <a:p>
            <a:r>
              <a:rPr lang="en-US" dirty="0"/>
              <a:t>;; = (list y)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3657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don’t know what </a:t>
            </a:r>
            <a:r>
              <a:rPr lang="en-US" b="1" dirty="0">
                <a:solidFill>
                  <a:schemeClr val="tx1"/>
                </a:solidFill>
              </a:rPr>
              <a:t>f0</a:t>
            </a:r>
            <a:r>
              <a:rPr lang="en-US" dirty="0">
                <a:solidFill>
                  <a:schemeClr val="tx1"/>
                </a:solidFill>
              </a:rPr>
              <a:t> is.  We only know that </a:t>
            </a:r>
            <a:r>
              <a:rPr lang="en-US" b="1" dirty="0" err="1">
                <a:solidFill>
                  <a:schemeClr val="tx1"/>
                </a:solidFill>
              </a:rPr>
              <a:t>bvars</a:t>
            </a:r>
            <a:r>
              <a:rPr lang="en-US" dirty="0">
                <a:solidFill>
                  <a:schemeClr val="tx1"/>
                </a:solidFill>
              </a:rPr>
              <a:t> is the list of symbols that occur above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chemeClr val="tx1"/>
                </a:solidFill>
              </a:rPr>
              <a:t>f0</a:t>
            </a:r>
            <a:r>
              <a:rPr lang="en-US" dirty="0">
                <a:solidFill>
                  <a:schemeClr val="tx1"/>
                </a:solidFill>
              </a:rPr>
              <a:t>. (See Lesson 7.1, Slide 27)</a:t>
            </a:r>
          </a:p>
        </p:txBody>
      </p:sp>
    </p:spTree>
    <p:extLst>
      <p:ext uri="{BB962C8B-B14F-4D97-AF65-F5344CB8AC3E}">
        <p14:creationId xmlns:p14="http://schemas.microsoft.com/office/powerpoint/2010/main" val="250684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;; STRATEGY: Struct </a:t>
            </a:r>
            <a:r>
              <a:rPr lang="en-US" sz="2000" dirty="0" err="1"/>
              <a:t>Decomp</a:t>
            </a:r>
            <a:r>
              <a:rPr lang="en-US" sz="2000" dirty="0"/>
              <a:t> on f : </a:t>
            </a:r>
            <a:r>
              <a:rPr lang="en-US" sz="2000" dirty="0" err="1"/>
              <a:t>FredExp</a:t>
            </a:r>
            <a:endParaRPr lang="en-US" sz="2000" dirty="0"/>
          </a:p>
          <a:p>
            <a:r>
              <a:rPr lang="en-US" sz="2000" dirty="0"/>
              <a:t>(define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f </a:t>
            </a:r>
            <a:r>
              <a:rPr lang="en-US" sz="2000" dirty="0" err="1"/>
              <a:t>bvars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</a:t>
            </a:r>
            <a:r>
              <a:rPr lang="en-US" sz="2000" dirty="0" err="1"/>
              <a:t>var</a:t>
            </a:r>
            <a:r>
              <a:rPr lang="en-US" sz="2000" dirty="0"/>
              <a:t>? f) (if (my-member? (</a:t>
            </a:r>
            <a:r>
              <a:rPr lang="en-US" sz="2000" dirty="0" err="1"/>
              <a:t>var</a:t>
            </a:r>
            <a:r>
              <a:rPr lang="en-US" sz="2000" dirty="0"/>
              <a:t>-name f) </a:t>
            </a:r>
            <a:r>
              <a:rPr lang="en-US" sz="2000" dirty="0" err="1"/>
              <a:t>bvars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empty</a:t>
            </a:r>
          </a:p>
          <a:p>
            <a:r>
              <a:rPr lang="en-US" sz="2000" dirty="0"/>
              <a:t>                (list (</a:t>
            </a:r>
            <a:r>
              <a:rPr lang="en-US" sz="2000" dirty="0" err="1"/>
              <a:t>var</a:t>
            </a:r>
            <a:r>
              <a:rPr lang="en-US" sz="2000" dirty="0"/>
              <a:t>-name f)))]     </a:t>
            </a:r>
          </a:p>
          <a:p>
            <a:r>
              <a:rPr lang="en-US" sz="2000" dirty="0"/>
              <a:t>    [(lam? f)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(lam-body f)</a:t>
            </a:r>
          </a:p>
          <a:p>
            <a:r>
              <a:rPr lang="en-US" sz="2000" dirty="0"/>
              <a:t>                   (cons (lam-</a:t>
            </a:r>
            <a:r>
              <a:rPr lang="en-US" sz="2000" dirty="0" err="1"/>
              <a:t>var</a:t>
            </a:r>
            <a:r>
              <a:rPr lang="en-US" sz="2000" dirty="0"/>
              <a:t> f) </a:t>
            </a:r>
            <a:r>
              <a:rPr lang="en-US" sz="2000" dirty="0" err="1"/>
              <a:t>bvars</a:t>
            </a:r>
            <a:r>
              <a:rPr lang="en-US" sz="2000" dirty="0"/>
              <a:t>))]                                           </a:t>
            </a:r>
          </a:p>
          <a:p>
            <a:r>
              <a:rPr lang="en-US" sz="2000" dirty="0"/>
              <a:t>    [(app? f) (set-union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fn</a:t>
            </a:r>
            <a:r>
              <a:rPr lang="en-US" sz="2000" dirty="0"/>
              <a:t> f) </a:t>
            </a:r>
            <a:r>
              <a:rPr lang="en-US" sz="2000" dirty="0" err="1"/>
              <a:t>bvars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arg</a:t>
            </a:r>
            <a:r>
              <a:rPr lang="en-US" sz="2000" dirty="0"/>
              <a:t> f) </a:t>
            </a:r>
            <a:r>
              <a:rPr lang="en-US" sz="2000" dirty="0" err="1"/>
              <a:t>bvars</a:t>
            </a:r>
            <a:r>
              <a:rPr lang="en-US" sz="2000" dirty="0"/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749131"/>
            <a:ext cx="44196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the lambda-variable to the list of bound variables in the body, so the called function's WHERE clause will become true.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648200" y="1704125"/>
            <a:ext cx="2514600" cy="10390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590800" y="4529931"/>
            <a:ext cx="9906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62800" y="1246925"/>
            <a:ext cx="17145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variable already bound? </a:t>
            </a:r>
          </a:p>
        </p:txBody>
      </p:sp>
    </p:spTree>
    <p:extLst>
      <p:ext uri="{BB962C8B-B14F-4D97-AF65-F5344CB8AC3E}">
        <p14:creationId xmlns:p14="http://schemas.microsoft.com/office/powerpoint/2010/main" val="294768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Definition 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;; free-</a:t>
            </a:r>
            <a:r>
              <a:rPr lang="en-US" sz="2400" dirty="0" err="1"/>
              <a:t>vars</a:t>
            </a:r>
            <a:r>
              <a:rPr lang="en-US" sz="2400" dirty="0"/>
              <a:t> : </a:t>
            </a:r>
            <a:r>
              <a:rPr lang="en-US" sz="2400" dirty="0" err="1"/>
              <a:t>FredExp</a:t>
            </a:r>
            <a:r>
              <a:rPr lang="en-US" sz="2400" dirty="0"/>
              <a:t> -&gt; </a:t>
            </a:r>
            <a:r>
              <a:rPr lang="en-US" sz="2400" dirty="0" err="1"/>
              <a:t>SetOfSymbol</a:t>
            </a:r>
            <a:endParaRPr lang="en-US" sz="2400" dirty="0"/>
          </a:p>
          <a:p>
            <a:r>
              <a:rPr lang="en-US" sz="2400" dirty="0"/>
              <a:t>;; Produces the set of names that occur free in the given </a:t>
            </a:r>
            <a:r>
              <a:rPr lang="en-US" sz="2400" dirty="0" err="1"/>
              <a:t>FredExp</a:t>
            </a:r>
            <a:endParaRPr lang="en-US" sz="2400" dirty="0"/>
          </a:p>
          <a:p>
            <a:r>
              <a:rPr lang="en-US" sz="2400" dirty="0"/>
              <a:t>;; EXAMPLE:</a:t>
            </a:r>
          </a:p>
          <a:p>
            <a:r>
              <a:rPr lang="en-US" sz="2400" dirty="0"/>
              <a:t>;; (free-</a:t>
            </a:r>
            <a:r>
              <a:rPr lang="en-US" sz="2400" dirty="0" err="1"/>
              <a:t>vars</a:t>
            </a:r>
            <a:r>
              <a:rPr lang="en-US" sz="2400" dirty="0"/>
              <a:t> (z (lambda (x) (x y)))) </a:t>
            </a:r>
          </a:p>
          <a:p>
            <a:r>
              <a:rPr lang="en-US" sz="2400" dirty="0"/>
              <a:t>;;  = {y, z}</a:t>
            </a:r>
          </a:p>
          <a:p>
            <a:endParaRPr lang="en-US" sz="2400" dirty="0"/>
          </a:p>
          <a:p>
            <a:r>
              <a:rPr lang="en-US" sz="2400" dirty="0"/>
              <a:t>;; Strategy: call a more general function</a:t>
            </a:r>
          </a:p>
          <a:p>
            <a:r>
              <a:rPr lang="en-US" sz="2400" dirty="0"/>
              <a:t>(define (free-</a:t>
            </a:r>
            <a:r>
              <a:rPr lang="en-US" sz="2400" dirty="0" err="1"/>
              <a:t>vars</a:t>
            </a:r>
            <a:r>
              <a:rPr lang="en-US" sz="2400" dirty="0"/>
              <a:t> f)</a:t>
            </a:r>
          </a:p>
          <a:p>
            <a:r>
              <a:rPr lang="en-US" sz="2400" dirty="0"/>
              <a:t>   (free-</a:t>
            </a:r>
            <a:r>
              <a:rPr lang="en-US" sz="2400" dirty="0" err="1"/>
              <a:t>vars</a:t>
            </a:r>
            <a:r>
              <a:rPr lang="en-US" sz="2400" dirty="0"/>
              <a:t>-in-</a:t>
            </a:r>
            <a:r>
              <a:rPr lang="en-US" sz="2400" dirty="0" err="1"/>
              <a:t>subexp</a:t>
            </a:r>
            <a:r>
              <a:rPr lang="en-US" sz="2400" dirty="0"/>
              <a:t> f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3352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are no variables bound above the top.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4572000"/>
            <a:ext cx="175260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33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</a:t>
            </a:r>
            <a:r>
              <a:rPr lang="en-US"/>
              <a:t>Practice 7.2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defined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defined in the body of f2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defined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You can pass a function as an argument.</a:t>
            </a:r>
          </a:p>
          <a:p>
            <a:r>
              <a:rPr lang="en-US" dirty="0"/>
              <a:t>You can call an argument as a function.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18362</TotalTime>
  <Words>1985</Words>
  <Application>Microsoft Office PowerPoint</Application>
  <PresentationFormat>On-screen Show (4:3)</PresentationFormat>
  <Paragraphs>257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Data Design in Racket</vt:lpstr>
      <vt:lpstr>Symbols and Quotation</vt:lpstr>
      <vt:lpstr>Quotation (2)</vt:lpstr>
      <vt:lpstr>Data Design (2)</vt:lpstr>
      <vt:lpstr>Destructor Template</vt:lpstr>
      <vt:lpstr>Contract &amp; purpose statement</vt:lpstr>
      <vt:lpstr>Here's the template again</vt:lpstr>
      <vt:lpstr>What happens as we descend into the structure?</vt:lpstr>
      <vt:lpstr>With context variable</vt:lpstr>
      <vt:lpstr>With context variable</vt:lpstr>
      <vt:lpstr>Function Definition</vt:lpstr>
      <vt:lpstr>Function Definition  (part 2)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99</cp:revision>
  <dcterms:created xsi:type="dcterms:W3CDTF">2011-10-13T14:59:47Z</dcterms:created>
  <dcterms:modified xsi:type="dcterms:W3CDTF">2016-10-14T17:21:45Z</dcterms:modified>
</cp:coreProperties>
</file>