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94" r:id="rId4"/>
    <p:sldId id="291" r:id="rId5"/>
    <p:sldId id="292" r:id="rId6"/>
    <p:sldId id="293" r:id="rId7"/>
    <p:sldId id="260" r:id="rId8"/>
    <p:sldId id="261" r:id="rId9"/>
    <p:sldId id="289" r:id="rId10"/>
    <p:sldId id="290" r:id="rId11"/>
    <p:sldId id="296" r:id="rId12"/>
    <p:sldId id="288" r:id="rId13"/>
    <p:sldId id="295" r:id="rId14"/>
    <p:sldId id="297" r:id="rId15"/>
    <p:sldId id="298" r:id="rId16"/>
    <p:sldId id="299" r:id="rId17"/>
    <p:sldId id="278" r:id="rId18"/>
    <p:sldId id="279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94660"/>
  </p:normalViewPr>
  <p:slideViewPr>
    <p:cSldViewPr>
      <p:cViewPr varScale="1">
        <p:scale>
          <a:sx n="62" d="100"/>
          <a:sy n="62" d="100"/>
        </p:scale>
        <p:origin x="516" y="39"/>
      </p:cViewPr>
      <p:guideLst>
        <p:guide orient="horz" pos="1776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4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Halting Functions for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6.6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266557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a good halting measure for this pair of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claim that the size of the </a:t>
            </a:r>
            <a:r>
              <a:rPr lang="en-US" dirty="0" err="1"/>
              <a:t>SoS</a:t>
            </a:r>
            <a:r>
              <a:rPr lang="en-US" dirty="0"/>
              <a:t> or </a:t>
            </a:r>
            <a:r>
              <a:rPr lang="en-US" dirty="0" err="1"/>
              <a:t>LoSS</a:t>
            </a:r>
            <a:r>
              <a:rPr lang="en-US" dirty="0"/>
              <a:t> is a halting measure for this pair of functions.</a:t>
            </a:r>
          </a:p>
          <a:p>
            <a:r>
              <a:rPr lang="en-US" dirty="0"/>
              <a:t>But wait, you say: when </a:t>
            </a:r>
            <a:r>
              <a:rPr lang="en-US" dirty="0" err="1"/>
              <a:t>sos-fn</a:t>
            </a:r>
            <a:r>
              <a:rPr lang="en-US" dirty="0"/>
              <a:t> calls loss-</a:t>
            </a:r>
            <a:r>
              <a:rPr lang="en-US" dirty="0" err="1"/>
              <a:t>fn</a:t>
            </a:r>
            <a:r>
              <a:rPr lang="en-US" dirty="0"/>
              <a:t>, this size of the argument doesn't decrease</a:t>
            </a:r>
          </a:p>
          <a:p>
            <a:r>
              <a:rPr lang="en-US" dirty="0"/>
              <a:t>Let's look at this more closely by examining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draw the call graph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286000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sos-fn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581400" y="3886200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2870775"/>
            <a:ext cx="0" cy="101542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2560202">
            <a:off x="4097293" y="4377388"/>
            <a:ext cx="949411" cy="928816"/>
          </a:xfrm>
          <a:prstGeom prst="arc">
            <a:avLst>
              <a:gd name="adj1" fmla="val 16200000"/>
              <a:gd name="adj2" fmla="val 11239142"/>
            </a:avLst>
          </a:prstGeom>
          <a:ln w="1016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375710">
            <a:off x="4524274" y="2763576"/>
            <a:ext cx="1187875" cy="1169462"/>
          </a:xfrm>
          <a:prstGeom prst="arc">
            <a:avLst>
              <a:gd name="adj1" fmla="val 16200000"/>
              <a:gd name="adj2" fmla="val 2201203"/>
            </a:avLst>
          </a:prstGeom>
          <a:ln w="1016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35800" y="4470975"/>
            <a:ext cx="936400" cy="1034030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19400" y="2870775"/>
            <a:ext cx="990600" cy="1015425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1947353"/>
            <a:ext cx="3009902" cy="6269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7497" y="4528338"/>
            <a:ext cx="2934730" cy="976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599" y="1931178"/>
            <a:ext cx="2934730" cy="2597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may call other functions, but none of those functions ever call </a:t>
            </a:r>
            <a:r>
              <a:rPr lang="en-US" sz="2800" b="1" dirty="0" err="1">
                <a:solidFill>
                  <a:schemeClr val="tx1"/>
                </a:solidFill>
              </a:rPr>
              <a:t>sos-fn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b="1" dirty="0">
                <a:solidFill>
                  <a:schemeClr val="tx1"/>
                </a:solidFill>
              </a:rPr>
              <a:t>loss-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the halting measure decrease?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286000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sos-fn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581400" y="3886200"/>
            <a:ext cx="198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4572000" y="2870775"/>
            <a:ext cx="0" cy="101542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2560202">
            <a:off x="4097293" y="4377388"/>
            <a:ext cx="949411" cy="928816"/>
          </a:xfrm>
          <a:prstGeom prst="arc">
            <a:avLst>
              <a:gd name="adj1" fmla="val 16200000"/>
              <a:gd name="adj2" fmla="val 11239142"/>
            </a:avLst>
          </a:prstGeom>
          <a:ln w="1016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1375710">
            <a:off x="4524274" y="2763576"/>
            <a:ext cx="1187875" cy="1169462"/>
          </a:xfrm>
          <a:prstGeom prst="arc">
            <a:avLst>
              <a:gd name="adj1" fmla="val 16200000"/>
              <a:gd name="adj2" fmla="val 2201203"/>
            </a:avLst>
          </a:prstGeom>
          <a:noFill/>
          <a:ln w="101600">
            <a:solidFill>
              <a:schemeClr val="accent1">
                <a:shade val="95000"/>
                <a:satMod val="10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9785" y="2993766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 rot="10800000">
                <a:off x="4295052" y="5300107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295052" y="5300107"/>
                <a:ext cx="73609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200" y="1524000"/>
                <a:ext cx="3124200" cy="2819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 halting measure (the size of the argument) decreases along each arrow labelled with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3124200" cy="2819400"/>
              </a:xfrm>
              <a:prstGeom prst="rect">
                <a:avLst/>
              </a:prstGeom>
              <a:blipFill>
                <a:blip r:embed="rId4"/>
                <a:stretch>
                  <a:fillRect l="-3095" r="-5609" b="-27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562597" y="4088054"/>
            <a:ext cx="3527199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Since the size of the argument is a non-negative integer, a computation can make only finitely many calls in this graph.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648199"/>
            <a:ext cx="3124197" cy="2073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Observe that the halting measure decreases around every cycle in this graph</a:t>
            </a:r>
          </a:p>
        </p:txBody>
      </p:sp>
    </p:spTree>
    <p:extLst>
      <p:ext uri="{BB962C8B-B14F-4D97-AF65-F5344CB8AC3E}">
        <p14:creationId xmlns:p14="http://schemas.microsoft.com/office/powerpoint/2010/main" val="6543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Refined Definition of a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i="1" dirty="0">
                <a:solidFill>
                  <a:srgbClr val="FF0000"/>
                </a:solidFill>
              </a:rPr>
              <a:t>decreases around every cycle in the call graph.</a:t>
            </a:r>
          </a:p>
          <a:p>
            <a:r>
              <a:rPr lang="en-US" dirty="0"/>
              <a:t>In general, you can't just look at a single function– you have to trace the call graph.</a:t>
            </a:r>
          </a:p>
          <a:p>
            <a:r>
              <a:rPr lang="en-US" dirty="0"/>
              <a:t>For functions that follow the template, the size of the argument is almost always a  halting measure.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subtle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Person on p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(person-descendants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(append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(person-children p)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(persons-descendants (person-children p))))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Persons -&gt; Persons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HOF map followed by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(persons-descendants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foldr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append empty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(map person-descendants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 rot="4679866">
            <a:off x="1864402" y="4142830"/>
            <a:ext cx="1104542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5932479">
            <a:off x="1584100" y="3896512"/>
            <a:ext cx="2961027" cy="484632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1757405"/>
            <a:ext cx="1950719" cy="38762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With HOFs, the finding the call graph may take more care.  Here's an example.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graph....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06-5-sos-derivation.rkt and 06-6-sos-and-loss.rkt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 dirty="0">
                <a:hlinkClick r:id="rId2" action="ppaction://hlinkfile"/>
              </a:rPr>
              <a:t>Guided Practice 6.5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Explain the definition of a halting measure for mutually-recursive functions</a:t>
            </a:r>
          </a:p>
          <a:p>
            <a:pPr lvl="1"/>
            <a:r>
              <a:rPr lang="en-US" dirty="0"/>
              <a:t>Write a halting measure for functions on S-expressions that use the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review halting measures for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template for list data and the definition of a halting measure.</a:t>
            </a:r>
          </a:p>
          <a:p>
            <a:r>
              <a:rPr lang="en-US" dirty="0"/>
              <a:t>Then we'll look at the call graph for a list function and see what the halting measure looks like on the call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4990742"/>
            <a:ext cx="4419600" cy="11354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Remember the template for list data</a:t>
            </a:r>
          </a:p>
        </p:txBody>
      </p:sp>
    </p:spTree>
    <p:extLst>
      <p:ext uri="{BB962C8B-B14F-4D97-AF65-F5344CB8AC3E}">
        <p14:creationId xmlns:p14="http://schemas.microsoft.com/office/powerpoint/2010/main" val="21317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Halting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a </a:t>
            </a:r>
            <a:r>
              <a:rPr lang="en-US" i="1" dirty="0"/>
              <a:t>halting measure </a:t>
            </a:r>
            <a:r>
              <a:rPr lang="en-US" dirty="0"/>
              <a:t>for a particular function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that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picture: the call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057400"/>
            <a:ext cx="23622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4000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sz="4000" dirty="0"/>
          </a:p>
        </p:txBody>
      </p:sp>
      <p:sp>
        <p:nvSpPr>
          <p:cNvPr id="7" name="Arc 6"/>
          <p:cNvSpPr/>
          <p:nvPr/>
        </p:nvSpPr>
        <p:spPr>
          <a:xfrm>
            <a:off x="1752600" y="2514600"/>
            <a:ext cx="1447800" cy="1524000"/>
          </a:xfrm>
          <a:prstGeom prst="arc">
            <a:avLst>
              <a:gd name="adj1" fmla="val 19219682"/>
              <a:gd name="adj2" fmla="val 13153048"/>
            </a:avLst>
          </a:prstGeom>
          <a:ln w="101600" cmpd="sng"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828800"/>
            <a:ext cx="3886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list-</a:t>
            </a:r>
            <a:r>
              <a:rPr lang="en-US" sz="2800" b="1" dirty="0" err="1">
                <a:solidFill>
                  <a:schemeClr val="tx1"/>
                </a:solidFill>
              </a:rPr>
              <a:t>fn</a:t>
            </a:r>
            <a:r>
              <a:rPr lang="en-US" sz="2800" dirty="0">
                <a:solidFill>
                  <a:schemeClr val="tx1"/>
                </a:solidFill>
              </a:rPr>
              <a:t> calls itself. The halting measure (the size of the argument) decreases at each call.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3962400"/>
            <a:ext cx="3886200" cy="2667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computation can go around this cycle only finitely many times, because the halting measure is always a non-negative integer.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8242" y="5562600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halting measure decreases</a:t>
            </a:r>
          </a:p>
        </p:txBody>
      </p:sp>
      <p:cxnSp>
        <p:nvCxnSpPr>
          <p:cNvPr id="15" name="Straight Arrow Connector 14"/>
          <p:cNvCxnSpPr>
            <a:stCxn id="11" idx="0"/>
            <a:endCxn id="18" idx="0"/>
          </p:cNvCxnSpPr>
          <p:nvPr/>
        </p:nvCxnSpPr>
        <p:spPr>
          <a:xfrm flipH="1" flipV="1">
            <a:off x="2481880" y="4850724"/>
            <a:ext cx="158429" cy="7118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113831" y="4081283"/>
                <a:ext cx="73609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72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do it again for </a:t>
            </a:r>
            <a:r>
              <a:rPr lang="en-US" dirty="0" err="1"/>
              <a:t>SoS</a:t>
            </a:r>
            <a:r>
              <a:rPr lang="en-US" dirty="0"/>
              <a:t> and </a:t>
            </a:r>
            <a:r>
              <a:rPr lang="en-US" dirty="0" err="1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743200"/>
            <a:ext cx="24384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Here's the data definition again</a:t>
            </a:r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here's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797</Words>
  <Application>Microsoft Office PowerPoint</Application>
  <PresentationFormat>On-screen Show (4:3)</PresentationFormat>
  <Paragraphs>130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Courier New</vt:lpstr>
      <vt:lpstr>Helvetica Neue</vt:lpstr>
      <vt:lpstr>1_Office Theme</vt:lpstr>
      <vt:lpstr>Halting Functions for Tree-Like Structures</vt:lpstr>
      <vt:lpstr>Learning Outcomes</vt:lpstr>
      <vt:lpstr>Let's review halting measures for list functions</vt:lpstr>
      <vt:lpstr>Review: Template for List data</vt:lpstr>
      <vt:lpstr>Review: Halting Measure</vt:lpstr>
      <vt:lpstr>Another picture: the call graph</vt:lpstr>
      <vt:lpstr>Now let's do it again for SoS and LoSS</vt:lpstr>
      <vt:lpstr>This is mutual recursion</vt:lpstr>
      <vt:lpstr>And here's the template</vt:lpstr>
      <vt:lpstr>This is mutual recursion</vt:lpstr>
      <vt:lpstr>What's a good halting measure for this pair of functions?</vt:lpstr>
      <vt:lpstr>Let's draw the call graph in more detail</vt:lpstr>
      <vt:lpstr>Where does the halting measure decrease?</vt:lpstr>
      <vt:lpstr>Refined Definition of a Halting Measure</vt:lpstr>
      <vt:lpstr>A more subtle example</vt:lpstr>
      <vt:lpstr>Call graph....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63</cp:revision>
  <dcterms:created xsi:type="dcterms:W3CDTF">2012-09-27T03:54:02Z</dcterms:created>
  <dcterms:modified xsi:type="dcterms:W3CDTF">2016-09-08T03:18:36Z</dcterms:modified>
</cp:coreProperties>
</file>