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325" r:id="rId3"/>
    <p:sldId id="541" r:id="rId4"/>
    <p:sldId id="536" r:id="rId5"/>
    <p:sldId id="307" r:id="rId6"/>
    <p:sldId id="308" r:id="rId7"/>
    <p:sldId id="309" r:id="rId8"/>
    <p:sldId id="310" r:id="rId9"/>
    <p:sldId id="311" r:id="rId10"/>
    <p:sldId id="318" r:id="rId11"/>
    <p:sldId id="312" r:id="rId12"/>
    <p:sldId id="313" r:id="rId13"/>
    <p:sldId id="314" r:id="rId14"/>
    <p:sldId id="315" r:id="rId15"/>
    <p:sldId id="316" r:id="rId16"/>
    <p:sldId id="321" r:id="rId17"/>
    <p:sldId id="322" r:id="rId18"/>
    <p:sldId id="338" r:id="rId19"/>
    <p:sldId id="547" r:id="rId20"/>
    <p:sldId id="542" r:id="rId21"/>
    <p:sldId id="543" r:id="rId22"/>
    <p:sldId id="549" r:id="rId23"/>
    <p:sldId id="552" r:id="rId24"/>
    <p:sldId id="548" r:id="rId25"/>
    <p:sldId id="544" r:id="rId26"/>
    <p:sldId id="545" r:id="rId27"/>
    <p:sldId id="551" r:id="rId28"/>
    <p:sldId id="546" r:id="rId29"/>
    <p:sldId id="553" r:id="rId30"/>
    <p:sldId id="524" r:id="rId31"/>
    <p:sldId id="341" r:id="rId32"/>
    <p:sldId id="339" r:id="rId33"/>
    <p:sldId id="525" r:id="rId34"/>
    <p:sldId id="530" r:id="rId35"/>
    <p:sldId id="526" r:id="rId36"/>
    <p:sldId id="531" r:id="rId37"/>
    <p:sldId id="537" r:id="rId38"/>
    <p:sldId id="540" r:id="rId39"/>
    <p:sldId id="527" r:id="rId40"/>
    <p:sldId id="535" r:id="rId41"/>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325"/>
            <p14:sldId id="541"/>
            <p14:sldId id="536"/>
            <p14:sldId id="307"/>
            <p14:sldId id="308"/>
            <p14:sldId id="309"/>
            <p14:sldId id="310"/>
            <p14:sldId id="311"/>
            <p14:sldId id="318"/>
            <p14:sldId id="312"/>
            <p14:sldId id="313"/>
            <p14:sldId id="314"/>
            <p14:sldId id="315"/>
            <p14:sldId id="316"/>
            <p14:sldId id="321"/>
            <p14:sldId id="322"/>
            <p14:sldId id="338"/>
            <p14:sldId id="547"/>
            <p14:sldId id="542"/>
            <p14:sldId id="543"/>
            <p14:sldId id="549"/>
            <p14:sldId id="552"/>
            <p14:sldId id="548"/>
            <p14:sldId id="544"/>
            <p14:sldId id="545"/>
            <p14:sldId id="551"/>
            <p14:sldId id="546"/>
            <p14:sldId id="553"/>
            <p14:sldId id="524"/>
            <p14:sldId id="341"/>
            <p14:sldId id="339"/>
            <p14:sldId id="525"/>
            <p14:sldId id="530"/>
            <p14:sldId id="526"/>
            <p14:sldId id="531"/>
            <p14:sldId id="537"/>
            <p14:sldId id="540"/>
            <p14:sldId id="527"/>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83" autoAdjust="0"/>
    <p:restoredTop sz="93383" autoAdjust="0"/>
  </p:normalViewPr>
  <p:slideViewPr>
    <p:cSldViewPr>
      <p:cViewPr varScale="1">
        <p:scale>
          <a:sx n="62" d="100"/>
          <a:sy n="62" d="100"/>
        </p:scale>
        <p:origin x="324" y="27"/>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16671"/>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907651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883340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33</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35</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36</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write a</a:t>
            </a:r>
            <a:r>
              <a:rPr lang="en-US" baseline="0" dirty="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29998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958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(define (</a:t>
            </a:r>
            <a:r>
              <a:rPr lang="en-US" b="1" dirty="0" err="1">
                <a:latin typeface="Consolas" pitchFamily="49" charset="0"/>
                <a:cs typeface="Consolas" pitchFamily="49" charset="0"/>
              </a:rPr>
              <a:t>sexp</a:t>
            </a:r>
            <a:r>
              <a:rPr lang="en-US" b="1" dirty="0">
                <a:latin typeface="Consolas" pitchFamily="49" charset="0"/>
                <a:cs typeface="Consolas" pitchFamily="49" charset="0"/>
              </a:rPr>
              <a:t>-fn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[(atom? </a:t>
            </a:r>
            <a:r>
              <a:rPr lang="en-US" b="1" dirty="0" err="1">
                <a:latin typeface="Consolas" pitchFamily="49" charset="0"/>
                <a:cs typeface="Consolas" pitchFamily="49" charset="0"/>
              </a:rPr>
              <a:t>sexp</a:t>
            </a:r>
            <a:r>
              <a:rPr lang="en-US" b="1" dirty="0">
                <a:latin typeface="Consolas" pitchFamily="49" charset="0"/>
                <a:cs typeface="Consolas" pitchFamily="49" charset="0"/>
              </a:rPr>
              <a:t>) (...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 (... (los-fn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(los-fn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sexp</a:t>
            </a:r>
            <a:r>
              <a:rPr lang="en-US" b="1" dirty="0">
                <a:latin typeface="Consolas" pitchFamily="49" charset="0"/>
                <a:cs typeface="Consolas" pitchFamily="49" charset="0"/>
              </a:rPr>
              <a:t>-fn (first los))</a:t>
            </a:r>
          </a:p>
          <a:p>
            <a:pPr>
              <a:buNone/>
            </a:pPr>
            <a:r>
              <a:rPr lang="en-US" b="1" dirty="0">
                <a:latin typeface="Consolas" pitchFamily="49" charset="0"/>
                <a:cs typeface="Consolas" pitchFamily="49" charset="0"/>
              </a:rPr>
              <a:t>               (los-fn (rest los)))]))</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6400800" y="1219200"/>
            <a:ext cx="2209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the templates that go with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and 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2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(- 2 4) (- 3 5)) </a:t>
            </a:r>
          </a:p>
          <a:p>
            <a:pPr>
              <a:buNone/>
            </a:pPr>
            <a:r>
              <a:rPr lang="en-US" b="1" dirty="0">
                <a:latin typeface="Consolas" pitchFamily="49" charset="0"/>
                <a:cs typeface="Consolas" pitchFamily="49" charset="0"/>
              </a:rPr>
              <a:t>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2 4)</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Umm, but not every </a:t>
            </a:r>
            <a:r>
              <a:rPr lang="en-US" dirty="0" err="1"/>
              <a:t>SexpOfAtom</a:t>
            </a:r>
            <a:r>
              <a:rPr lang="en-US" dirty="0"/>
              <a:t> corresponds to a </a:t>
            </a:r>
            <a:r>
              <a:rPr lang="en-US" dirty="0" err="1"/>
              <a:t>diffexp</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(- 3)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(+ 3 5)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((1))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((- 2 3) (- 1 0))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7)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
        <p:nvSpPr>
          <p:cNvPr id="4" name="Rectangle 3"/>
          <p:cNvSpPr/>
          <p:nvPr/>
        </p:nvSpPr>
        <p:spPr>
          <a:xfrm>
            <a:off x="4038600" y="4191000"/>
            <a:ext cx="4038600" cy="18129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inputs according to our contract.  None of these is the human-friendly representation of any diff-exp.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Contract</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MaybeX</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 false</a:t>
            </a:r>
          </a:p>
          <a:p>
            <a:pPr>
              <a:buNone/>
            </a:pPr>
            <a:r>
              <a:rPr lang="en-US" b="1" dirty="0">
                <a:latin typeface="Consolas" pitchFamily="49" charset="0"/>
                <a:cs typeface="Consolas" pitchFamily="49" charset="0"/>
              </a:rPr>
              <a:t>;; -- X</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maybex-fn</a:t>
            </a:r>
            <a:r>
              <a:rPr lang="en-US" b="1" dirty="0">
                <a:latin typeface="Consolas" pitchFamily="49" charset="0"/>
                <a:cs typeface="Consolas" pitchFamily="49" charset="0"/>
              </a:rPr>
              <a:t> mx)</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[(false? </a:t>
            </a:r>
            <a:r>
              <a:rPr lang="en-US" b="1" dirty="0" err="1">
                <a:latin typeface="Consolas" pitchFamily="49" charset="0"/>
                <a:cs typeface="Consolas" pitchFamily="49" charset="0"/>
              </a:rPr>
              <a:t>mx</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mx</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decode </a:t>
            </a: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solidFill>
                  <a:srgbClr val="FF0000"/>
                </a:solidFill>
                <a:latin typeface="Consolas" pitchFamily="49" charset="0"/>
                <a:cs typeface="Consolas" pitchFamily="49" charset="0"/>
              </a:rPr>
              <a:t>MaybeDiffExp</a:t>
            </a:r>
            <a:endParaRPr lang="en-US" b="1" dirty="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5562600" y="1905000"/>
            <a:ext cx="2895600" cy="320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a:t>MaybeDiffExp</a:t>
            </a:r>
            <a:r>
              <a:rPr lang="en-US" sz="2000" dirty="0"/>
              <a:t> 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a:t>DiffExp</a:t>
            </a:r>
            <a:r>
              <a:rPr lang="en-US" sz="2000" dirty="0"/>
              <a:t>, we'll have our decode function return </a:t>
            </a:r>
            <a:r>
              <a:rPr lang="en-US" sz="2000" b="1" dirty="0"/>
              <a:t>false</a:t>
            </a:r>
            <a:r>
              <a:rPr lang="en-US" sz="20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(1)</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160264" y="2819400"/>
            <a:ext cx="4495800"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(2)</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Boolean</a:t>
            </a:r>
          </a:p>
          <a:p>
            <a:pPr>
              <a:buNone/>
            </a:pPr>
            <a:r>
              <a:rPr lang="en-US" b="1" dirty="0">
                <a:latin typeface="Consolas" pitchFamily="49" charset="0"/>
                <a:cs typeface="Consolas" pitchFamily="49" charset="0"/>
              </a:rPr>
              <a: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a:t>
            </a:r>
          </a:p>
          <a:p>
            <a:pPr>
              <a:buNone/>
            </a:pPr>
            <a:r>
              <a:rPr lang="en-US" b="1" dirty="0">
                <a:latin typeface="Consolas" pitchFamily="49" charset="0"/>
                <a:cs typeface="Consolas" pitchFamily="49" charset="0"/>
              </a:rPr>
              <a:t>;; of some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STRATEGY: At the top level, a representation of a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diffexp</a:t>
            </a:r>
            <a:r>
              <a:rPr lang="en-US" b="1" dirty="0">
                <a:latin typeface="Consolas" pitchFamily="49" charset="0"/>
                <a:cs typeface="Consolas" pitchFamily="49" charset="0"/>
              </a:rPr>
              <a:t> must be either a number or a list of</a:t>
            </a:r>
          </a:p>
          <a:p>
            <a:pPr>
              <a:buNone/>
            </a:pPr>
            <a:r>
              <a:rPr lang="en-US" b="1" dirty="0">
                <a:latin typeface="Consolas" pitchFamily="49" charset="0"/>
                <a:cs typeface="Consolas" pitchFamily="49" charset="0"/>
              </a:rPr>
              <a:t>;; exactly 3 elements, beginning with the symbol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(or (number?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(and</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 at this point we know that</a:t>
            </a: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sexp</a:t>
            </a:r>
            <a:r>
              <a:rPr lang="en-US" b="1" dirty="0">
                <a:latin typeface="Consolas" pitchFamily="49" charset="0"/>
                <a:cs typeface="Consolas" pitchFamily="49" charset="0"/>
              </a:rPr>
              <a:t> is a list, so it is safe to call list functions on it.</a:t>
            </a:r>
          </a:p>
          <a:p>
            <a:pPr>
              <a:buNone/>
            </a:pPr>
            <a:r>
              <a:rPr lang="en-US" b="1" dirty="0">
                <a:latin typeface="Consolas" pitchFamily="49" charset="0"/>
                <a:cs typeface="Consolas" pitchFamily="49" charset="0"/>
              </a:rPr>
              <a:t>       (= (length </a:t>
            </a:r>
            <a:r>
              <a:rPr lang="en-US" b="1" dirty="0" err="1">
                <a:latin typeface="Consolas" pitchFamily="49" charset="0"/>
                <a:cs typeface="Consolas" pitchFamily="49" charset="0"/>
              </a:rPr>
              <a:t>sexp</a:t>
            </a:r>
            <a:r>
              <a:rPr lang="en-US" b="1" dirty="0">
                <a:latin typeface="Consolas" pitchFamily="49" charset="0"/>
                <a:cs typeface="Consolas" pitchFamily="49" charset="0"/>
              </a:rPr>
              <a:t>) 3)</a:t>
            </a:r>
          </a:p>
          <a:p>
            <a:pPr>
              <a:buNone/>
            </a:pPr>
            <a:r>
              <a:rPr lang="en-US" b="1" dirty="0">
                <a:latin typeface="Consolas" pitchFamily="49" charset="0"/>
                <a:cs typeface="Consolas" pitchFamily="49" charset="0"/>
              </a:rPr>
              <a:t>       (equal? (first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(3)</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 succeeded? : </a:t>
            </a:r>
            <a:r>
              <a:rPr lang="en-US" sz="2400" b="1" dirty="0" err="1">
                <a:latin typeface="Consolas" pitchFamily="49" charset="0"/>
                <a:cs typeface="Consolas" pitchFamily="49" charset="0"/>
              </a:rPr>
              <a:t>MaybeX</a:t>
            </a:r>
            <a:r>
              <a:rPr lang="en-US" sz="2400" b="1" dirty="0">
                <a:latin typeface="Consolas" pitchFamily="49" charset="0"/>
                <a:cs typeface="Consolas" pitchFamily="49" charset="0"/>
              </a:rPr>
              <a:t> -&gt; Boolean</a:t>
            </a:r>
          </a:p>
          <a:p>
            <a:pPr>
              <a:buNone/>
            </a:pPr>
            <a:r>
              <a:rPr lang="en-US" sz="2400" b="1" dirty="0">
                <a:latin typeface="Consolas" pitchFamily="49" charset="0"/>
                <a:cs typeface="Consolas" pitchFamily="49" charset="0"/>
              </a:rPr>
              <a:t>;; RETURNS: Is the argument an X?</a:t>
            </a:r>
          </a:p>
          <a:p>
            <a:pPr>
              <a:buNone/>
            </a:pPr>
            <a:r>
              <a:rPr lang="en-US" sz="2400" b="1" dirty="0">
                <a:latin typeface="Consolas" pitchFamily="49" charset="0"/>
                <a:cs typeface="Consolas" pitchFamily="49" charset="0"/>
              </a:rPr>
              <a:t>;; strategy: Use the template for </a:t>
            </a:r>
            <a:r>
              <a:rPr lang="en-US" sz="2400" b="1" dirty="0" err="1">
                <a:latin typeface="Consolas" pitchFamily="49" charset="0"/>
                <a:cs typeface="Consolas" pitchFamily="49" charset="0"/>
              </a:rPr>
              <a:t>MaybeX</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(succeeded?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[(false?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 false]</a:t>
            </a:r>
          </a:p>
          <a:p>
            <a:pPr>
              <a:buNone/>
            </a:pPr>
            <a:r>
              <a:rPr lang="en-US" sz="2400" b="1" dirty="0">
                <a:latin typeface="Consolas" pitchFamily="49" charset="0"/>
                <a:cs typeface="Consolas" pitchFamily="49" charset="0"/>
              </a:rPr>
              <a:t>    [else true]))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Rectangle 3"/>
          <p:cNvSpPr/>
          <p:nvPr/>
        </p:nvSpPr>
        <p:spPr>
          <a:xfrm>
            <a:off x="4876800" y="5029200"/>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10000"/>
          </a:bodyPr>
          <a:lstStyle/>
          <a:p>
            <a:r>
              <a:rPr lang="en-US" dirty="0"/>
              <a:t>We recurred on </a:t>
            </a:r>
            <a:r>
              <a:rPr lang="en-US" dirty="0" err="1"/>
              <a:t>subpieces</a:t>
            </a:r>
            <a:r>
              <a:rPr lang="en-US" dirty="0"/>
              <a:t>.  </a:t>
            </a:r>
          </a:p>
          <a:p>
            <a:r>
              <a:rPr lang="en-US" dirty="0"/>
              <a:t>Each </a:t>
            </a:r>
            <a:r>
              <a:rPr lang="en-US" dirty="0" err="1"/>
              <a:t>subpiece</a:t>
            </a:r>
            <a:r>
              <a:rPr lang="en-US" dirty="0"/>
              <a:t> is smaller than the original</a:t>
            </a:r>
          </a:p>
          <a:p>
            <a:r>
              <a:rPr lang="en-US" dirty="0"/>
              <a:t>BUT:</a:t>
            </a:r>
          </a:p>
          <a:p>
            <a:pPr lvl="1"/>
            <a:r>
              <a:rPr lang="en-US" dirty="0"/>
              <a:t>we didn't use the predicates from the template</a:t>
            </a:r>
          </a:p>
          <a:p>
            <a:pPr lvl="1"/>
            <a:r>
              <a:rPr lang="en-US" dirty="0"/>
              <a:t>we didn't recur on all of the </a:t>
            </a:r>
            <a:r>
              <a:rPr lang="en-US" dirty="0" err="1"/>
              <a:t>subpieces</a:t>
            </a:r>
            <a:endParaRPr lang="en-US" dirty="0"/>
          </a:p>
          <a:p>
            <a:r>
              <a:rPr lang="en-US" dirty="0"/>
              <a:t>So this is not structural recursion following the template.</a:t>
            </a:r>
          </a:p>
          <a:p>
            <a:r>
              <a:rPr lang="en-US" dirty="0"/>
              <a:t>It's "divide-and-conquer"</a:t>
            </a:r>
          </a:p>
          <a:p>
            <a:r>
              <a:rPr lang="en-US" dirty="0"/>
              <a:t>We call this </a:t>
            </a:r>
            <a:r>
              <a:rPr lang="en-US" i="1" dirty="0">
                <a:solidFill>
                  <a:srgbClr val="FF0000"/>
                </a:solidFill>
              </a:rPr>
              <a:t>general recursion</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69123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005713" y="1905000"/>
            <a:ext cx="2971800" cy="7016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"Easier" means "has a smaller halting measure"</a:t>
            </a:r>
          </a:p>
        </p:txBody>
      </p:sp>
      <p:cxnSp>
        <p:nvCxnSpPr>
          <p:cNvPr id="8" name="Straight Arrow Connector 7"/>
          <p:cNvCxnSpPr>
            <a:stCxn id="6" idx="1"/>
          </p:cNvCxnSpPr>
          <p:nvPr/>
        </p:nvCxnSpPr>
        <p:spPr>
          <a:xfrm flipH="1">
            <a:off x="4724400" y="2255838"/>
            <a:ext cx="1281313" cy="9445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2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if our code matches this description</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
        <p:nvSpPr>
          <p:cNvPr id="4" name="Rectangle 3"/>
          <p:cNvSpPr/>
          <p:nvPr/>
        </p:nvSpPr>
        <p:spPr>
          <a:xfrm>
            <a:off x="6679346" y="3024274"/>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#1</a:t>
            </a:r>
          </a:p>
        </p:txBody>
      </p:sp>
      <p:sp>
        <p:nvSpPr>
          <p:cNvPr id="6" name="Rectangle 5"/>
          <p:cNvSpPr/>
          <p:nvPr/>
        </p:nvSpPr>
        <p:spPr>
          <a:xfrm>
            <a:off x="6661417" y="3634581"/>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#2</a:t>
            </a:r>
          </a:p>
        </p:txBody>
      </p:sp>
      <p:sp>
        <p:nvSpPr>
          <p:cNvPr id="7" name="Rectangle 6"/>
          <p:cNvSpPr/>
          <p:nvPr/>
        </p:nvSpPr>
        <p:spPr>
          <a:xfrm>
            <a:off x="6661417" y="4274343"/>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Solve the </a:t>
            </a:r>
            <a:r>
              <a:rPr lang="en-US" sz="2000" dirty="0" err="1"/>
              <a:t>subproblems</a:t>
            </a:r>
            <a:endParaRPr lang="en-US" sz="2000" dirty="0"/>
          </a:p>
        </p:txBody>
      </p:sp>
      <p:sp>
        <p:nvSpPr>
          <p:cNvPr id="8" name="Rectangle 7"/>
          <p:cNvSpPr/>
          <p:nvPr/>
        </p:nvSpPr>
        <p:spPr>
          <a:xfrm>
            <a:off x="6624598" y="5094227"/>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Combine the answers</a:t>
            </a:r>
          </a:p>
        </p:txBody>
      </p:sp>
      <p:cxnSp>
        <p:nvCxnSpPr>
          <p:cNvPr id="10" name="Straight Arrow Connector 9"/>
          <p:cNvCxnSpPr>
            <a:stCxn id="4" idx="1"/>
          </p:cNvCxnSpPr>
          <p:nvPr/>
        </p:nvCxnSpPr>
        <p:spPr>
          <a:xfrm flipH="1">
            <a:off x="6248400" y="3252874"/>
            <a:ext cx="430946" cy="15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flipV="1">
            <a:off x="3352800" y="3810000"/>
            <a:ext cx="3308617" cy="5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flipV="1">
            <a:off x="5638801" y="4584630"/>
            <a:ext cx="1022616" cy="3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5180320" y="5443033"/>
            <a:ext cx="14442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63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merge-sort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229445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 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
        <p:nvSpPr>
          <p:cNvPr id="6" name="Rectangle 5"/>
          <p:cNvSpPr/>
          <p:nvPr/>
        </p:nvSpPr>
        <p:spPr>
          <a:xfrm>
            <a:off x="4267200" y="5776979"/>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What's the halting measure?</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 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grpSp>
        <p:nvGrpSpPr>
          <p:cNvPr id="13" name="Group 12"/>
          <p:cNvGrpSpPr/>
          <p:nvPr/>
        </p:nvGrpSpPr>
        <p:grpSpPr>
          <a:xfrm>
            <a:off x="4953000" y="2895600"/>
            <a:ext cx="3733800" cy="2362200"/>
            <a:chOff x="4953000" y="2895600"/>
            <a:chExt cx="3733800" cy="2362200"/>
          </a:xfrm>
        </p:grpSpPr>
        <p:sp>
          <p:nvSpPr>
            <p:cNvPr id="10" name="Rectangle 9"/>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lst1), because that doesn't decrease at the second recursive call </a:t>
              </a:r>
            </a:p>
          </p:txBody>
        </p:sp>
        <p:cxnSp>
          <p:nvCxnSpPr>
            <p:cNvPr id="12" name="Straight Arrow Connector 11"/>
            <p:cNvCxnSpPr/>
            <p:nvPr/>
          </p:nvCxnSpPr>
          <p:spPr>
            <a:xfrm flipH="1">
              <a:off x="5029200" y="3962400"/>
              <a:ext cx="17526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953000" y="2895600"/>
            <a:ext cx="3733800" cy="1714500"/>
            <a:chOff x="4953000" y="2895600"/>
            <a:chExt cx="3733800" cy="1714500"/>
          </a:xfrm>
        </p:grpSpPr>
        <p:sp>
          <p:nvSpPr>
            <p:cNvPr id="15" name="Rectangle 14"/>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lst2), because that doesn't decrease at the first recursive call </a:t>
              </a:r>
            </a:p>
          </p:txBody>
        </p:sp>
        <p:cxnSp>
          <p:nvCxnSpPr>
            <p:cNvPr id="16" name="Straight Arrow Connector 15"/>
            <p:cNvCxnSpPr/>
            <p:nvPr/>
          </p:nvCxnSpPr>
          <p:spPr>
            <a:xfrm flipH="1">
              <a:off x="5181600" y="3962400"/>
              <a:ext cx="160020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1066800" y="5745957"/>
            <a:ext cx="701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But at each recursive call, one of the lists gets shorter.  So </a:t>
            </a:r>
          </a:p>
          <a:p>
            <a:pPr algn="ctr"/>
            <a:r>
              <a:rPr lang="en-US" sz="2000" dirty="0"/>
              <a:t>(length lst1) + (length lst2) decreases at both calls.  </a:t>
            </a:r>
          </a:p>
          <a:p>
            <a:pPr algn="ctr"/>
            <a:r>
              <a:rPr lang="en-US" sz="2000" dirty="0"/>
              <a:t>We can make this our halting measure.</a:t>
            </a:r>
          </a:p>
        </p:txBody>
      </p:sp>
    </p:spTree>
    <p:extLst>
      <p:ext uri="{BB962C8B-B14F-4D97-AF65-F5344CB8AC3E}">
        <p14:creationId xmlns:p14="http://schemas.microsoft.com/office/powerpoint/2010/main" val="10454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1000"/>
                                        <p:tgtEl>
                                          <p:spTgt spid="13"/>
                                        </p:tgtEl>
                                      </p:cBhvr>
                                    </p:animEffect>
                                    <p:set>
                                      <p:cBhvr>
                                        <p:cTn id="7" dur="1" fill="hold">
                                          <p:stCondLst>
                                            <p:cond delay="999"/>
                                          </p:stCondLst>
                                        </p:cTn>
                                        <p:tgtEl>
                                          <p:spTgt spid="13"/>
                                        </p:tgtEl>
                                        <p:attrNameLst>
                                          <p:attrName>style.visibility</p:attrName>
                                        </p:attrNameLst>
                                      </p:cBhvr>
                                      <p:to>
                                        <p:strVal val="hidden"/>
                                      </p:to>
                                    </p:set>
                                  </p:childTnLst>
                                </p:cTn>
                              </p:par>
                              <p:par>
                                <p:cTn id="8" presetID="22" presetClass="entr" presetSubtype="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Need to check that this is a correct halting measure</a:t>
            </a:r>
          </a:p>
        </p:txBody>
      </p:sp>
      <p:sp>
        <p:nvSpPr>
          <p:cNvPr id="6" name="Content Placeholder 5"/>
          <p:cNvSpPr>
            <a:spLocks noGrp="1"/>
          </p:cNvSpPr>
          <p:nvPr>
            <p:ph idx="1"/>
          </p:nvPr>
        </p:nvSpPr>
        <p:spPr/>
        <p:txBody>
          <a:bodyPr>
            <a:normAutofit fontScale="85000" lnSpcReduction="10000"/>
          </a:bodyPr>
          <a:lstStyle/>
          <a:p>
            <a:r>
              <a:rPr lang="en-US" dirty="0"/>
              <a:t>We need to make a mathematical argument that the thing we claimed was a halting measure is in fact a halting measure.  </a:t>
            </a:r>
          </a:p>
          <a:p>
            <a:r>
              <a:rPr lang="en-US" dirty="0"/>
              <a:t>This is called a </a:t>
            </a:r>
            <a:r>
              <a:rPr lang="en-US" i="1" dirty="0">
                <a:solidFill>
                  <a:srgbClr val="FF0000"/>
                </a:solidFill>
              </a:rPr>
              <a:t>termination argument</a:t>
            </a:r>
            <a:r>
              <a:rPr lang="en-US" dirty="0"/>
              <a:t>.</a:t>
            </a:r>
          </a:p>
          <a:p>
            <a:r>
              <a:rPr lang="en-US" dirty="0"/>
              <a:t>Here we mean an argument in the sense of an argument in a debate, not in the sense of an argument to a function.  Don't get confused by this.</a:t>
            </a:r>
          </a:p>
          <a:p>
            <a:r>
              <a:rPr lang="en-US" dirty="0"/>
              <a:t>We're not looking for a formal mathematical proof, but just for a convincing argument.</a:t>
            </a:r>
          </a:p>
          <a:p>
            <a:r>
              <a:rPr lang="en-US" dirty="0"/>
              <a:t>We'll see some examples in the course of this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42126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Argument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argument:</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2518676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20000"/>
          </a:bodyPr>
          <a:lstStyle/>
          <a:p>
            <a:r>
              <a:rPr lang="en-US" dirty="0"/>
              <a:t>Merge-sort did something very different: it recurred on two things, neither of which is </a:t>
            </a:r>
            <a:r>
              <a:rPr lang="en-US" b="1" dirty="0"/>
              <a:t>(rest </a:t>
            </a:r>
            <a:r>
              <a:rPr lang="en-US" b="1" dirty="0" err="1"/>
              <a:t>lon</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b="1" dirty="0" err="1"/>
              <a:t>lon</a:t>
            </a:r>
            <a:r>
              <a:rPr lang="en-US" b="1" dirty="0"/>
              <a:t> .</a:t>
            </a:r>
          </a:p>
          <a:p>
            <a:r>
              <a:rPr lang="en-US" dirty="0"/>
              <a:t>But each of these is guaranteed to be shorter than </a:t>
            </a:r>
            <a:r>
              <a:rPr lang="en-US" b="1" dirty="0" err="1"/>
              <a:t>lon</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75417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Argument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00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argument:</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800100" lvl="1" indent="-342900"/>
            <a:r>
              <a:rPr lang="en-US" sz="3300" dirty="0">
                <a:cs typeface="Consolas" pitchFamily="49" charset="0"/>
              </a:rPr>
              <a:t>(need to look closely at the code for </a:t>
            </a:r>
            <a:r>
              <a:rPr lang="en-US" sz="3300" b="1" dirty="0">
                <a:cs typeface="Consolas" pitchFamily="49" charset="0"/>
              </a:rPr>
              <a:t>even-elements</a:t>
            </a:r>
            <a:r>
              <a:rPr lang="en-US" sz="3300" dirty="0">
                <a:cs typeface="Consolas" pitchFamily="49" charset="0"/>
              </a:rPr>
              <a:t> and </a:t>
            </a:r>
            <a:r>
              <a:rPr lang="en-US" sz="3300" b="1" dirty="0">
                <a:cs typeface="Consolas" pitchFamily="49" charset="0"/>
              </a:rPr>
              <a:t>odd-elements</a:t>
            </a:r>
            <a:r>
              <a:rPr lang="en-US" sz="3300" dirty="0">
                <a:cs typeface="Consolas" pitchFamily="49" charset="0"/>
              </a:rPr>
              <a:t> to check this)</a:t>
            </a:r>
            <a:endParaRPr lang="en-US" sz="3300" b="1" dirty="0">
              <a:solidFill>
                <a:srgbClr val="FF0000"/>
              </a:solidFill>
              <a:latin typeface="Consolas" pitchFamily="49" charset="0"/>
              <a:cs typeface="Consolas" pitchFamily="49" charset="0"/>
            </a:endParaRP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04457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an insertion sort, which takes </a:t>
            </a:r>
            <a:r>
              <a:rPr lang="en-US" b="1" dirty="0"/>
              <a:t>O(n^2)</a:t>
            </a:r>
            <a:r>
              <a:rPr lang="en-US" dirty="0"/>
              <a:t>.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242772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look at some patterns for general recursion</a:t>
            </a:r>
          </a:p>
        </p:txBody>
      </p:sp>
      <p:sp>
        <p:nvSpPr>
          <p:cNvPr id="3" name="Content Placeholder 2"/>
          <p:cNvSpPr>
            <a:spLocks noGrp="1"/>
          </p:cNvSpPr>
          <p:nvPr>
            <p:ph idx="1"/>
          </p:nvPr>
        </p:nvSpPr>
        <p:spPr/>
        <p:txBody>
          <a:bodyPr>
            <a:normAutofit fontScale="92500" lnSpcReduction="10000"/>
          </a:bodyPr>
          <a:lstStyle/>
          <a:p>
            <a:r>
              <a:rPr lang="en-US" dirty="0"/>
              <a:t>Outline for divide-and-conquer (general recursion)</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r>
              <a:rPr lang="en-US" dirty="0"/>
              <a:t>Let's write this down as a recipe, and then look at some of the possibilities.</a:t>
            </a:r>
          </a:p>
          <a:p>
            <a:pPr lvl="2"/>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31389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398" y="2024487"/>
            <a:ext cx="914402" cy="241042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grpSp>
        <p:nvGrpSpPr>
          <p:cNvPr id="24" name="Group 23"/>
          <p:cNvGrpSpPr/>
          <p:nvPr/>
        </p:nvGrpSpPr>
        <p:grpSpPr>
          <a:xfrm>
            <a:off x="3657598" y="941479"/>
            <a:ext cx="1832811" cy="5373496"/>
            <a:chOff x="3657598" y="941479"/>
            <a:chExt cx="1832811" cy="5373496"/>
          </a:xfrm>
        </p:grpSpPr>
        <p:sp>
          <p:nvSpPr>
            <p:cNvPr id="6" name="Rounded Rectangle 5"/>
            <p:cNvSpPr/>
            <p:nvPr/>
          </p:nvSpPr>
          <p:spPr>
            <a:xfrm>
              <a:off x="3657599" y="941479"/>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3657599" y="1748162"/>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3660004" y="255484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3661609" y="3361528"/>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3657598" y="4168211"/>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3657599" y="578157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4571999" y="2281562"/>
              <a:ext cx="24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4574404" y="3088245"/>
              <a:ext cx="16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flipH="1">
              <a:off x="4571998" y="3894928"/>
              <a:ext cx="4011"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3" idx="0"/>
            </p:cNvCxnSpPr>
            <p:nvPr/>
          </p:nvCxnSpPr>
          <p:spPr>
            <a:xfrm>
              <a:off x="4571998" y="4701611"/>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57598" y="497489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 on </a:t>
              </a:r>
              <a:r>
                <a:rPr lang="en-US" dirty="0" err="1"/>
                <a:t>subproblem</a:t>
              </a:r>
              <a:endParaRPr lang="en-US" dirty="0"/>
            </a:p>
          </p:txBody>
        </p:sp>
      </p:grpSp>
      <p:cxnSp>
        <p:nvCxnSpPr>
          <p:cNvPr id="51" name="Straight Arrow Connector 50"/>
          <p:cNvCxnSpPr>
            <a:stCxn id="43" idx="2"/>
            <a:endCxn id="48" idx="0"/>
          </p:cNvCxnSpPr>
          <p:nvPr/>
        </p:nvCxnSpPr>
        <p:spPr>
          <a:xfrm>
            <a:off x="4571998" y="5508294"/>
            <a:ext cx="1"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27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2579">
                <a:tc>
                  <a:txBody>
                    <a:bodyPr/>
                    <a:lstStyle/>
                    <a:p>
                      <a:r>
                        <a:rPr lang="en-US" sz="2400" dirty="0"/>
                        <a:t>Question</a:t>
                      </a:r>
                    </a:p>
                  </a:txBody>
                  <a:tcPr/>
                </a:tc>
                <a:tc>
                  <a:txBody>
                    <a:bodyPr/>
                    <a:lstStyle/>
                    <a:p>
                      <a:r>
                        <a:rPr lang="en-US" sz="2400" dirty="0"/>
                        <a:t>Answer</a:t>
                      </a:r>
                    </a:p>
                  </a:txBody>
                  <a:tcPr/>
                </a:tc>
                <a:extLst>
                  <a:ext uri="{0D108BD9-81ED-4DB2-BD59-A6C34878D82A}">
                    <a16:rowId xmlns:a16="http://schemas.microsoft.com/office/drawing/2014/main" val="10000"/>
                  </a:ext>
                </a:extLst>
              </a:tr>
              <a:tr h="612821">
                <a:tc>
                  <a:txBody>
                    <a:bodyPr/>
                    <a:lstStyle/>
                    <a:p>
                      <a:r>
                        <a:rPr lang="en-US" sz="1800" dirty="0"/>
                        <a:t>1. Are</a:t>
                      </a:r>
                      <a:r>
                        <a:rPr lang="en-US" sz="1800" baseline="0" dirty="0"/>
                        <a:t> there different cases of your problem, each with a different kind of solution?</a:t>
                      </a:r>
                      <a:endParaRPr lang="en-US" sz="1800" dirty="0"/>
                    </a:p>
                  </a:txBody>
                  <a:tcPr/>
                </a:tc>
                <a:tc>
                  <a:txBody>
                    <a:bodyPr/>
                    <a:lstStyle/>
                    <a:p>
                      <a:r>
                        <a:rPr lang="en-US" sz="1800" dirty="0"/>
                        <a:t>Write a </a:t>
                      </a:r>
                      <a:r>
                        <a:rPr lang="en-US" sz="1800" b="1" dirty="0"/>
                        <a:t>cond</a:t>
                      </a:r>
                      <a:r>
                        <a:rPr lang="en-US" sz="1800" dirty="0"/>
                        <a:t> with a</a:t>
                      </a:r>
                      <a:r>
                        <a:rPr lang="en-US" sz="1800" baseline="0" dirty="0"/>
                        <a:t> </a:t>
                      </a:r>
                      <a:r>
                        <a:rPr lang="en-US" sz="1800" dirty="0"/>
                        <a:t>clause for</a:t>
                      </a:r>
                      <a:r>
                        <a:rPr lang="en-US" sz="1800" baseline="0" dirty="0"/>
                        <a:t> each</a:t>
                      </a:r>
                      <a:r>
                        <a:rPr lang="en-US" sz="1800" dirty="0"/>
                        <a:t> case.</a:t>
                      </a:r>
                    </a:p>
                  </a:txBody>
                  <a:tcPr/>
                </a:tc>
                <a:extLst>
                  <a:ext uri="{0D108BD9-81ED-4DB2-BD59-A6C34878D82A}">
                    <a16:rowId xmlns:a16="http://schemas.microsoft.com/office/drawing/2014/main" val="10001"/>
                  </a:ext>
                </a:extLst>
              </a:tr>
              <a:tr h="533400">
                <a:tc>
                  <a:txBody>
                    <a:bodyPr/>
                    <a:lstStyle/>
                    <a:p>
                      <a:r>
                        <a:rPr lang="en-US" sz="1800" dirty="0"/>
                        <a:t>2. How do the cases differ from each other?</a:t>
                      </a:r>
                    </a:p>
                  </a:txBody>
                  <a:tcPr/>
                </a:tc>
                <a:tc>
                  <a:txBody>
                    <a:bodyPr/>
                    <a:lstStyle/>
                    <a:p>
                      <a:r>
                        <a:rPr lang="en-US" sz="1800" dirty="0"/>
                        <a:t>Use the differences to formulate a condition per case</a:t>
                      </a:r>
                    </a:p>
                  </a:txBody>
                  <a:tcPr/>
                </a:tc>
                <a:extLst>
                  <a:ext uri="{0D108BD9-81ED-4DB2-BD59-A6C34878D82A}">
                    <a16:rowId xmlns:a16="http://schemas.microsoft.com/office/drawing/2014/main" val="10002"/>
                  </a:ext>
                </a:extLst>
              </a:tr>
              <a:tr h="1228643">
                <a:tc>
                  <a:txBody>
                    <a:bodyPr/>
                    <a:lstStyle/>
                    <a:p>
                      <a:r>
                        <a:rPr lang="en-US" sz="1800" dirty="0"/>
                        <a:t>3. For each case:</a:t>
                      </a:r>
                    </a:p>
                  </a:txBody>
                  <a:tcPr/>
                </a:tc>
                <a:tc>
                  <a:txBody>
                    <a:bodyPr/>
                    <a:lstStyle/>
                    <a:p>
                      <a:pPr marL="457200" indent="-457200">
                        <a:buAutoNum type="alphaLcPeriod"/>
                      </a:pPr>
                      <a:r>
                        <a:rPr lang="en-US" sz="1800" dirty="0"/>
                        <a:t>Identify one or more instances</a:t>
                      </a:r>
                      <a:r>
                        <a:rPr lang="en-US" sz="1800" baseline="0" dirty="0"/>
                        <a:t> of your problem that are simpler than the original.</a:t>
                      </a:r>
                    </a:p>
                    <a:p>
                      <a:pPr marL="457200" indent="-457200">
                        <a:buAutoNum type="alphaLcPeriod"/>
                      </a:pPr>
                      <a:r>
                        <a:rPr lang="en-US" sz="1800" baseline="0" dirty="0"/>
                        <a:t>Document why they are simpler</a:t>
                      </a:r>
                    </a:p>
                    <a:p>
                      <a:pPr marL="457200" indent="-457200">
                        <a:buAutoNum type="alphaLcPeriod"/>
                      </a:pPr>
                      <a:r>
                        <a:rPr lang="en-US" sz="1800" baseline="0" dirty="0"/>
                        <a:t>Extract each instance and recur to solve it.</a:t>
                      </a:r>
                    </a:p>
                    <a:p>
                      <a:pPr marL="457200" indent="-457200">
                        <a:buAutoNum type="alphaLcPeriod"/>
                      </a:pPr>
                      <a:r>
                        <a:rPr lang="en-US" sz="1800" baseline="0" dirty="0"/>
                        <a:t>Combine the solutions of your easier instances to get a solution to your original problem.</a:t>
                      </a:r>
                      <a:endParaRPr lang="en-US" sz="1800" dirty="0"/>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388005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There's more than one pattern</a:t>
            </a:r>
          </a:p>
        </p:txBody>
      </p:sp>
      <p:sp>
        <p:nvSpPr>
          <p:cNvPr id="3" name="Content Placeholder 2"/>
          <p:cNvSpPr>
            <a:spLocks noGrp="1"/>
          </p:cNvSpPr>
          <p:nvPr>
            <p:ph idx="1"/>
          </p:nvPr>
        </p:nvSpPr>
        <p:spPr>
          <a:xfrm>
            <a:off x="457200" y="1600201"/>
            <a:ext cx="8229600" cy="2819400"/>
          </a:xfrm>
        </p:spPr>
        <p:txBody>
          <a:bodyPr>
            <a:normAutofit/>
          </a:bodyPr>
          <a:lstStyle/>
          <a:p>
            <a:r>
              <a:rPr lang="en-US" dirty="0"/>
              <a:t>The pattern might take different shapes, depending on our problem. </a:t>
            </a:r>
          </a:p>
          <a:p>
            <a:r>
              <a:rPr lang="en-US" dirty="0"/>
              <a:t>We might have different numbers of trivial cases, or different numbers of </a:t>
            </a:r>
            <a:r>
              <a:rPr lang="en-US" dirty="0" err="1"/>
              <a:t>subproblems</a:t>
            </a:r>
            <a:r>
              <a:rPr lang="en-US" dirty="0"/>
              <a:t>. </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922026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General Recursion (1)</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purpose statement...</a:t>
            </a:r>
          </a:p>
          <a:p>
            <a:pPr>
              <a:buNone/>
            </a:pPr>
            <a:r>
              <a:rPr lang="en-US" sz="5500" b="1" dirty="0">
                <a:solidFill>
                  <a:schemeClr val="bg1"/>
                </a:solidFill>
                <a:latin typeface="Consolas" pitchFamily="49" charset="0"/>
                <a:cs typeface="Consolas" pitchFamily="49" charset="0"/>
              </a:rPr>
              <a:t>;; </a:t>
            </a:r>
            <a:r>
              <a:rPr lang="en-US" sz="5500" b="1" i="1" dirty="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simpler-instance2</a:t>
            </a:r>
            <a:r>
              <a:rPr lang="en-US" sz="5500" b="1" dirty="0">
                <a:latin typeface="Consolas" pitchFamily="49" charset="0"/>
                <a:cs typeface="Consolas" pitchFamily="49" charset="0"/>
              </a:rPr>
              <a:t> 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combine-solutions </a:t>
            </a:r>
            <a:r>
              <a:rPr lang="en-US" sz="5500" b="1" dirty="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a:latin typeface="Consolas" pitchFamily="49" charset="0"/>
                <a:cs typeface="Consolas" pitchFamily="49" charset="0"/>
              </a:rPr>
              <a:t>        </a:t>
            </a: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
        <p:nvSpPr>
          <p:cNvPr id="7" name="Rectangle 6"/>
          <p:cNvSpPr/>
          <p:nvPr/>
        </p:nvSpPr>
        <p:spPr>
          <a:xfrm>
            <a:off x="4897755" y="5708650"/>
            <a:ext cx="4149090" cy="1295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easier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a:solidFill>
                  <a:schemeClr val="tx1"/>
                </a:solidFill>
              </a:rPr>
              <a:t>) so you can see the role it plays.</a:t>
            </a:r>
          </a:p>
        </p:txBody>
      </p:sp>
    </p:spTree>
    <p:extLst>
      <p:ext uri="{BB962C8B-B14F-4D97-AF65-F5344CB8AC3E}">
        <p14:creationId xmlns:p14="http://schemas.microsoft.com/office/powerpoint/2010/main" val="2875959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33</a:t>
            </a:fld>
            <a:endParaRPr lang="en-US"/>
          </a:p>
        </p:txBody>
      </p:sp>
      <p:sp>
        <p:nvSpPr>
          <p:cNvPr id="7" name="Rectangle 6"/>
          <p:cNvSpPr/>
          <p:nvPr/>
        </p:nvSpPr>
        <p:spPr>
          <a:xfrm>
            <a:off x="5486400" y="4632871"/>
            <a:ext cx="3429000" cy="1935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version with two trivial cases and one difficult case, where the difficult case involves only one </a:t>
            </a:r>
            <a:r>
              <a:rPr lang="en-US" dirty="0" err="1"/>
              <a:t>subproblem</a:t>
            </a:r>
            <a:r>
              <a:rPr lang="en-US" dirty="0"/>
              <a:t>.</a:t>
            </a:r>
          </a:p>
          <a:p>
            <a:r>
              <a:rPr lang="en-US" dirty="0"/>
              <a:t>Most of our functions involving lists match this pattern.</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simpler-instance</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 solution1</a:t>
            </a:r>
            <a:r>
              <a:rPr lang="en-US" sz="5500" b="1" dirty="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Tree>
    <p:extLst>
      <p:ext uri="{BB962C8B-B14F-4D97-AF65-F5344CB8AC3E}">
        <p14:creationId xmlns:p14="http://schemas.microsoft.com/office/powerpoint/2010/main" val="3232746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a:t>
            </a:r>
          </a:p>
          <a:p>
            <a:pPr>
              <a:buNone/>
            </a:pPr>
            <a:r>
              <a:rPr lang="en-US" sz="5500" b="1" dirty="0">
                <a:latin typeface="Consolas" pitchFamily="49" charset="0"/>
                <a:cs typeface="Consolas" pitchFamily="49" charset="0"/>
              </a:rPr>
              <a:t>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
        <p:nvSpPr>
          <p:cNvPr id="2" name="Title 1"/>
          <p:cNvSpPr>
            <a:spLocks noGrp="1"/>
          </p:cNvSpPr>
          <p:nvPr>
            <p:ph type="title"/>
          </p:nvPr>
        </p:nvSpPr>
        <p:spPr/>
        <p:txBody>
          <a:bodyPr>
            <a:normAutofit fontScale="90000"/>
          </a:bodyPr>
          <a:lstStyle/>
          <a:p>
            <a:r>
              <a:rPr lang="en-US" dirty="0"/>
              <a:t>..or you could do it without the local defines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34</a:t>
            </a:fld>
            <a:endParaRPr lang="en-US"/>
          </a:p>
        </p:txBody>
      </p:sp>
      <p:sp>
        <p:nvSpPr>
          <p:cNvPr id="5" name="Rectangle 4"/>
          <p:cNvSpPr/>
          <p:nvPr/>
        </p:nvSpPr>
        <p:spPr>
          <a:xfrm>
            <a:off x="5791200" y="4495800"/>
            <a:ext cx="2590800" cy="1554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single-</a:t>
            </a:r>
            <a:r>
              <a:rPr lang="en-US" dirty="0" err="1">
                <a:solidFill>
                  <a:schemeClr val="tx1"/>
                </a:solidFill>
              </a:rPr>
              <a:t>subproblem</a:t>
            </a:r>
            <a:r>
              <a:rPr lang="en-US" dirty="0">
                <a:solidFill>
                  <a:schemeClr val="tx1"/>
                </a:solidFill>
              </a:rPr>
              <a:t> pattern we saw a couple of slides ago, but done without the local </a:t>
            </a:r>
            <a:r>
              <a:rPr lang="en-US" b="1" dirty="0">
                <a:solidFill>
                  <a:schemeClr val="tx1"/>
                </a:solidFill>
              </a:rPr>
              <a:t>define</a:t>
            </a:r>
            <a:r>
              <a:rPr lang="en-US" dirty="0">
                <a:solidFill>
                  <a:schemeClr val="tx1"/>
                </a:solidFill>
              </a:rPr>
              <a:t>s</a:t>
            </a:r>
          </a:p>
        </p:txBody>
      </p:sp>
    </p:spTree>
    <p:extLst>
      <p:ext uri="{BB962C8B-B14F-4D97-AF65-F5344CB8AC3E}">
        <p14:creationId xmlns:p14="http://schemas.microsoft.com/office/powerpoint/2010/main" val="2712561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(3)</a:t>
            </a:r>
          </a:p>
        </p:txBody>
      </p:sp>
      <p:sp>
        <p:nvSpPr>
          <p:cNvPr id="3" name="Content Placeholder 2"/>
          <p:cNvSpPr>
            <a:spLocks noGrp="1"/>
          </p:cNvSpPr>
          <p:nvPr>
            <p:ph idx="1"/>
          </p:nvPr>
        </p:nvSpPr>
        <p:spPr/>
        <p:txBody>
          <a:bodyPr>
            <a:normAutofit fontScale="250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then use </a:t>
            </a:r>
            <a:r>
              <a:rPr lang="en-US" sz="5500" b="1" dirty="0">
                <a:solidFill>
                  <a:schemeClr val="accent6">
                    <a:lumMod val="75000"/>
                  </a:schemeClr>
                </a:solidFill>
                <a:latin typeface="Consolas" pitchFamily="49" charset="0"/>
                <a:cs typeface="Consolas" pitchFamily="49" charset="0"/>
              </a:rPr>
              <a:t>adapt-solutions</a:t>
            </a:r>
            <a:endParaRPr lang="en-US" sz="5500" b="1" dirty="0">
              <a:latin typeface="Consolas" pitchFamily="49" charset="0"/>
              <a:cs typeface="Consolas" pitchFamily="49" charset="0"/>
            </a:endParaRP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35</a:t>
            </a:fld>
            <a:endParaRPr lang="en-US"/>
          </a:p>
        </p:txBody>
      </p:sp>
      <p:sp>
        <p:nvSpPr>
          <p:cNvPr id="7" name="Rectangle 6"/>
          <p:cNvSpPr/>
          <p:nvPr/>
        </p:nvSpPr>
        <p:spPr>
          <a:xfrm>
            <a:off x="6449377" y="3675856"/>
            <a:ext cx="2341245" cy="269001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t>
            </a:r>
            <a:r>
              <a:rPr lang="en-US"/>
              <a:t>a version </a:t>
            </a:r>
            <a:r>
              <a:rPr lang="en-US" dirty="0"/>
              <a:t>where the difficult case requires solving a whole list of </a:t>
            </a:r>
            <a:r>
              <a:rPr lang="en-US" dirty="0" err="1"/>
              <a:t>subproblems</a:t>
            </a:r>
            <a:r>
              <a:rPr lang="en-US" dirty="0"/>
              <a:t>.  A tree where a node has a list of sons may lead to use of this pattern.</a:t>
            </a:r>
          </a:p>
        </p:txBody>
      </p:sp>
    </p:spTree>
    <p:extLst>
      <p:ext uri="{BB962C8B-B14F-4D97-AF65-F5344CB8AC3E}">
        <p14:creationId xmlns:p14="http://schemas.microsoft.com/office/powerpoint/2010/main" val="175752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do this one without the local defines, too.</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
        <p:nvSpPr>
          <p:cNvPr id="7" name="Rectangle 6"/>
          <p:cNvSpPr/>
          <p:nvPr/>
        </p:nvSpPr>
        <p:spPr>
          <a:xfrm>
            <a:off x="3276600" y="5257799"/>
            <a:ext cx="4980622" cy="10509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the list-of-</a:t>
            </a:r>
            <a:r>
              <a:rPr lang="en-US" dirty="0" err="1"/>
              <a:t>subproblems</a:t>
            </a:r>
            <a:r>
              <a:rPr lang="en-US" dirty="0"/>
              <a:t> pattern done without using local </a:t>
            </a:r>
            <a:r>
              <a:rPr lang="en-US" b="1" dirty="0"/>
              <a:t>define</a:t>
            </a:r>
            <a:r>
              <a:rPr lang="en-US" dirty="0"/>
              <a:t>.</a:t>
            </a:r>
          </a:p>
        </p:txBody>
      </p:sp>
    </p:spTree>
    <p:extLst>
      <p:ext uri="{BB962C8B-B14F-4D97-AF65-F5344CB8AC3E}">
        <p14:creationId xmlns:p14="http://schemas.microsoft.com/office/powerpoint/2010/main" val="34069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What pattern did we use for decode?</a:t>
            </a:r>
          </a:p>
        </p:txBody>
      </p:sp>
      <p:sp>
        <p:nvSpPr>
          <p:cNvPr id="6" name="Content Placeholder 5"/>
          <p:cNvSpPr>
            <a:spLocks noGrp="1"/>
          </p:cNvSpPr>
          <p:nvPr>
            <p:ph idx="1"/>
          </p:nvPr>
        </p:nvSpPr>
        <p:spPr/>
        <p:txBody>
          <a:bodyPr>
            <a:noAutofit/>
          </a:bodyPr>
          <a:lstStyle/>
          <a:p>
            <a:pPr>
              <a:spcBef>
                <a:spcPts val="0"/>
              </a:spcBef>
            </a:pPr>
            <a:r>
              <a:rPr lang="en-US" sz="1800" dirty="0"/>
              <a:t>;; decode followed the very first pattern we wrote:</a:t>
            </a:r>
          </a:p>
          <a:p>
            <a:pPr>
              <a:spcBef>
                <a:spcPts val="0"/>
              </a:spcBef>
            </a:pPr>
            <a:endParaRPr lang="en-US" sz="1800" dirty="0"/>
          </a:p>
          <a:p>
            <a:pPr>
              <a:spcBef>
                <a:spcPts val="0"/>
              </a:spcBef>
            </a:pP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a:t>         (solve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254534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down your strategy</a:t>
            </a:r>
          </a:p>
        </p:txBody>
      </p:sp>
      <p:sp>
        <p:nvSpPr>
          <p:cNvPr id="3" name="Content Placeholder 2"/>
          <p:cNvSpPr>
            <a:spLocks noGrp="1"/>
          </p:cNvSpPr>
          <p:nvPr>
            <p:ph idx="1"/>
          </p:nvPr>
        </p:nvSpPr>
        <p:spPr>
          <a:xfrm>
            <a:off x="457200" y="1600200"/>
            <a:ext cx="8534400" cy="4525963"/>
          </a:xfrm>
        </p:spPr>
        <p:txBody>
          <a:bodyPr>
            <a:normAutofit lnSpcReduction="10000"/>
          </a:bodyPr>
          <a:lstStyle/>
          <a:p>
            <a:pPr marL="0" indent="0">
              <a:buNone/>
            </a:pPr>
            <a:r>
              <a:rPr lang="en-US" sz="2600" dirty="0"/>
              <a:t>We’ll write down our strategies as things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737079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Summary</a:t>
            </a:r>
          </a:p>
        </p:txBody>
      </p:sp>
      <p:sp>
        <p:nvSpPr>
          <p:cNvPr id="6" name="Content Placeholder 5"/>
          <p:cNvSpPr>
            <a:spLocks noGrp="1"/>
          </p:cNvSpPr>
          <p:nvPr>
            <p:ph idx="1"/>
          </p:nvPr>
        </p:nvSpPr>
        <p:spPr/>
        <p:txBody>
          <a:bodyPr/>
          <a:lstStyle/>
          <a:p>
            <a:r>
              <a:rPr lang="en-US" dirty="0"/>
              <a:t>We've seen three examples of functions that do not fit the structural recursion pattern.</a:t>
            </a:r>
          </a:p>
          <a:p>
            <a:r>
              <a:rPr lang="en-US" dirty="0"/>
              <a:t>We introduced "general recursion", a new class of templates that give the writer more flexibility in writing functions that divide and conquer.</a:t>
            </a:r>
          </a:p>
          <a:p>
            <a:r>
              <a:rPr lang="en-US" dirty="0"/>
              <a:t>We wrote a recipe for writing general-recursion templates.</a:t>
            </a:r>
          </a:p>
        </p:txBody>
      </p:sp>
      <p:sp>
        <p:nvSpPr>
          <p:cNvPr id="4" name="Slide Number Placeholder 3"/>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103073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destructor templates always recurred on the sub-pieces of our structure.</a:t>
            </a:r>
          </a:p>
          <a:p>
            <a:r>
              <a:rPr lang="en-US" dirty="0"/>
              <a:t>We call this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Let's look at an example that doesn't fit into this mold.</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890707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a:t>
            </a:r>
            <a:r>
              <a:rPr lang="en-US"/>
              <a:t>08-1-decode.rkt and 08-2-merge-sort.rkt in </a:t>
            </a:r>
            <a:r>
              <a:rPr lang="en-US" dirty="0"/>
              <a:t>the Examples folder.</a:t>
            </a:r>
          </a:p>
          <a:p>
            <a:r>
              <a:rPr lang="en-US" dirty="0"/>
              <a:t>Do Guided Practice 8.1</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103461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a:t>
            </a:r>
            <a:r>
              <a:rPr lang="en-US" b="1" dirty="0"/>
              <a:t>decode</a:t>
            </a:r>
          </a:p>
        </p:txBody>
      </p:sp>
      <p:sp>
        <p:nvSpPr>
          <p:cNvPr id="3" name="Content Placeholder 2"/>
          <p:cNvSpPr>
            <a:spLocks noGrp="1"/>
          </p:cNvSpPr>
          <p:nvPr>
            <p:ph idx="1"/>
          </p:nvPr>
        </p:nvSpPr>
        <p:spPr>
          <a:xfrm>
            <a:off x="457200" y="1600200"/>
            <a:ext cx="8077200" cy="4525963"/>
          </a:xfrm>
          <a:noFill/>
        </p:spPr>
        <p:txBody>
          <a:bodyPr>
            <a:normAutofit/>
          </a:bodyPr>
          <a:lstStyle/>
          <a:p>
            <a:pPr>
              <a:buNone/>
            </a:pPr>
            <a:r>
              <a:rPr lang="en-US" sz="2800" b="1" dirty="0">
                <a:latin typeface="Consolas" pitchFamily="49" charset="0"/>
                <a:cs typeface="Consolas" pitchFamily="49" charset="0"/>
              </a:rPr>
              <a:t>(define-</a:t>
            </a:r>
            <a:r>
              <a:rPr lang="en-US" sz="2800" b="1" dirty="0" err="1">
                <a:latin typeface="Consolas" pitchFamily="49" charset="0"/>
                <a:cs typeface="Consolas" pitchFamily="49" charset="0"/>
              </a:rPr>
              <a:t>struct</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(exp1 exp2))</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is either</a:t>
            </a:r>
          </a:p>
          <a:p>
            <a:pPr>
              <a:buNone/>
            </a:pPr>
            <a:r>
              <a:rPr lang="en-US" sz="2800" b="1" dirty="0">
                <a:latin typeface="Consolas" pitchFamily="49" charset="0"/>
                <a:cs typeface="Consolas" pitchFamily="49" charset="0"/>
              </a:rPr>
              <a:t>;; -- a Number</a:t>
            </a:r>
          </a:p>
          <a:p>
            <a:pPr>
              <a:buNone/>
            </a:pPr>
            <a:r>
              <a:rPr lang="en-US" sz="2800" b="1" dirty="0">
                <a:latin typeface="Consolas" pitchFamily="49" charset="0"/>
                <a:cs typeface="Consolas" pitchFamily="49" charset="0"/>
              </a:rPr>
              <a:t>;; -- (make-</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4572000" y="4302059"/>
            <a:ext cx="4234544" cy="179977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2 4)</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3962400" y="4981074"/>
            <a:ext cx="43434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is tedious at best.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very human-friendly...</a:t>
            </a:r>
          </a:p>
        </p:txBody>
      </p:sp>
      <p:sp>
        <p:nvSpPr>
          <p:cNvPr id="3" name="Content Placeholder 2"/>
          <p:cNvSpPr>
            <a:spLocks noGrp="1"/>
          </p:cNvSpPr>
          <p:nvPr>
            <p:ph idx="1"/>
          </p:nvPr>
        </p:nvSpPr>
        <p:spPr/>
        <p:txBody>
          <a:bodyPr/>
          <a:lstStyle/>
          <a:p>
            <a:r>
              <a:rPr lang="en-US" dirty="0"/>
              <a:t>How about using more  Scheme-like notation,  </a:t>
            </a:r>
            <a:r>
              <a:rPr lang="en-US" dirty="0" err="1"/>
              <a:t>eg</a:t>
            </a:r>
            <a:r>
              <a:rPr lang="en-US" dirty="0"/>
              <a:t>:</a:t>
            </a:r>
          </a:p>
          <a:p>
            <a:endParaRPr lang="en-US" dirty="0"/>
          </a:p>
          <a:p>
            <a:pPr>
              <a:buNone/>
            </a:pP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a:t>
            </a:r>
          </a:p>
          <a:p>
            <a:pPr>
              <a:buNone/>
            </a:pPr>
            <a:r>
              <a:rPr lang="en-US" b="1" dirty="0">
                <a:latin typeface="Consolas" pitchFamily="49" charset="0"/>
                <a:cs typeface="Consolas" pitchFamily="49" charset="0"/>
              </a:rPr>
              <a:t>(- (- 2 4) (- 3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convert from human-friendly notation to </a:t>
            </a:r>
            <a:r>
              <a:rPr lang="en-US" dirty="0" err="1"/>
              <a:t>diffexps</a:t>
            </a:r>
            <a:r>
              <a:rPr lang="en-US" dirty="0"/>
              <a:t>.</a:t>
            </a:r>
          </a:p>
        </p:txBody>
      </p:sp>
      <p:sp>
        <p:nvSpPr>
          <p:cNvPr id="3" name="Content Placeholder 2"/>
          <p:cNvSpPr>
            <a:spLocks noGrp="1"/>
          </p:cNvSpPr>
          <p:nvPr>
            <p:ph idx="1"/>
          </p:nvPr>
        </p:nvSpPr>
        <p:spPr/>
        <p:txBody>
          <a:bodyPr/>
          <a:lstStyle/>
          <a:p>
            <a:r>
              <a:rPr lang="en-US" dirty="0"/>
              <a:t>Info analysis:</a:t>
            </a:r>
          </a:p>
          <a:p>
            <a:pPr lvl="1"/>
            <a:r>
              <a:rPr lang="en-US" dirty="0"/>
              <a:t>what's  the input?   </a:t>
            </a:r>
          </a:p>
          <a:p>
            <a:pPr lvl="1"/>
            <a:r>
              <a:rPr lang="en-US" dirty="0"/>
              <a:t>answer: S-expressions containing numbers and symbols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An Atom is one of</a:t>
            </a:r>
          </a:p>
          <a:p>
            <a:pPr>
              <a:buNone/>
            </a:pPr>
            <a:r>
              <a:rPr lang="en-US" b="1" dirty="0">
                <a:latin typeface="Consolas" pitchFamily="49" charset="0"/>
                <a:cs typeface="Consolas" pitchFamily="49" charset="0"/>
              </a:rPr>
              <a:t>;; -- a Number</a:t>
            </a:r>
          </a:p>
          <a:p>
            <a:pPr>
              <a:buNone/>
            </a:pPr>
            <a:r>
              <a:rPr lang="en-US" b="1" dirty="0">
                <a:latin typeface="Consolas" pitchFamily="49" charset="0"/>
                <a:cs typeface="Consolas" pitchFamily="49" charset="0"/>
              </a:rPr>
              <a:t>;; -- a Symbol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An </a:t>
            </a:r>
            <a:r>
              <a:rPr lang="en-US" b="1" dirty="0" err="1">
                <a:latin typeface="Consolas" pitchFamily="49" charset="0"/>
                <a:cs typeface="Consolas" pitchFamily="49" charset="0"/>
              </a:rPr>
              <a:t>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an Atom</a:t>
            </a:r>
          </a:p>
          <a:p>
            <a:pPr>
              <a:buNone/>
            </a:pPr>
            <a:r>
              <a:rPr lang="en-US" b="1" dirty="0">
                <a:latin typeface="Consolas" pitchFamily="49" charset="0"/>
                <a:cs typeface="Consolas" pitchFamily="49" charset="0"/>
              </a:rPr>
              <a:t>;; -- a </a:t>
            </a:r>
            <a:r>
              <a:rPr lang="en-US" b="1" dirty="0" err="1">
                <a:latin typeface="Consolas" pitchFamily="49" charset="0"/>
                <a:cs typeface="Consolas" pitchFamily="49" charset="0"/>
              </a:rPr>
              <a:t>ListOfSexpOfAtom</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a:t>
            </a:r>
            <a:r>
              <a:rPr lang="en-US" b="1" dirty="0" err="1">
                <a:latin typeface="Consolas" pitchFamily="49" charset="0"/>
                <a:cs typeface="Consolas" pitchFamily="49" charset="0"/>
              </a:rPr>
              <a:t>SexpOfAtom</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5562600" y="1828800"/>
            <a:ext cx="24384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16533</TotalTime>
  <Words>3386</Words>
  <Application>Microsoft Office PowerPoint</Application>
  <PresentationFormat>On-screen Show (4:3)</PresentationFormat>
  <Paragraphs>496</Paragraphs>
  <Slides>40</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CMMI10</vt:lpstr>
      <vt:lpstr>CMR10</vt:lpstr>
      <vt:lpstr>CMSY10ORIG</vt:lpstr>
      <vt:lpstr>Consolas</vt:lpstr>
      <vt:lpstr>Courier New</vt:lpstr>
      <vt:lpstr>1_Office Theme</vt:lpstr>
      <vt:lpstr>Introducing General Recursion</vt:lpstr>
      <vt:lpstr>Module Introduction</vt:lpstr>
      <vt:lpstr>PowerPoint Presentation</vt:lpstr>
      <vt:lpstr>Structural Recursion</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Divide-and-Conquer  (General Recursion)</vt:lpstr>
      <vt:lpstr>Let's see if our code matches this description</vt:lpstr>
      <vt:lpstr>Another example: merge-sort</vt:lpstr>
      <vt:lpstr>merge</vt:lpstr>
      <vt:lpstr>What's the halting measure?</vt:lpstr>
      <vt:lpstr>Need to check that this is a correct halting measure</vt:lpstr>
      <vt:lpstr>Termination Argument for merge</vt:lpstr>
      <vt:lpstr>merge-sort</vt:lpstr>
      <vt:lpstr>Something new happened here</vt:lpstr>
      <vt:lpstr>Termination Argument for merge-sort</vt:lpstr>
      <vt:lpstr>Running time for merge sort</vt:lpstr>
      <vt:lpstr>Let's look at some patterns for general recursion</vt:lpstr>
      <vt:lpstr>The General Recursion Recipe</vt:lpstr>
      <vt:lpstr>There's more than one pattern</vt:lpstr>
      <vt:lpstr>Patterns for General Recursion (1)</vt:lpstr>
      <vt:lpstr>Patterns for General Recursion (2)</vt:lpstr>
      <vt:lpstr>..or you could do it without the local defines</vt:lpstr>
      <vt:lpstr>Patterns for General Recursion (3)</vt:lpstr>
      <vt:lpstr>You could do this one without the local defines, too.</vt:lpstr>
      <vt:lpstr>What pattern did we use for decode?</vt:lpstr>
      <vt:lpstr>Writing  down your strategy</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174</cp:revision>
  <dcterms:created xsi:type="dcterms:W3CDTF">2010-06-24T16:22:15Z</dcterms:created>
  <dcterms:modified xsi:type="dcterms:W3CDTF">2016-10-19T02:29:25Z</dcterms:modified>
</cp:coreProperties>
</file>