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3" r:id="rId4"/>
    <p:sldId id="274" r:id="rId5"/>
    <p:sldId id="259" r:id="rId6"/>
    <p:sldId id="260" r:id="rId7"/>
    <p:sldId id="261" r:id="rId8"/>
    <p:sldId id="262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8" r:id="rId19"/>
    <p:sldId id="272" r:id="rId20"/>
    <p:sldId id="276" r:id="rId21"/>
    <p:sldId id="277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6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-6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1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is represented as Data</a:t>
            </a:r>
          </a:p>
          <a:p>
            <a:endParaRPr lang="en-US" dirty="0"/>
          </a:p>
          <a:p>
            <a:r>
              <a:rPr lang="en-US" dirty="0"/>
              <a:t>Data is interpreted as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84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17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7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4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5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3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6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4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1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Mutually-Recursive Data Definitions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6.4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</a:t>
              </a:r>
              <a:r>
                <a:rPr lang="en-US" sz="1000"/>
                <a:t>, 2012-2016</a:t>
              </a:r>
              <a:endParaRPr lang="en-US" sz="1000" dirty="0"/>
            </a:p>
            <a:p>
              <a:r>
                <a:rPr lang="en-US" sz="1000" dirty="0"/>
                <a:t>This work is licensed under a </a:t>
              </a:r>
              <a:r>
                <a:rPr lang="en-US" sz="1000" dirty="0">
                  <a:hlinkClick r:id="rId4"/>
                </a:rPr>
                <a:t>Creative Commons Attribution-</a:t>
              </a:r>
              <a:r>
                <a:rPr lang="en-US" sz="1000" dirty="0" err="1">
                  <a:hlinkClick r:id="rId4"/>
                </a:rPr>
                <a:t>NonCommercial</a:t>
              </a:r>
              <a:r>
                <a:rPr lang="en-US" sz="1000" dirty="0">
                  <a:hlinkClick r:id="rId4"/>
                </a:rPr>
                <a:t> 3.0 </a:t>
              </a:r>
              <a:r>
                <a:rPr lang="en-US" sz="1000" dirty="0" err="1">
                  <a:hlinkClick r:id="rId4"/>
                </a:rPr>
                <a:t>Unported</a:t>
              </a:r>
              <a:r>
                <a:rPr lang="en-US" sz="1000" dirty="0">
                  <a:hlinkClick r:id="rId4"/>
                </a:rPr>
                <a:t>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come in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: LANS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[else (...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LASN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[else (...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1752600"/>
            <a:ext cx="3276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are the templates for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. Observe the recursive calls, in red.</a:t>
            </a:r>
          </a:p>
        </p:txBody>
      </p:sp>
    </p:spTree>
    <p:extLst>
      <p:ext uri="{BB962C8B-B14F-4D97-AF65-F5344CB8AC3E}">
        <p14:creationId xmlns:p14="http://schemas.microsoft.com/office/powerpoint/2010/main" val="222819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are mutually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: LANS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[else (...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: LASN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[else (...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 rot="15521542">
            <a:off x="1071890" y="3620858"/>
            <a:ext cx="3375246" cy="308651"/>
          </a:xfrm>
          <a:prstGeom prst="rightArrow">
            <a:avLst/>
          </a:prstGeom>
          <a:solidFill>
            <a:schemeClr val="accent1">
              <a:alpha val="4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7015518">
            <a:off x="2209280" y="3641735"/>
            <a:ext cx="783361" cy="308651"/>
          </a:xfrm>
          <a:prstGeom prst="rightArrow">
            <a:avLst/>
          </a:prstGeom>
          <a:solidFill>
            <a:schemeClr val="accent3">
              <a:alpha val="4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5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lasn-fn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lans-fn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5029200"/>
            <a:ext cx="2057400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Here's that same picture, this time describing the recursive calls in the template.</a:t>
            </a:r>
          </a:p>
        </p:txBody>
      </p:sp>
    </p:spTree>
    <p:extLst>
      <p:ext uri="{BB962C8B-B14F-4D97-AF65-F5344CB8AC3E}">
        <p14:creationId xmlns:p14="http://schemas.microsoft.com/office/powerpoint/2010/main" val="232312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: LANS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[else (...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: LASN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[else (...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1371600"/>
            <a:ext cx="29718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answer for the empty LANS?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7400" y="2667000"/>
            <a:ext cx="3276600" cy="1219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knew the answer for the LASN inside the LANS, what would the answer be for the whole LANS?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0200" y="4114800"/>
            <a:ext cx="29718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answer for the empty LASN?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334000"/>
            <a:ext cx="3276600" cy="1219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knew the answer for the LANS inside the LASN, what would the answer be for the whole LASN?</a:t>
            </a:r>
          </a:p>
        </p:txBody>
      </p:sp>
      <p:sp>
        <p:nvSpPr>
          <p:cNvPr id="10" name="Freeform 9"/>
          <p:cNvSpPr/>
          <p:nvPr/>
        </p:nvSpPr>
        <p:spPr>
          <a:xfrm>
            <a:off x="3528646" y="1764323"/>
            <a:ext cx="1348154" cy="674077"/>
          </a:xfrm>
          <a:custGeom>
            <a:avLst/>
            <a:gdLst>
              <a:gd name="connsiteX0" fmla="*/ 1348154 w 1348154"/>
              <a:gd name="connsiteY0" fmla="*/ 76200 h 674077"/>
              <a:gd name="connsiteX1" fmla="*/ 609600 w 1348154"/>
              <a:gd name="connsiteY1" fmla="*/ 99646 h 674077"/>
              <a:gd name="connsiteX2" fmla="*/ 0 w 1348154"/>
              <a:gd name="connsiteY2" fmla="*/ 674077 h 67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154" h="674077">
                <a:moveTo>
                  <a:pt x="1348154" y="76200"/>
                </a:moveTo>
                <a:cubicBezTo>
                  <a:pt x="1091223" y="38100"/>
                  <a:pt x="834292" y="0"/>
                  <a:pt x="609600" y="99646"/>
                </a:cubicBezTo>
                <a:cubicBezTo>
                  <a:pt x="384908" y="199292"/>
                  <a:pt x="192454" y="436684"/>
                  <a:pt x="0" y="674077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552092" y="4216400"/>
            <a:ext cx="1852246" cy="425938"/>
          </a:xfrm>
          <a:custGeom>
            <a:avLst/>
            <a:gdLst>
              <a:gd name="connsiteX0" fmla="*/ 1852246 w 1852246"/>
              <a:gd name="connsiteY0" fmla="*/ 402492 h 425938"/>
              <a:gd name="connsiteX1" fmla="*/ 984739 w 1852246"/>
              <a:gd name="connsiteY1" fmla="*/ 3908 h 425938"/>
              <a:gd name="connsiteX2" fmla="*/ 0 w 1852246"/>
              <a:gd name="connsiteY2" fmla="*/ 425938 h 42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246" h="425938">
                <a:moveTo>
                  <a:pt x="1852246" y="402492"/>
                </a:moveTo>
                <a:cubicBezTo>
                  <a:pt x="1572846" y="201246"/>
                  <a:pt x="1293447" y="0"/>
                  <a:pt x="984739" y="3908"/>
                </a:cubicBezTo>
                <a:cubicBezTo>
                  <a:pt x="676031" y="7816"/>
                  <a:pt x="338015" y="216877"/>
                  <a:pt x="0" y="42593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778369" y="4835769"/>
            <a:ext cx="3106616" cy="1701800"/>
          </a:xfrm>
          <a:custGeom>
            <a:avLst/>
            <a:gdLst>
              <a:gd name="connsiteX0" fmla="*/ 3106616 w 3106616"/>
              <a:gd name="connsiteY0" fmla="*/ 1119554 h 1701800"/>
              <a:gd name="connsiteX1" fmla="*/ 398585 w 3106616"/>
              <a:gd name="connsiteY1" fmla="*/ 1553308 h 1701800"/>
              <a:gd name="connsiteX2" fmla="*/ 715108 w 3106616"/>
              <a:gd name="connsiteY2" fmla="*/ 228600 h 1701800"/>
              <a:gd name="connsiteX3" fmla="*/ 0 w 3106616"/>
              <a:gd name="connsiteY3" fmla="*/ 181708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6616" h="1701800">
                <a:moveTo>
                  <a:pt x="3106616" y="1119554"/>
                </a:moveTo>
                <a:cubicBezTo>
                  <a:pt x="1951893" y="1410677"/>
                  <a:pt x="797170" y="1701800"/>
                  <a:pt x="398585" y="1553308"/>
                </a:cubicBezTo>
                <a:cubicBezTo>
                  <a:pt x="0" y="1404816"/>
                  <a:pt x="781539" y="457200"/>
                  <a:pt x="715108" y="228600"/>
                </a:cubicBezTo>
                <a:cubicBezTo>
                  <a:pt x="648677" y="0"/>
                  <a:pt x="324338" y="90854"/>
                  <a:pt x="0" y="18170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930769" y="2647462"/>
            <a:ext cx="2942493" cy="1298330"/>
          </a:xfrm>
          <a:custGeom>
            <a:avLst/>
            <a:gdLst>
              <a:gd name="connsiteX0" fmla="*/ 2942493 w 2942493"/>
              <a:gd name="connsiteY0" fmla="*/ 711200 h 1387230"/>
              <a:gd name="connsiteX1" fmla="*/ 1289539 w 2942493"/>
              <a:gd name="connsiteY1" fmla="*/ 1297353 h 1387230"/>
              <a:gd name="connsiteX2" fmla="*/ 1195754 w 2942493"/>
              <a:gd name="connsiteY2" fmla="*/ 171938 h 1387230"/>
              <a:gd name="connsiteX3" fmla="*/ 0 w 2942493"/>
              <a:gd name="connsiteY3" fmla="*/ 265723 h 1387230"/>
              <a:gd name="connsiteX0" fmla="*/ 2942493 w 2942493"/>
              <a:gd name="connsiteY0" fmla="*/ 635000 h 1298330"/>
              <a:gd name="connsiteX1" fmla="*/ 1289539 w 2942493"/>
              <a:gd name="connsiteY1" fmla="*/ 1221153 h 1298330"/>
              <a:gd name="connsiteX2" fmla="*/ 1260231 w 2942493"/>
              <a:gd name="connsiteY2" fmla="*/ 171938 h 1298330"/>
              <a:gd name="connsiteX3" fmla="*/ 0 w 2942493"/>
              <a:gd name="connsiteY3" fmla="*/ 189523 h 129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493" h="1298330">
                <a:moveTo>
                  <a:pt x="2942493" y="635000"/>
                </a:moveTo>
                <a:cubicBezTo>
                  <a:pt x="2261577" y="973015"/>
                  <a:pt x="1569916" y="1298330"/>
                  <a:pt x="1289539" y="1221153"/>
                </a:cubicBezTo>
                <a:cubicBezTo>
                  <a:pt x="1009162" y="1143976"/>
                  <a:pt x="1475154" y="343876"/>
                  <a:pt x="1260231" y="171938"/>
                </a:cubicBezTo>
                <a:cubicBezTo>
                  <a:pt x="1045308" y="0"/>
                  <a:pt x="490415" y="56661"/>
                  <a:pt x="0" y="189523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344" y="5934456"/>
            <a:ext cx="2473569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As usual, we have one question for each blank in the template.</a:t>
            </a:r>
          </a:p>
        </p:txBody>
      </p:sp>
    </p:spTree>
    <p:extLst>
      <p:ext uri="{BB962C8B-B14F-4D97-AF65-F5344CB8AC3E}">
        <p14:creationId xmlns:p14="http://schemas.microsoft.com/office/powerpoint/2010/main" val="228442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function, one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function deals with exactly one data definition.</a:t>
            </a:r>
          </a:p>
          <a:p>
            <a:r>
              <a:rPr lang="en-US" dirty="0"/>
              <a:t>So functions will come in pairs</a:t>
            </a:r>
          </a:p>
          <a:p>
            <a:r>
              <a:rPr lang="en-US" dirty="0"/>
              <a:t>Write  contracts and purpose statements together, </a:t>
            </a:r>
            <a:r>
              <a:rPr lang="en-US" b="1" dirty="0"/>
              <a:t>or</a:t>
            </a:r>
          </a:p>
          <a:p>
            <a:r>
              <a:rPr lang="en-US" dirty="0"/>
              <a:t>Write one, and the other one will appear as a </a:t>
            </a:r>
            <a:r>
              <a:rPr lang="en-US" dirty="0" err="1"/>
              <a:t>wishlist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0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-sum : LANS -&gt; Number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Returns the sum of all the numbers in the given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-sum : LASN -&gt; Number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Returns the sum of all the numbers in the given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5562600"/>
            <a:ext cx="35052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Here's an example of a pair of functions that should go together.</a:t>
            </a:r>
          </a:p>
        </p:txBody>
      </p:sp>
    </p:spTree>
    <p:extLst>
      <p:ext uri="{BB962C8B-B14F-4D97-AF65-F5344CB8AC3E}">
        <p14:creationId xmlns:p14="http://schemas.microsoft.com/office/powerpoint/2010/main" val="306509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-sum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(cons 23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(cons "foo"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(cons 11 empty))))  = 34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-sum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(cons "bar"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(cons 23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(cons "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foo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(cons 11 empty))))) = 34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2362200"/>
            <a:ext cx="22860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And here are some examples for our two functions.  Observe that </a:t>
            </a:r>
            <a:r>
              <a:rPr lang="en-US" b="1" dirty="0" err="1">
                <a:solidFill>
                  <a:schemeClr val="tx1"/>
                </a:solidFill>
              </a:rPr>
              <a:t>lans</a:t>
            </a:r>
            <a:r>
              <a:rPr lang="en-US" b="1" dirty="0">
                <a:solidFill>
                  <a:schemeClr val="tx1"/>
                </a:solidFill>
              </a:rPr>
              <a:t>-sum</a:t>
            </a:r>
            <a:r>
              <a:rPr lang="en-US" dirty="0">
                <a:solidFill>
                  <a:schemeClr val="tx1"/>
                </a:solidFill>
              </a:rPr>
              <a:t> is applied to a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 err="1">
                <a:solidFill>
                  <a:schemeClr val="tx1"/>
                </a:solidFill>
              </a:rPr>
              <a:t>lasn</a:t>
            </a:r>
            <a:r>
              <a:rPr lang="en-US" b="1" dirty="0">
                <a:solidFill>
                  <a:schemeClr val="tx1"/>
                </a:solidFill>
              </a:rPr>
              <a:t>-sum</a:t>
            </a:r>
            <a:r>
              <a:rPr lang="en-US" dirty="0">
                <a:solidFill>
                  <a:schemeClr val="tx1"/>
                </a:solidFill>
              </a:rPr>
              <a:t> is applied to a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924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and  Function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strategy: Use template for LANS and LASN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-sum : LANS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(+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(first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-sum : LASN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4267200"/>
            <a:ext cx="3124200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apply the template by filling in each of the four blanks with the answer to the corresponding template question.</a:t>
            </a:r>
          </a:p>
        </p:txBody>
      </p:sp>
    </p:spTree>
    <p:extLst>
      <p:ext uri="{BB962C8B-B14F-4D97-AF65-F5344CB8AC3E}">
        <p14:creationId xmlns:p14="http://schemas.microsoft.com/office/powerpoint/2010/main" val="101673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functions in the template are mutually recursive, so we need a single halting measure that will work for both functions.</a:t>
            </a:r>
          </a:p>
          <a:p>
            <a:r>
              <a:rPr lang="en-US" dirty="0"/>
              <a:t>Each of the functions recurs on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, so the length of the list works as a halting measure.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9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alternating lists good for?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419100" y="1981200"/>
            <a:ext cx="8305800" cy="2476500"/>
            <a:chOff x="304800" y="1981200"/>
            <a:chExt cx="8305800" cy="24765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2181225"/>
              <a:ext cx="2590800" cy="20764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???</a:t>
              </a: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Information</a:t>
              </a: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???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19800" y="2219325"/>
              <a:ext cx="2590800" cy="2000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Alternating Lists</a:t>
              </a:r>
            </a:p>
          </p:txBody>
        </p:sp>
        <p:grpSp>
          <p:nvGrpSpPr>
            <p:cNvPr id="5" name="Group 13"/>
            <p:cNvGrpSpPr/>
            <p:nvPr/>
          </p:nvGrpSpPr>
          <p:grpSpPr>
            <a:xfrm>
              <a:off x="3238500" y="1981200"/>
              <a:ext cx="2438400" cy="2476500"/>
              <a:chOff x="3238500" y="3009900"/>
              <a:chExt cx="2438400" cy="2476500"/>
            </a:xfrm>
          </p:grpSpPr>
          <p:sp>
            <p:nvSpPr>
              <p:cNvPr id="9" name="Right Arrow 8"/>
              <p:cNvSpPr/>
              <p:nvPr/>
            </p:nvSpPr>
            <p:spPr>
              <a:xfrm>
                <a:off x="3238500" y="3009900"/>
                <a:ext cx="2438400" cy="1295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representation</a:t>
                </a:r>
              </a:p>
            </p:txBody>
          </p:sp>
          <p:sp>
            <p:nvSpPr>
              <p:cNvPr id="11" name="Left Arrow 10"/>
              <p:cNvSpPr/>
              <p:nvPr/>
            </p:nvSpPr>
            <p:spPr>
              <a:xfrm>
                <a:off x="3238500" y="4267200"/>
                <a:ext cx="2438400" cy="1219200"/>
              </a:xfrm>
              <a:prstGeom prst="leftArrow">
                <a:avLst>
                  <a:gd name="adj1" fmla="val 53303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interpretation</a:t>
                </a: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52400" y="4952999"/>
            <a:ext cx="4588524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Answer: Not much!  Don't use them!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7625" y="5029200"/>
            <a:ext cx="4152900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But they make a good example of mutually-recursive data definitions</a:t>
            </a:r>
          </a:p>
        </p:txBody>
      </p:sp>
    </p:spTree>
    <p:extLst>
      <p:ext uri="{BB962C8B-B14F-4D97-AF65-F5344CB8AC3E}">
        <p14:creationId xmlns:p14="http://schemas.microsoft.com/office/powerpoint/2010/main" val="160408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Mutually Recursive Data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two kinds of data are intertwined</a:t>
            </a:r>
          </a:p>
          <a:p>
            <a:r>
              <a:rPr lang="en-US" dirty="0"/>
              <a:t>In this lesson, we'll consider an easy example: alternating lists</a:t>
            </a:r>
          </a:p>
          <a:p>
            <a:r>
              <a:rPr lang="en-US" dirty="0"/>
              <a:t>An alternating list is a list whose elements alternate between numbers and strings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99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recognize information that should be represented as an alternating list</a:t>
            </a:r>
          </a:p>
          <a:p>
            <a:pPr lvl="1"/>
            <a:r>
              <a:rPr lang="en-US" dirty="0"/>
              <a:t>write a data definition for an alternating list</a:t>
            </a:r>
          </a:p>
          <a:p>
            <a:pPr lvl="1"/>
            <a:r>
              <a:rPr lang="en-US" dirty="0"/>
              <a:t>explain why templates for alternating lists come in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7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Study the file 06-4-lasns.rkt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6.4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6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 </a:t>
            </a:r>
          </a:p>
          <a:p>
            <a:pPr lvl="1"/>
            <a:r>
              <a:rPr lang="en-US" dirty="0"/>
              <a:t>recognize information that should be represented as an alternating list</a:t>
            </a:r>
          </a:p>
          <a:p>
            <a:pPr lvl="1"/>
            <a:r>
              <a:rPr lang="en-US" dirty="0"/>
              <a:t>write a data definition for an alternating list</a:t>
            </a:r>
          </a:p>
          <a:p>
            <a:pPr lvl="1"/>
            <a:r>
              <a:rPr lang="en-US" dirty="0"/>
              <a:t>explain why templates for alternating lists come in pairs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write a data definition for lists whose elements alternate between numbers and strings.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7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ListOfAlternatingNumbersAndStrings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(LANS)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(cons Number LASN)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ListOfAlternatingStringsAndNumbers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(LASN)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(cons String LANS)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5715000"/>
            <a:ext cx="7924800" cy="942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 is a list of alternating numbers and strings, starting with a number.  A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 is a list of alternating numbers and strings, starting with a string.  Either can be empty.  Note that the rest of a non-empty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, and vice-versa.</a:t>
            </a:r>
          </a:p>
        </p:txBody>
      </p:sp>
    </p:spTree>
    <p:extLst>
      <p:ext uri="{BB962C8B-B14F-4D97-AF65-F5344CB8AC3E}">
        <p14:creationId xmlns:p14="http://schemas.microsoft.com/office/powerpoint/2010/main" val="17517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                         empty     is </a:t>
            </a:r>
            <a:r>
              <a:rPr lang="en-US" sz="1800" b="1">
                <a:latin typeface="Consolas" pitchFamily="49" charset="0"/>
                <a:cs typeface="Consolas" pitchFamily="49" charset="0"/>
              </a:rPr>
              <a:t>a LASN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                (cons 11 empty)    is a LANS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    (cons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foo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(cons 11 empty))   is a LASN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(cons 23 (cons "foo" (cons 11 empty)))  is a LANS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(cons "bar" (cons 23 (cons "foo" (cons 11 empty)))) is a LASN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2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These data definitions are </a:t>
            </a:r>
            <a:r>
              <a:rPr lang="en-US" i="1" dirty="0">
                <a:solidFill>
                  <a:srgbClr val="FF0000"/>
                </a:solidFill>
              </a:rPr>
              <a:t>mutually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ListOfAlternatingNumbersAndStrings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(LANS)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(cons Number LASN)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ListOfAlternatingStringsAndNumbers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(LASN)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(cons String LANS)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 rot="13538075">
            <a:off x="1450180" y="3507994"/>
            <a:ext cx="3719387" cy="308651"/>
          </a:xfrm>
          <a:prstGeom prst="rightArrow">
            <a:avLst/>
          </a:prstGeom>
          <a:solidFill>
            <a:schemeClr val="accent1">
              <a:alpha val="4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9375134">
            <a:off x="2141220" y="3651342"/>
            <a:ext cx="2211803" cy="308651"/>
          </a:xfrm>
          <a:prstGeom prst="rightArrow">
            <a:avLst/>
          </a:prstGeom>
          <a:solidFill>
            <a:schemeClr val="accent3">
              <a:alpha val="4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0200" y="5099714"/>
            <a:ext cx="3352800" cy="10724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The definition of a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 depends on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, and the definition of a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 depends on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032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LANS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</p:spTree>
    <p:extLst>
      <p:ext uri="{BB962C8B-B14F-4D97-AF65-F5344CB8AC3E}">
        <p14:creationId xmlns:p14="http://schemas.microsoft.com/office/powerpoint/2010/main" val="194595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template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91465"/>
              </p:ext>
            </p:extLst>
          </p:nvPr>
        </p:nvGraphicFramePr>
        <p:xfrm>
          <a:off x="457200" y="15240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template needs as many </a:t>
                      </a:r>
                      <a:r>
                        <a:rPr lang="en-US" dirty="0" err="1">
                          <a:hlinkClick r:id="rId2"/>
                        </a:rPr>
                        <a:t>cond</a:t>
                      </a:r>
                      <a:r>
                        <a:rPr lang="en-US" dirty="0"/>
                        <a:t> clauses as subclasses that the data definition distinguishes.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any of the clauses deal with structured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Does the data definition use self-references?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Formulate ``natural recursions'' for the template to represent the self-references of the data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 any of the fields contain compound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24200" y="5791200"/>
            <a:ext cx="5257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template recipe doesn't need to change</a:t>
            </a:r>
          </a:p>
        </p:txBody>
      </p:sp>
    </p:spTree>
    <p:extLst>
      <p:ext uri="{BB962C8B-B14F-4D97-AF65-F5344CB8AC3E}">
        <p14:creationId xmlns:p14="http://schemas.microsoft.com/office/powerpoint/2010/main" val="415247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22da3c4e84a6ace511e29282ea4e7c6b31c9f6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1316</Words>
  <Application>Microsoft Office PowerPoint</Application>
  <PresentationFormat>On-screen Show (4:3)</PresentationFormat>
  <Paragraphs>212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1_Office Theme</vt:lpstr>
      <vt:lpstr>Mutually-Recursive Data Definitions</vt:lpstr>
      <vt:lpstr>Mutually Recursive Data Definitions</vt:lpstr>
      <vt:lpstr>Learning Objectives</vt:lpstr>
      <vt:lpstr>Alternating Lists</vt:lpstr>
      <vt:lpstr>Data Definitions</vt:lpstr>
      <vt:lpstr>Examples</vt:lpstr>
      <vt:lpstr>These data definitions are mutually recursive</vt:lpstr>
      <vt:lpstr>This is mutual recursion</vt:lpstr>
      <vt:lpstr>The template recipe</vt:lpstr>
      <vt:lpstr>Templates come in pairs</vt:lpstr>
      <vt:lpstr>Templates are mutually recursive</vt:lpstr>
      <vt:lpstr>This is mutual recursion</vt:lpstr>
      <vt:lpstr>The template questions</vt:lpstr>
      <vt:lpstr>One function, one task</vt:lpstr>
      <vt:lpstr>Example</vt:lpstr>
      <vt:lpstr>Examples</vt:lpstr>
      <vt:lpstr>Strategy and  Function Definitions</vt:lpstr>
      <vt:lpstr>Halting Measure</vt:lpstr>
      <vt:lpstr>What are alternating lists good for?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27</cp:revision>
  <dcterms:created xsi:type="dcterms:W3CDTF">2012-09-27T03:54:02Z</dcterms:created>
  <dcterms:modified xsi:type="dcterms:W3CDTF">2016-09-06T19:29:14Z</dcterms:modified>
</cp:coreProperties>
</file>