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6" r:id="rId2"/>
    <p:sldId id="290" r:id="rId3"/>
    <p:sldId id="291" r:id="rId4"/>
    <p:sldId id="258" r:id="rId5"/>
    <p:sldId id="259" r:id="rId6"/>
    <p:sldId id="260" r:id="rId7"/>
    <p:sldId id="292" r:id="rId8"/>
    <p:sldId id="277" r:id="rId9"/>
    <p:sldId id="278" r:id="rId10"/>
    <p:sldId id="279" r:id="rId11"/>
    <p:sldId id="295" r:id="rId12"/>
    <p:sldId id="280" r:id="rId13"/>
    <p:sldId id="281" r:id="rId14"/>
    <p:sldId id="282" r:id="rId15"/>
    <p:sldId id="283" r:id="rId16"/>
    <p:sldId id="284" r:id="rId17"/>
    <p:sldId id="285" r:id="rId18"/>
    <p:sldId id="270" r:id="rId19"/>
    <p:sldId id="293" r:id="rId20"/>
    <p:sldId id="287" r:id="rId21"/>
    <p:sldId id="288" r:id="rId22"/>
    <p:sldId id="289" r:id="rId23"/>
    <p:sldId id="273" r:id="rId24"/>
    <p:sldId id="274" r:id="rId25"/>
    <p:sldId id="294" r:id="rId26"/>
    <p:sldId id="296"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65" autoAdjust="0"/>
  </p:normalViewPr>
  <p:slideViewPr>
    <p:cSldViewPr>
      <p:cViewPr varScale="1">
        <p:scale>
          <a:sx n="100" d="100"/>
          <a:sy n="100" d="100"/>
        </p:scale>
        <p:origin x="696" y="78"/>
      </p:cViewPr>
      <p:guideLst>
        <p:guide orient="horz" pos="2160"/>
        <p:guide pos="2880"/>
      </p:guideLst>
    </p:cSldViewPr>
  </p:slideViewPr>
  <p:notesTextViewPr>
    <p:cViewPr>
      <p:scale>
        <a:sx n="1" d="1"/>
        <a:sy n="1" d="1"/>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9/6/2016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97736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83640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5271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52773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48815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0082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4585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38393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19317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1268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60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6798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664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160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7790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8280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4266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245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569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4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985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59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1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7131903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Guided%20Practices/gp06-6/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6.6</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771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a:t>
            </a:r>
            <a:r>
              <a:rPr lang="en-US" dirty="0" err="1"/>
              <a:t>subtrees</a:t>
            </a:r>
            <a:r>
              <a:rPr lang="en-US" dirty="0"/>
              <a:t> is called a </a:t>
            </a:r>
            <a:r>
              <a:rPr lang="en-US" i="1" dirty="0"/>
              <a:t>multi-way tree</a:t>
            </a:r>
            <a:r>
              <a:rPr lang="en-US" dirty="0"/>
              <a:t>, or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17134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86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persons-all-children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persons-all-children : Persons -&gt; Persons</a:t>
            </a: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persons-all-children : Persons -&gt; Persons</a:t>
            </a: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29443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persons-all-children</a:t>
            </a:r>
            <a:r>
              <a:rPr lang="en-US" sz="1800" dirty="0"/>
              <a:t> (person-children p)))</a:t>
            </a:r>
          </a:p>
          <a:p>
            <a:endParaRPr lang="en-US" sz="1800" dirty="0"/>
          </a:p>
          <a:p>
            <a:r>
              <a:rPr lang="en-US" sz="1800" dirty="0"/>
              <a:t>;; persons-all-children : Persons -&gt; Persons</a:t>
            </a:r>
          </a:p>
          <a:p>
            <a:r>
              <a:rPr lang="en-US" sz="1800" dirty="0"/>
              <a:t>;; STRATEGY: Use template for Persons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persons-all-children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7041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(persons-all-children (person-children p)))</a:t>
            </a:r>
          </a:p>
          <a:p>
            <a:endParaRPr lang="en-US" sz="1800" dirty="0"/>
          </a:p>
          <a:p>
            <a:r>
              <a:rPr lang="en-US" sz="1800" dirty="0"/>
              <a:t>;; persons-all-children : Persons -&gt; Persons</a:t>
            </a:r>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a:t>Persons</a:t>
            </a:r>
            <a:r>
              <a:rPr lang="en-US" dirty="0"/>
              <a:t> is a list, so we can use our list abstractions to define </a:t>
            </a:r>
            <a:r>
              <a:rPr lang="en-US" b="1" dirty="0"/>
              <a:t>persons-all-children</a:t>
            </a:r>
            <a:r>
              <a:rPr lang="en-US" dirty="0"/>
              <a:t>.   This will often be the case.</a:t>
            </a:r>
          </a:p>
        </p:txBody>
      </p:sp>
    </p:spTree>
    <p:extLst>
      <p:ext uri="{BB962C8B-B14F-4D97-AF65-F5344CB8AC3E}">
        <p14:creationId xmlns:p14="http://schemas.microsoft.com/office/powerpoint/2010/main" val="180302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
        <p:nvSpPr>
          <p:cNvPr id="5" name="Rectangle 4"/>
          <p:cNvSpPr/>
          <p:nvPr/>
        </p:nvSpPr>
        <p:spPr>
          <a:xfrm>
            <a:off x="6629400" y="533400"/>
            <a:ext cx="1981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159616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persons-descendants : Persons -&gt; Persons</a:t>
            </a:r>
          </a:p>
          <a:p>
            <a:pPr>
              <a:buNone/>
            </a:pPr>
            <a:r>
              <a:rPr lang="en-US" sz="2000" b="1" dirty="0">
                <a:latin typeface="Consolas" pitchFamily="49" charset="0"/>
                <a:cs typeface="Consolas" pitchFamily="49" charset="0"/>
              </a:rPr>
              <a:t>;; GIVEN: a Persons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
        <p:nvSpPr>
          <p:cNvPr id="5" name="Rectangle 4"/>
          <p:cNvSpPr/>
          <p:nvPr/>
        </p:nvSpPr>
        <p:spPr>
          <a:xfrm>
            <a:off x="4114800" y="4572000"/>
            <a:ext cx="4419600"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person</a:t>
            </a:r>
            <a:r>
              <a:rPr lang="en-US" b="1" dirty="0">
                <a:solidFill>
                  <a:srgbClr val="FF0000"/>
                </a:solidFill>
              </a:rPr>
              <a:t>s</a:t>
            </a:r>
            <a:r>
              <a:rPr lang="en-US" b="1" dirty="0">
                <a:solidFill>
                  <a:schemeClr val="tx1"/>
                </a:solidFill>
              </a:rPr>
              <a:t>-descendants</a:t>
            </a:r>
            <a:r>
              <a:rPr lang="en-US" dirty="0">
                <a:solidFill>
                  <a:schemeClr val="tx1"/>
                </a:solidFill>
              </a:rPr>
              <a:t> here.</a:t>
            </a:r>
          </a:p>
        </p:txBody>
      </p:sp>
    </p:spTree>
    <p:extLst>
      <p:ext uri="{BB962C8B-B14F-4D97-AF65-F5344CB8AC3E}">
        <p14:creationId xmlns:p14="http://schemas.microsoft.com/office/powerpoint/2010/main" val="97820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3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example: S-expressions, in which a </a:t>
            </a:r>
            <a:r>
              <a:rPr lang="en-US" dirty="0" err="1"/>
              <a:t>LoSS</a:t>
            </a:r>
            <a:r>
              <a:rPr lang="en-US" dirty="0"/>
              <a:t> may contain any number of strings or </a:t>
            </a:r>
            <a:r>
              <a:rPr lang="en-US" dirty="0" err="1"/>
              <a:t>SoS's</a:t>
            </a:r>
            <a:r>
              <a:rPr lang="en-US" dirty="0"/>
              <a:t>.</a:t>
            </a:r>
          </a:p>
          <a:p>
            <a:pPr lvl="1"/>
            <a:r>
              <a:rPr lang="en-US" dirty="0"/>
              <a:t>an XML item.</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186473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Persons</a:t>
            </a: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(persons-descendants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Persons -&gt; Persons</a:t>
            </a:r>
          </a:p>
          <a:p>
            <a:pPr>
              <a:buFont typeface="Arial" pitchFamily="34" charset="0"/>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20</a:t>
            </a:fld>
            <a:endParaRPr lang="en-US"/>
          </a:p>
        </p:txBody>
      </p:sp>
      <p:sp>
        <p:nvSpPr>
          <p:cNvPr id="4" name="Rectangle 3"/>
          <p:cNvSpPr/>
          <p:nvPr/>
        </p:nvSpPr>
        <p:spPr>
          <a:xfrm>
            <a:off x="6943725" y="3733800"/>
            <a:ext cx="2133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258152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Persons with Higher-Order Function Composition.  The functions are still mutually recursive.</a:t>
            </a:r>
          </a:p>
        </p:txBody>
      </p:sp>
    </p:spTree>
    <p:extLst>
      <p:ext uri="{BB962C8B-B14F-4D97-AF65-F5344CB8AC3E}">
        <p14:creationId xmlns:p14="http://schemas.microsoft.com/office/powerpoint/2010/main" val="39791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Tree>
    <p:extLst>
      <p:ext uri="{BB962C8B-B14F-4D97-AF65-F5344CB8AC3E}">
        <p14:creationId xmlns:p14="http://schemas.microsoft.com/office/powerpoint/2010/main" val="10167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a:t>
            </a:r>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28142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lnSpcReduction="10000"/>
          </a:bodyPr>
          <a:lstStyle/>
          <a:p>
            <a:pPr>
              <a:buNone/>
            </a:pPr>
            <a:r>
              <a:rPr lang="en-US" sz="2000" b="1" dirty="0">
                <a:solidFill>
                  <a:srgbClr val="FF0000"/>
                </a:solidFill>
                <a:latin typeface="Consolas" pitchFamily="49" charset="0"/>
                <a:cs typeface="Consolas" pitchFamily="49" charset="0"/>
              </a:rPr>
              <a:t>(require "sets.rkt")   </a:t>
            </a:r>
            <a:r>
              <a:rPr lang="en-US" sz="2000" b="1" dirty="0">
                <a:latin typeface="Consolas" pitchFamily="49" charset="0"/>
                <a:cs typeface="Consolas" pitchFamily="49" charset="0"/>
              </a:rPr>
              <a:t>;; or whatever...</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
        <p:nvSpPr>
          <p:cNvPr id="13" name="Right Arrow 12"/>
          <p:cNvSpPr/>
          <p:nvPr/>
        </p:nvSpPr>
        <p:spPr>
          <a:xfrm rot="3661945">
            <a:off x="4042223" y="3729199"/>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5174" y="3729441"/>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762000"/>
            <a:ext cx="2209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6477000" y="2933700"/>
            <a:ext cx="22098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require a library that provides </a:t>
            </a:r>
            <a:r>
              <a:rPr lang="en-US" sz="1200" b="1" dirty="0">
                <a:solidFill>
                  <a:schemeClr val="tx1"/>
                </a:solidFill>
              </a:rPr>
              <a:t>set-equal?</a:t>
            </a:r>
            <a:r>
              <a:rPr lang="en-US" sz="1200" dirty="0">
                <a:solidFill>
                  <a:schemeClr val="tx1"/>
                </a:solidFill>
              </a:rPr>
              <a:t>-- the file </a:t>
            </a:r>
            <a:r>
              <a:rPr lang="en-US" sz="1200" b="1" dirty="0" err="1">
                <a:solidFill>
                  <a:schemeClr val="tx1"/>
                </a:solidFill>
              </a:rPr>
              <a:t>sets.rkt</a:t>
            </a:r>
            <a:r>
              <a:rPr lang="en-US" sz="1200" dirty="0">
                <a:solidFill>
                  <a:schemeClr val="tx1"/>
                </a:solidFill>
              </a:rPr>
              <a:t>, which we worked with last week, will do nicely.  We've put a working copy of </a:t>
            </a:r>
            <a:r>
              <a:rPr lang="en-US" sz="1200" b="1" dirty="0" err="1">
                <a:solidFill>
                  <a:schemeClr val="tx1"/>
                </a:solidFill>
              </a:rPr>
              <a:t>sets.rkt</a:t>
            </a:r>
            <a:r>
              <a:rPr lang="en-US" sz="1200" dirty="0">
                <a:solidFill>
                  <a:schemeClr val="tx1"/>
                </a:solidFill>
              </a:rPr>
              <a:t> in the Examples file for this week. </a:t>
            </a:r>
          </a:p>
        </p:txBody>
      </p:sp>
      <p:sp>
        <p:nvSpPr>
          <p:cNvPr id="9" name="Rectangle 8"/>
          <p:cNvSpPr/>
          <p:nvPr/>
        </p:nvSpPr>
        <p:spPr>
          <a:xfrm>
            <a:off x="6477000" y="5715000"/>
            <a:ext cx="2209800" cy="7429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4260003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140007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06-7-descendants.rkt in the Examples folder</a:t>
            </a:r>
          </a:p>
          <a:p>
            <a:r>
              <a:rPr lang="en-US" dirty="0"/>
              <a:t>If you have questions about this lesson, ask them on the Discussion Board</a:t>
            </a:r>
          </a:p>
          <a:p>
            <a:r>
              <a:rPr lang="en-US" dirty="0"/>
              <a:t>Do </a:t>
            </a:r>
            <a:r>
              <a:rPr lang="en-US" dirty="0">
                <a:hlinkClick r:id="rId2" action="ppaction://hlinkfile"/>
              </a:rPr>
              <a:t>Guided Practice 6.6</a:t>
            </a:r>
            <a:endParaRPr lang="en-US" dirty="0"/>
          </a:p>
          <a:p>
            <a:r>
              <a:rPr lang="en-US" dirty="0"/>
              <a:t>Do the problem set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Tree>
    <p:extLst>
      <p:ext uri="{BB962C8B-B14F-4D97-AF65-F5344CB8AC3E}">
        <p14:creationId xmlns:p14="http://schemas.microsoft.com/office/powerpoint/2010/main" val="129767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90651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320939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Different Info Analysis: </a:t>
            </a:r>
            <a:br>
              <a:rPr lang="en-US" dirty="0"/>
            </a:br>
            <a:r>
              <a:rPr lang="en-US" dirty="0"/>
              <a:t>Descendant Trees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person (name children))</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is a </a:t>
            </a:r>
          </a:p>
          <a:p>
            <a:pPr>
              <a:buNone/>
            </a:pPr>
            <a:r>
              <a:rPr lang="en-US" sz="2400" b="1" dirty="0">
                <a:latin typeface="Consolas" pitchFamily="49" charset="0"/>
                <a:cs typeface="Consolas" pitchFamily="49" charset="0"/>
              </a:rPr>
              <a:t>;; (make-person String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 is one of</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(cons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p:txBody>
      </p:sp>
      <p:sp>
        <p:nvSpPr>
          <p:cNvPr id="7" name="Slide Number Placeholder 6"/>
          <p:cNvSpPr>
            <a:spLocks noGrp="1"/>
          </p:cNvSpPr>
          <p:nvPr>
            <p:ph type="sldNum" sz="quarter" idx="12"/>
          </p:nvPr>
        </p:nvSpPr>
        <p:spPr/>
        <p:txBody>
          <a:bodyPr/>
          <a:lstStyle/>
          <a:p>
            <a:fld id="{C1D4534E-1B22-4A44-850A-B3E8E9EE687A}" type="slidenum">
              <a:rPr lang="en-US" smtClean="0"/>
              <a:t>5</a:t>
            </a:fld>
            <a:endParaRPr lang="en-US"/>
          </a:p>
        </p:txBody>
      </p:sp>
      <p:sp>
        <p:nvSpPr>
          <p:cNvPr id="4" name="Right Arrow 3"/>
          <p:cNvSpPr/>
          <p:nvPr/>
        </p:nvSpPr>
        <p:spPr>
          <a:xfrm rot="9176627">
            <a:off x="3758796" y="3375701"/>
            <a:ext cx="15574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 name="Right Arrow 5"/>
          <p:cNvSpPr/>
          <p:nvPr/>
        </p:nvSpPr>
        <p:spPr>
          <a:xfrm rot="14342092">
            <a:off x="1872387" y="3546942"/>
            <a:ext cx="206476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574221" y="5257800"/>
            <a:ext cx="3505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Two </a:t>
            </a:r>
            <a:r>
              <a:rPr lang="en-US" sz="2400" i="1" dirty="0">
                <a:solidFill>
                  <a:srgbClr val="FF0000"/>
                </a:solidFill>
              </a:rPr>
              <a:t>mutually recursive </a:t>
            </a:r>
            <a:r>
              <a:rPr lang="en-US" sz="2400" dirty="0">
                <a:solidFill>
                  <a:schemeClr val="tx1"/>
                </a:solidFill>
              </a:rPr>
              <a:t>data definitions</a:t>
            </a:r>
          </a:p>
        </p:txBody>
      </p:sp>
      <p:sp>
        <p:nvSpPr>
          <p:cNvPr id="5" name="Rectangle 4"/>
          <p:cNvSpPr/>
          <p:nvPr/>
        </p:nvSpPr>
        <p:spPr>
          <a:xfrm>
            <a:off x="5873827" y="2132183"/>
            <a:ext cx="32004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mutually-recursive data definitions.</a:t>
            </a:r>
          </a:p>
        </p:txBody>
      </p:sp>
    </p:spTree>
    <p:extLst>
      <p:ext uri="{BB962C8B-B14F-4D97-AF65-F5344CB8AC3E}">
        <p14:creationId xmlns:p14="http://schemas.microsoft.com/office/powerpoint/2010/main" val="1585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Persons</a:t>
            </a:r>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4299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756830"/>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7</a:t>
            </a:fld>
            <a:endParaRPr lang="en-US"/>
          </a:p>
        </p:txBody>
      </p:sp>
      <p:sp>
        <p:nvSpPr>
          <p:cNvPr id="5" name="Rectangle 4"/>
          <p:cNvSpPr/>
          <p:nvPr/>
        </p:nvSpPr>
        <p:spPr>
          <a:xfrm>
            <a:off x="4648200" y="58674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the recipe for templates again.  Let's apply it to our Person trees.</a:t>
            </a:r>
          </a:p>
        </p:txBody>
      </p:sp>
    </p:spTree>
    <p:extLst>
      <p:ext uri="{BB962C8B-B14F-4D97-AF65-F5344CB8AC3E}">
        <p14:creationId xmlns:p14="http://schemas.microsoft.com/office/powerpoint/2010/main" val="111489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8</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7071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52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e08478664ba01165944322b8cf85a06328f8"/>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9050">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4549</TotalTime>
  <Words>2333</Words>
  <Application>Microsoft Office PowerPoint</Application>
  <PresentationFormat>On-screen Show (4:3)</PresentationFormat>
  <Paragraphs>362</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Helvetica Neue</vt:lpstr>
      <vt:lpstr>1_Office Theme</vt:lpstr>
      <vt:lpstr>Multi-way Trees</vt:lpstr>
      <vt:lpstr>Introduction</vt:lpstr>
      <vt:lpstr>Learning Objectives</vt:lpstr>
      <vt:lpstr>Ancestor Trees</vt:lpstr>
      <vt:lpstr>A Different Info Analysis:  Descendant Trees</vt:lpstr>
      <vt:lpstr>This is mutual recursion</vt:lpstr>
      <vt:lpstr>The template recipe</vt:lpstr>
      <vt:lpstr>Template: functions come in pairs</vt:lpstr>
      <vt:lpstr>The template questions</vt:lpstr>
      <vt:lpstr>Examples</vt:lpstr>
      <vt:lpstr>Vocabulary</vt:lpstr>
      <vt:lpstr>Grandchildren</vt:lpstr>
      <vt:lpstr>persons-all-children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45</cp:revision>
  <dcterms:created xsi:type="dcterms:W3CDTF">2012-09-27T03:54:02Z</dcterms:created>
  <dcterms:modified xsi:type="dcterms:W3CDTF">2016-09-06T21:29:34Z</dcterms:modified>
</cp:coreProperties>
</file>