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68" r:id="rId3"/>
    <p:sldId id="269" r:id="rId4"/>
    <p:sldId id="270" r:id="rId5"/>
    <p:sldId id="272" r:id="rId6"/>
    <p:sldId id="273" r:id="rId7"/>
    <p:sldId id="274" r:id="rId8"/>
    <p:sldId id="275" r:id="rId9"/>
    <p:sldId id="281" r:id="rId10"/>
    <p:sldId id="276" r:id="rId11"/>
    <p:sldId id="277" r:id="rId12"/>
    <p:sldId id="278" r:id="rId13"/>
    <p:sldId id="279" r:id="rId14"/>
    <p:sldId id="280" r:id="rId15"/>
    <p:sldId id="267" r:id="rId16"/>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5/13/2021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1876424" y="665163"/>
            <a:ext cx="8791500" cy="1931100"/>
          </a:xfrm>
          <a:prstGeom prst="rect">
            <a:avLst/>
          </a:prstGeom>
          <a:noFill/>
          <a:ln>
            <a:noFill/>
          </a:ln>
        </p:spPr>
        <p:txBody>
          <a:bodyPr wrap="square" lIns="91425" tIns="45700" rIns="91425" bIns="45700" anchor="b" anchorCtr="0">
            <a:normAutofit/>
          </a:bodyPr>
          <a:lstStyle/>
          <a:p>
            <a:pPr marL="0" lvl="0" indent="0" algn="l" rtl="0">
              <a:lnSpc>
                <a:spcPct val="90000"/>
              </a:lnSpc>
              <a:spcBef>
                <a:spcPts val="0"/>
              </a:spcBef>
              <a:buClr>
                <a:schemeClr val="lt1"/>
              </a:buClr>
              <a:buSzPct val="25000"/>
              <a:buFont typeface="Questrial"/>
              <a:buNone/>
            </a:pPr>
            <a:r>
              <a:rPr lang="en-US" sz="4500" b="1" dirty="0">
                <a:latin typeface="Calibri" pitchFamily="34" charset="0"/>
                <a:cs typeface="Calibri" pitchFamily="34" charset="0"/>
              </a:rPr>
              <a:t>DIRECT METHANOL FUEL CELLS (</a:t>
            </a:r>
            <a:r>
              <a:rPr lang="en-US" sz="4500" b="1" dirty="0" smtClean="0">
                <a:latin typeface="Calibri" pitchFamily="34" charset="0"/>
                <a:cs typeface="Calibri" pitchFamily="34" charset="0"/>
              </a:rPr>
              <a:t>DMFC) IN TRANSPORTATION</a:t>
            </a:r>
            <a:r>
              <a:rPr lang="en-US" sz="4320" dirty="0"/>
              <a:t/>
            </a:r>
            <a:br>
              <a:rPr lang="en-US" sz="4320" dirty="0"/>
            </a:br>
            <a:endParaRPr lang="en-US" sz="4320" dirty="0"/>
          </a:p>
        </p:txBody>
      </p:sp>
      <p:sp>
        <p:nvSpPr>
          <p:cNvPr id="70" name="Shape 70"/>
          <p:cNvSpPr txBox="1">
            <a:spLocks noGrp="1"/>
          </p:cNvSpPr>
          <p:nvPr>
            <p:ph type="subTitle" idx="1"/>
          </p:nvPr>
        </p:nvSpPr>
        <p:spPr>
          <a:xfrm>
            <a:off x="1876424" y="2596243"/>
            <a:ext cx="8791500" cy="1094100"/>
          </a:xfrm>
          <a:prstGeom prst="rect">
            <a:avLst/>
          </a:prstGeom>
          <a:noFill/>
          <a:ln>
            <a:noFill/>
          </a:ln>
        </p:spPr>
        <p:txBody>
          <a:bodyPr wrap="square" lIns="91425" tIns="45700" rIns="91425" bIns="45700" anchor="t" anchorCtr="0">
            <a:normAutofit/>
          </a:bodyPr>
          <a:lstStyle/>
          <a:p>
            <a:pPr marL="0" lvl="0" indent="0" algn="l" rtl="0">
              <a:lnSpc>
                <a:spcPct val="120000"/>
              </a:lnSpc>
              <a:spcBef>
                <a:spcPts val="0"/>
              </a:spcBef>
              <a:buClr>
                <a:srgbClr val="B3FFFF"/>
              </a:buClr>
              <a:buSzPct val="25000"/>
              <a:buNone/>
            </a:pPr>
            <a:r>
              <a:rPr lang="en-US" sz="2800" b="1" dirty="0" smtClean="0">
                <a:solidFill>
                  <a:srgbClr val="B3FFFF"/>
                </a:solidFill>
              </a:rPr>
              <a:t>AND </a:t>
            </a:r>
            <a:r>
              <a:rPr lang="en-US" sz="2800" b="1" dirty="0">
                <a:solidFill>
                  <a:srgbClr val="B3FFFF"/>
                </a:solidFill>
              </a:rPr>
              <a:t>ITS APPLICATIONS IN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5538" y="500042"/>
            <a:ext cx="7000924" cy="1323439"/>
          </a:xfrm>
          <a:prstGeom prst="rect">
            <a:avLst/>
          </a:prstGeom>
          <a:noFill/>
        </p:spPr>
        <p:txBody>
          <a:bodyPr wrap="square" rtlCol="0">
            <a:spAutoFit/>
          </a:bodyPr>
          <a:lstStyle/>
          <a:p>
            <a:pPr algn="ctr"/>
            <a:r>
              <a:rPr lang="en-IN" sz="4000" b="1" dirty="0" smtClean="0">
                <a:latin typeface="Calibri" pitchFamily="34" charset="0"/>
                <a:cs typeface="Calibri" pitchFamily="34" charset="0"/>
              </a:rPr>
              <a:t>ENGINE COMBUSTION CHARACTERISTICS</a:t>
            </a:r>
            <a:endParaRPr lang="en-IN" sz="4000" b="1" dirty="0">
              <a:latin typeface="Calibri" pitchFamily="34" charset="0"/>
              <a:cs typeface="Calibri"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2489"/>
          <a:stretch/>
        </p:blipFill>
        <p:spPr bwMode="auto">
          <a:xfrm>
            <a:off x="2881290" y="2143116"/>
            <a:ext cx="6000792" cy="3857652"/>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5538" y="500042"/>
            <a:ext cx="7000924" cy="1323439"/>
          </a:xfrm>
          <a:prstGeom prst="rect">
            <a:avLst/>
          </a:prstGeom>
          <a:noFill/>
        </p:spPr>
        <p:txBody>
          <a:bodyPr wrap="square" rtlCol="0">
            <a:spAutoFit/>
          </a:bodyPr>
          <a:lstStyle/>
          <a:p>
            <a:pPr algn="ctr"/>
            <a:r>
              <a:rPr lang="en-US" sz="4000" b="1" dirty="0" smtClean="0">
                <a:latin typeface="Calibri" pitchFamily="34" charset="0"/>
                <a:cs typeface="Calibri" pitchFamily="34" charset="0"/>
              </a:rPr>
              <a:t>EFFECTS ON REGULATED EMISSIONS AND CONVERSION</a:t>
            </a:r>
            <a:endParaRPr lang="en-IN" sz="4000" dirty="0">
              <a:latin typeface="Calibri" pitchFamily="34" charset="0"/>
              <a:cs typeface="Calibri" pitchFamily="34" charset="0"/>
            </a:endParaRPr>
          </a:p>
        </p:txBody>
      </p:sp>
      <p:sp>
        <p:nvSpPr>
          <p:cNvPr id="4" name="TextBox 3"/>
          <p:cNvSpPr txBox="1"/>
          <p:nvPr/>
        </p:nvSpPr>
        <p:spPr>
          <a:xfrm>
            <a:off x="2452662" y="2357430"/>
            <a:ext cx="7715304" cy="3447098"/>
          </a:xfrm>
          <a:prstGeom prst="rect">
            <a:avLst/>
          </a:prstGeom>
          <a:noFill/>
        </p:spPr>
        <p:txBody>
          <a:bodyPr wrap="square" rtlCol="0">
            <a:spAutoFit/>
          </a:bodyPr>
          <a:lstStyle/>
          <a:p>
            <a:pPr>
              <a:buFont typeface="Wingdings" pitchFamily="2" charset="2"/>
              <a:buChar char="v"/>
            </a:pPr>
            <a:r>
              <a:rPr lang="en-US" sz="2000" dirty="0" smtClean="0">
                <a:latin typeface="Calibri" pitchFamily="34" charset="0"/>
                <a:cs typeface="Calibri" pitchFamily="34" charset="0"/>
              </a:rPr>
              <a:t>The regulated gaseous emissions include CO, HC and </a:t>
            </a:r>
            <a:r>
              <a:rPr lang="en-US" sz="2000" dirty="0" err="1" smtClean="0">
                <a:latin typeface="Calibri" pitchFamily="34" charset="0"/>
                <a:cs typeface="Calibri" pitchFamily="34" charset="0"/>
              </a:rPr>
              <a:t>NOx</a:t>
            </a:r>
            <a:r>
              <a:rPr lang="en-US" sz="2000" dirty="0" smtClean="0">
                <a:latin typeface="Calibri" pitchFamily="34" charset="0"/>
                <a:cs typeface="Calibri" pitchFamily="34" charset="0"/>
              </a:rPr>
              <a:t>. W</a:t>
            </a:r>
          </a:p>
          <a:p>
            <a:pPr>
              <a:buFont typeface="Wingdings" pitchFamily="2" charset="2"/>
              <a:buChar char="v"/>
            </a:pPr>
            <a:endParaRPr lang="en-US" sz="2000" dirty="0" smtClean="0">
              <a:latin typeface="Calibri" pitchFamily="34" charset="0"/>
              <a:cs typeface="Calibri" pitchFamily="34" charset="0"/>
            </a:endParaRPr>
          </a:p>
          <a:p>
            <a:pPr>
              <a:buFont typeface="Wingdings" pitchFamily="2" charset="2"/>
              <a:buChar char="v"/>
            </a:pPr>
            <a:r>
              <a:rPr lang="en-US" sz="2000" dirty="0" smtClean="0">
                <a:latin typeface="Calibri" pitchFamily="34" charset="0"/>
                <a:cs typeface="Calibri" pitchFamily="34" charset="0"/>
              </a:rPr>
              <a:t>When methanol is added into gasoline, the fuel blend contains more oxygen, which reduces CO and HC emissions. </a:t>
            </a:r>
          </a:p>
          <a:p>
            <a:pPr>
              <a:buFont typeface="Wingdings" pitchFamily="2" charset="2"/>
              <a:buChar char="v"/>
            </a:pPr>
            <a:endParaRPr lang="en-US" sz="2000" dirty="0" smtClean="0">
              <a:latin typeface="Calibri" pitchFamily="34" charset="0"/>
              <a:cs typeface="Calibri" pitchFamily="34" charset="0"/>
            </a:endParaRPr>
          </a:p>
          <a:p>
            <a:pPr>
              <a:buFont typeface="Wingdings" pitchFamily="2" charset="2"/>
              <a:buChar char="v"/>
            </a:pPr>
            <a:r>
              <a:rPr lang="en-US" sz="2000" dirty="0" smtClean="0">
                <a:latin typeface="Calibri" pitchFamily="34" charset="0"/>
                <a:cs typeface="Calibri" pitchFamily="34" charset="0"/>
              </a:rPr>
              <a:t>The effect on </a:t>
            </a:r>
            <a:r>
              <a:rPr lang="en-US" sz="2000" dirty="0" err="1" smtClean="0">
                <a:latin typeface="Calibri" pitchFamily="34" charset="0"/>
                <a:cs typeface="Calibri" pitchFamily="34" charset="0"/>
              </a:rPr>
              <a:t>NOx</a:t>
            </a:r>
            <a:r>
              <a:rPr lang="en-US" sz="2000" dirty="0" smtClean="0">
                <a:latin typeface="Calibri" pitchFamily="34" charset="0"/>
                <a:cs typeface="Calibri" pitchFamily="34" charset="0"/>
              </a:rPr>
              <a:t> emission is ignorable, neither prior to nor post the TWC. </a:t>
            </a:r>
          </a:p>
          <a:p>
            <a:pPr>
              <a:buFont typeface="Wingdings" pitchFamily="2" charset="2"/>
              <a:buChar char="v"/>
            </a:pPr>
            <a:endParaRPr lang="en-US" sz="2000" dirty="0" smtClean="0">
              <a:latin typeface="Calibri" pitchFamily="34" charset="0"/>
              <a:cs typeface="Calibri" pitchFamily="34" charset="0"/>
            </a:endParaRPr>
          </a:p>
          <a:p>
            <a:pPr>
              <a:buFont typeface="Wingdings" pitchFamily="2" charset="2"/>
              <a:buChar char="v"/>
            </a:pPr>
            <a:r>
              <a:rPr lang="en-US" sz="2000" dirty="0" smtClean="0">
                <a:latin typeface="Calibri" pitchFamily="34" charset="0"/>
                <a:cs typeface="Calibri" pitchFamily="34" charset="0"/>
              </a:rPr>
              <a:t>Therefore, methanol used in SI engine can reduce regulated emissions of HC and CO in this study. </a:t>
            </a:r>
            <a:endParaRPr lang="en-IN" sz="2000" dirty="0" smtClean="0">
              <a:latin typeface="Calibri" pitchFamily="34" charset="0"/>
              <a:cs typeface="Calibri" pitchFamily="34" charset="0"/>
            </a:endParaRPr>
          </a:p>
          <a:p>
            <a:pPr>
              <a:buFont typeface="Wingdings" pitchFamily="2" charset="2"/>
              <a:buChar char="v"/>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5538" y="500042"/>
            <a:ext cx="7000924" cy="1323439"/>
          </a:xfrm>
          <a:prstGeom prst="rect">
            <a:avLst/>
          </a:prstGeom>
          <a:noFill/>
        </p:spPr>
        <p:txBody>
          <a:bodyPr wrap="square" rtlCol="0">
            <a:spAutoFit/>
          </a:bodyPr>
          <a:lstStyle/>
          <a:p>
            <a:pPr algn="ctr"/>
            <a:r>
              <a:rPr lang="en-US" sz="4000" b="1" dirty="0" smtClean="0">
                <a:latin typeface="Calibri" pitchFamily="34" charset="0"/>
                <a:cs typeface="Calibri" pitchFamily="34" charset="0"/>
              </a:rPr>
              <a:t>EFFECTS ON NON-REGULATED EMISSIONS AND CONVERSION</a:t>
            </a:r>
            <a:endParaRPr lang="en-IN" sz="4000" dirty="0">
              <a:latin typeface="Calibri" pitchFamily="34" charset="0"/>
              <a:cs typeface="Calibri" pitchFamily="34" charset="0"/>
            </a:endParaRPr>
          </a:p>
        </p:txBody>
      </p:sp>
      <p:sp>
        <p:nvSpPr>
          <p:cNvPr id="4" name="TextBox 3"/>
          <p:cNvSpPr txBox="1"/>
          <p:nvPr/>
        </p:nvSpPr>
        <p:spPr>
          <a:xfrm>
            <a:off x="2166910" y="2357430"/>
            <a:ext cx="7715304" cy="2677656"/>
          </a:xfrm>
          <a:prstGeom prst="rect">
            <a:avLst/>
          </a:prstGeom>
          <a:noFill/>
        </p:spPr>
        <p:txBody>
          <a:bodyPr wrap="square" rtlCol="0">
            <a:spAutoFit/>
          </a:bodyPr>
          <a:lstStyle/>
          <a:p>
            <a:pPr>
              <a:buFont typeface="Wingdings" pitchFamily="2" charset="2"/>
              <a:buChar char="v"/>
            </a:pPr>
            <a:r>
              <a:rPr lang="en-US" sz="2400" dirty="0" smtClean="0">
                <a:latin typeface="Calibri" pitchFamily="34" charset="0"/>
                <a:cs typeface="Calibri" pitchFamily="34" charset="0"/>
              </a:rPr>
              <a:t>Unburned methanol and formaldehyde are generally called to be non-regulated emissions. </a:t>
            </a: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r>
              <a:rPr lang="en-US" sz="2400" dirty="0" smtClean="0">
                <a:latin typeface="Calibri" pitchFamily="34" charset="0"/>
                <a:cs typeface="Calibri" pitchFamily="34" charset="0"/>
              </a:rPr>
              <a:t>Formaldehyde emission of M20 is about 10 times as high as gasoline; however, the total concentration is still within 200 </a:t>
            </a:r>
            <a:r>
              <a:rPr lang="en-US" sz="2400" dirty="0" err="1" smtClean="0">
                <a:latin typeface="Calibri" pitchFamily="34" charset="0"/>
                <a:cs typeface="Calibri" pitchFamily="34" charset="0"/>
              </a:rPr>
              <a:t>ppm</a:t>
            </a:r>
            <a:r>
              <a:rPr lang="en-US" sz="2400" dirty="0" smtClean="0">
                <a:latin typeface="Calibri" pitchFamily="34" charset="0"/>
                <a:cs typeface="Calibri" pitchFamily="34" charset="0"/>
              </a:rPr>
              <a:t>.</a:t>
            </a:r>
            <a:endParaRPr lang="en-IN" sz="2400"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5538" y="500042"/>
            <a:ext cx="7000924" cy="1323439"/>
          </a:xfrm>
          <a:prstGeom prst="rect">
            <a:avLst/>
          </a:prstGeom>
          <a:noFill/>
        </p:spPr>
        <p:txBody>
          <a:bodyPr wrap="square" rtlCol="0">
            <a:spAutoFit/>
          </a:bodyPr>
          <a:lstStyle/>
          <a:p>
            <a:pPr algn="ctr"/>
            <a:r>
              <a:rPr lang="en-US" sz="4000" b="1" dirty="0" smtClean="0">
                <a:latin typeface="Calibri" pitchFamily="34" charset="0"/>
                <a:cs typeface="Calibri" pitchFamily="34" charset="0"/>
              </a:rPr>
              <a:t>IMPORTANCE OF DMFCs IN TRANSPORT</a:t>
            </a:r>
            <a:endParaRPr lang="en-IN" sz="4000" dirty="0">
              <a:latin typeface="Calibri" pitchFamily="34" charset="0"/>
              <a:cs typeface="Calibri" pitchFamily="34" charset="0"/>
            </a:endParaRPr>
          </a:p>
        </p:txBody>
      </p:sp>
      <p:sp>
        <p:nvSpPr>
          <p:cNvPr id="4" name="TextBox 3"/>
          <p:cNvSpPr txBox="1"/>
          <p:nvPr/>
        </p:nvSpPr>
        <p:spPr>
          <a:xfrm>
            <a:off x="1166778" y="1785927"/>
            <a:ext cx="9787006" cy="6001643"/>
          </a:xfrm>
          <a:prstGeom prst="rect">
            <a:avLst/>
          </a:prstGeom>
          <a:noFill/>
        </p:spPr>
        <p:txBody>
          <a:bodyPr wrap="square" rtlCol="0">
            <a:spAutoFit/>
          </a:bodyPr>
          <a:lstStyle/>
          <a:p>
            <a:pPr>
              <a:buFont typeface="Wingdings" pitchFamily="2" charset="2"/>
              <a:buChar char="v"/>
            </a:pPr>
            <a:r>
              <a:rPr lang="en-US" sz="2400" dirty="0" smtClean="0"/>
              <a:t>Drivers for a long-term secure and sustainable energy supply are: (1) security of energy supply, (2) reduction of CO2 (Kyoto) emissions and (3) pollution abatement. </a:t>
            </a:r>
          </a:p>
          <a:p>
            <a:pPr>
              <a:buFont typeface="Wingdings" pitchFamily="2" charset="2"/>
              <a:buChar char="v"/>
            </a:pPr>
            <a:endParaRPr lang="en-US" sz="2400" dirty="0" smtClean="0"/>
          </a:p>
          <a:p>
            <a:pPr>
              <a:buFont typeface="Wingdings" pitchFamily="2" charset="2"/>
              <a:buChar char="v"/>
            </a:pPr>
            <a:r>
              <a:rPr lang="en-US" sz="2400" dirty="0" smtClean="0"/>
              <a:t>We have come to the end of oil discoveries. During the decade 1990–2000 new oil discoveries amounted to only 25% of those during the period 1950–1960 </a:t>
            </a:r>
          </a:p>
          <a:p>
            <a:pPr>
              <a:buFont typeface="Wingdings" pitchFamily="2" charset="2"/>
              <a:buChar char="v"/>
            </a:pPr>
            <a:endParaRPr lang="en-US" sz="2400" dirty="0" smtClean="0"/>
          </a:p>
          <a:p>
            <a:pPr>
              <a:buFont typeface="Wingdings" pitchFamily="2" charset="2"/>
              <a:buChar char="v"/>
            </a:pPr>
            <a:r>
              <a:rPr lang="en-US" sz="2400" dirty="0" smtClean="0"/>
              <a:t>According to an article in the </a:t>
            </a:r>
            <a:r>
              <a:rPr lang="en-US" sz="2400" i="1" dirty="0" smtClean="0"/>
              <a:t>Journal Of Applied Electrochemistry 26 (1996)</a:t>
            </a:r>
            <a:r>
              <a:rPr lang="en-US" sz="2400" dirty="0" smtClean="0"/>
              <a:t> many researchers and officials globally believe that it should take an important role in automobile industry development and petroleum fuel substitute. </a:t>
            </a:r>
          </a:p>
          <a:p>
            <a:pPr>
              <a:buFont typeface="Wingdings" pitchFamily="2" charset="2"/>
              <a:buChar char="v"/>
            </a:pPr>
            <a:endParaRPr lang="en-US" sz="2400" dirty="0" smtClean="0"/>
          </a:p>
          <a:p>
            <a:pPr>
              <a:buFont typeface="Wingdings" pitchFamily="2" charset="2"/>
              <a:buChar char="v"/>
            </a:pPr>
            <a:endParaRPr lang="en-US" sz="2400" dirty="0" smtClean="0"/>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endParaRPr lang="en-IN" sz="2400" dirty="0">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8348" y="428604"/>
            <a:ext cx="7000924" cy="707886"/>
          </a:xfrm>
          <a:prstGeom prst="rect">
            <a:avLst/>
          </a:prstGeom>
          <a:noFill/>
        </p:spPr>
        <p:txBody>
          <a:bodyPr wrap="square" rtlCol="0">
            <a:spAutoFit/>
          </a:bodyPr>
          <a:lstStyle/>
          <a:p>
            <a:pPr algn="ctr"/>
            <a:r>
              <a:rPr lang="en-US" sz="4000" b="1" dirty="0" smtClean="0">
                <a:latin typeface="Calibri" pitchFamily="34" charset="0"/>
                <a:cs typeface="Calibri" pitchFamily="34" charset="0"/>
              </a:rPr>
              <a:t>SUMMARY</a:t>
            </a:r>
            <a:endParaRPr lang="en-IN" sz="4000" dirty="0">
              <a:latin typeface="Calibri" pitchFamily="34" charset="0"/>
              <a:cs typeface="Calibri" pitchFamily="34" charset="0"/>
            </a:endParaRPr>
          </a:p>
        </p:txBody>
      </p:sp>
      <p:sp>
        <p:nvSpPr>
          <p:cNvPr id="4" name="TextBox 3"/>
          <p:cNvSpPr txBox="1"/>
          <p:nvPr/>
        </p:nvSpPr>
        <p:spPr>
          <a:xfrm>
            <a:off x="1166778" y="1428736"/>
            <a:ext cx="9787006" cy="6001643"/>
          </a:xfrm>
          <a:prstGeom prst="rect">
            <a:avLst/>
          </a:prstGeom>
          <a:noFill/>
        </p:spPr>
        <p:txBody>
          <a:bodyPr wrap="square" rtlCol="0">
            <a:spAutoFit/>
          </a:bodyPr>
          <a:lstStyle/>
          <a:p>
            <a:pPr>
              <a:buFont typeface="Wingdings" pitchFamily="2" charset="2"/>
              <a:buChar char="v"/>
            </a:pPr>
            <a:r>
              <a:rPr lang="en-US" sz="2400" dirty="0" smtClean="0">
                <a:latin typeface="Calibri" pitchFamily="34" charset="0"/>
                <a:cs typeface="Calibri" pitchFamily="34" charset="0"/>
              </a:rPr>
              <a:t>The DMFC has always been considered as the ideal fuel cell. </a:t>
            </a: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r>
              <a:rPr lang="en-US" sz="2400" dirty="0" smtClean="0">
                <a:latin typeface="Calibri" pitchFamily="34" charset="0"/>
                <a:cs typeface="Calibri" pitchFamily="34" charset="0"/>
              </a:rPr>
              <a:t>Its simplified system design and direct use of liquid fuel have in the past been outweighed by the very low power densities achievable. </a:t>
            </a: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r>
              <a:rPr lang="en-US" sz="2400" dirty="0" smtClean="0">
                <a:latin typeface="Calibri" pitchFamily="34" charset="0"/>
                <a:cs typeface="Calibri" pitchFamily="34" charset="0"/>
              </a:rPr>
              <a:t>The poor performance of the cell was due to the poor kinetics of the anode reaction and fuel cross-over. </a:t>
            </a: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r>
              <a:rPr lang="en-US" sz="2400" dirty="0" smtClean="0">
                <a:latin typeface="Calibri" pitchFamily="34" charset="0"/>
                <a:cs typeface="Calibri" pitchFamily="34" charset="0"/>
              </a:rPr>
              <a:t>Although performance levels are not yet sufficient for commercial application, if the progress made over the past two to three years is continued, then this fuel cell could emerge from the shadows of its hydrogen-fuelled counterparts.</a:t>
            </a:r>
            <a:endParaRPr lang="en-IN" sz="2400" dirty="0" smtClean="0">
              <a:latin typeface="Calibri" pitchFamily="34" charset="0"/>
              <a:cs typeface="Calibri" pitchFamily="34" charset="0"/>
            </a:endParaRP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endParaRPr lang="en-US" sz="2400" dirty="0" smtClean="0">
              <a:latin typeface="Calibri" pitchFamily="34" charset="0"/>
              <a:cs typeface="Calibri" pitchFamily="34" charset="0"/>
            </a:endParaRPr>
          </a:p>
          <a:p>
            <a:pPr>
              <a:buFont typeface="Wingdings" pitchFamily="2" charset="2"/>
              <a:buChar char="v"/>
            </a:pPr>
            <a:endParaRPr lang="en-IN" sz="2400" dirty="0">
              <a:latin typeface="Calibri" pitchFamily="34"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099" y="2496303"/>
            <a:ext cx="9905998" cy="1478570"/>
          </a:xfrm>
        </p:spPr>
        <p:txBody>
          <a:bodyPr>
            <a:normAutofit/>
          </a:bodyPr>
          <a:lstStyle/>
          <a:p>
            <a:pPr algn="ctr"/>
            <a:r>
              <a:rPr lang="en-US" sz="5400" b="1" dirty="0" smtClean="0">
                <a:latin typeface="Calibri" pitchFamily="34" charset="0"/>
                <a:cs typeface="Calibri" pitchFamily="34" charset="0"/>
              </a:rPr>
              <a:t>THANK  YOU</a:t>
            </a:r>
            <a:endParaRPr lang="en-US" sz="5400" b="1" dirty="0">
              <a:latin typeface="Calibri" pitchFamily="34" charset="0"/>
              <a:cs typeface="Calibri" pitchFamily="34" charset="0"/>
            </a:endParaRPr>
          </a:p>
        </p:txBody>
      </p:sp>
    </p:spTree>
    <p:extLst>
      <p:ext uri="{BB962C8B-B14F-4D97-AF65-F5344CB8AC3E}">
        <p14:creationId xmlns:p14="http://schemas.microsoft.com/office/powerpoint/2010/main" val="168622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9/90/Solid_oxide_fuel_cell_protonic.svg/508px-Solid_oxide_fuel_cell_protonic.svg.png"/>
          <p:cNvPicPr>
            <a:picLocks noChangeAspect="1" noChangeArrowheads="1"/>
          </p:cNvPicPr>
          <p:nvPr/>
        </p:nvPicPr>
        <p:blipFill>
          <a:blip r:embed="rId2"/>
          <a:srcRect/>
          <a:stretch>
            <a:fillRect/>
          </a:stretch>
        </p:blipFill>
        <p:spPr bwMode="auto">
          <a:xfrm>
            <a:off x="5953124" y="1142984"/>
            <a:ext cx="4838700" cy="5429251"/>
          </a:xfrm>
          <a:prstGeom prst="rect">
            <a:avLst/>
          </a:prstGeom>
          <a:noFill/>
        </p:spPr>
      </p:pic>
      <p:sp>
        <p:nvSpPr>
          <p:cNvPr id="5" name="TextBox 4"/>
          <p:cNvSpPr txBox="1"/>
          <p:nvPr/>
        </p:nvSpPr>
        <p:spPr>
          <a:xfrm>
            <a:off x="1666844" y="2000240"/>
            <a:ext cx="3286148" cy="3416320"/>
          </a:xfrm>
          <a:prstGeom prst="rect">
            <a:avLst/>
          </a:prstGeom>
          <a:noFill/>
        </p:spPr>
        <p:txBody>
          <a:bodyPr wrap="square" rtlCol="0">
            <a:spAutoFit/>
          </a:bodyPr>
          <a:lstStyle/>
          <a:p>
            <a:r>
              <a:rPr lang="en-IN" sz="2400" dirty="0" smtClean="0">
                <a:latin typeface="Calibri" pitchFamily="34" charset="0"/>
                <a:cs typeface="Calibri" pitchFamily="34" charset="0"/>
              </a:rPr>
              <a:t>A fuel cell is an electrochemical cell that converts the chemical energy from a fuel into electricity through an electrochemical reaction of hydrogen fuel with oxygen or another oxidizing agent.</a:t>
            </a:r>
            <a:endParaRPr lang="en-IN" sz="2400" dirty="0">
              <a:latin typeface="Calibri" pitchFamily="34" charset="0"/>
              <a:cs typeface="Calibri" pitchFamily="34" charset="0"/>
            </a:endParaRPr>
          </a:p>
        </p:txBody>
      </p:sp>
      <p:sp>
        <p:nvSpPr>
          <p:cNvPr id="6" name="TextBox 5"/>
          <p:cNvSpPr txBox="1"/>
          <p:nvPr/>
        </p:nvSpPr>
        <p:spPr>
          <a:xfrm>
            <a:off x="1381092" y="714356"/>
            <a:ext cx="3857652" cy="923330"/>
          </a:xfrm>
          <a:prstGeom prst="rect">
            <a:avLst/>
          </a:prstGeom>
          <a:noFill/>
        </p:spPr>
        <p:txBody>
          <a:bodyPr wrap="square" rtlCol="0">
            <a:spAutoFit/>
          </a:bodyPr>
          <a:lstStyle/>
          <a:p>
            <a:r>
              <a:rPr lang="en-IN" sz="5400" b="1" dirty="0" smtClean="0">
                <a:latin typeface="Calibri" pitchFamily="34" charset="0"/>
                <a:cs typeface="Calibri" pitchFamily="34" charset="0"/>
              </a:rPr>
              <a:t>FUEL CELLS</a:t>
            </a:r>
            <a:endParaRPr lang="en-IN" sz="5400" b="1"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598057" cy="953094"/>
          </a:xfrm>
        </p:spPr>
        <p:txBody>
          <a:bodyPr>
            <a:normAutofit/>
          </a:bodyPr>
          <a:lstStyle/>
          <a:p>
            <a:pPr algn="ctr"/>
            <a:r>
              <a:rPr lang="en-IN" sz="4800" b="1" dirty="0" smtClean="0">
                <a:latin typeface="Calibri" pitchFamily="34" charset="0"/>
                <a:cs typeface="Calibri" pitchFamily="34" charset="0"/>
              </a:rPr>
              <a:t>FUEL CELLS</a:t>
            </a:r>
            <a:endParaRPr lang="en-IN" sz="4800" b="1" dirty="0">
              <a:latin typeface="Calibri" pitchFamily="34" charset="0"/>
              <a:cs typeface="Calibri" pitchFamily="34" charset="0"/>
            </a:endParaRPr>
          </a:p>
        </p:txBody>
      </p:sp>
      <p:sp>
        <p:nvSpPr>
          <p:cNvPr id="4" name="TextBox 3"/>
          <p:cNvSpPr txBox="1"/>
          <p:nvPr/>
        </p:nvSpPr>
        <p:spPr>
          <a:xfrm>
            <a:off x="1309654" y="1500174"/>
            <a:ext cx="9501254" cy="5324535"/>
          </a:xfrm>
          <a:prstGeom prst="rect">
            <a:avLst/>
          </a:prstGeom>
          <a:noFill/>
        </p:spPr>
        <p:txBody>
          <a:bodyPr wrap="square" rtlCol="0">
            <a:spAutoFit/>
          </a:bodyPr>
          <a:lstStyle/>
          <a:p>
            <a:pPr>
              <a:buFont typeface="Wingdings" pitchFamily="2" charset="2"/>
              <a:buChar char="v"/>
            </a:pPr>
            <a:r>
              <a:rPr lang="en-IN" sz="2000" dirty="0" smtClean="0">
                <a:latin typeface="Calibri" pitchFamily="34" charset="0"/>
                <a:cs typeface="Calibri" pitchFamily="34" charset="0"/>
              </a:rPr>
              <a:t>Fuel cells are different from batteries in requiring a continuous source of fuel and oxygen (usually from air) to sustain the chemical reaction, whereas in a battery the chemical energy comes from chemicals already present in the battery. </a:t>
            </a:r>
          </a:p>
          <a:p>
            <a:endParaRPr lang="en-IN" sz="2000" dirty="0" smtClean="0">
              <a:latin typeface="Calibri" pitchFamily="34" charset="0"/>
              <a:cs typeface="Calibri" pitchFamily="34" charset="0"/>
            </a:endParaRPr>
          </a:p>
          <a:p>
            <a:pPr>
              <a:buFont typeface="Wingdings" pitchFamily="2" charset="2"/>
              <a:buChar char="v"/>
            </a:pPr>
            <a:r>
              <a:rPr lang="en-IN" sz="2000" dirty="0" smtClean="0"/>
              <a:t>There are many types of fuel cells, but they all consist of an anode, a cathode, and an electrolyte that allows positively charged hydrogen ions (protons) to move between the two sides of the fuel cell.</a:t>
            </a:r>
          </a:p>
          <a:p>
            <a:pPr>
              <a:buFont typeface="Wingdings" pitchFamily="2" charset="2"/>
              <a:buChar char="v"/>
            </a:pPr>
            <a:endParaRPr lang="en-IN" sz="2000" dirty="0" smtClean="0"/>
          </a:p>
          <a:p>
            <a:pPr>
              <a:buFont typeface="Wingdings" pitchFamily="2" charset="2"/>
              <a:buChar char="v"/>
            </a:pPr>
            <a:r>
              <a:rPr lang="en-IN" sz="2000" dirty="0" smtClean="0"/>
              <a:t>Fuel cells are classified by the type of electrolyte they use and by the difference in </a:t>
            </a:r>
            <a:r>
              <a:rPr lang="en-IN" sz="2000" dirty="0" err="1" smtClean="0"/>
              <a:t>startup</a:t>
            </a:r>
            <a:r>
              <a:rPr lang="en-IN" sz="2000" dirty="0" smtClean="0"/>
              <a:t> time ranging from 1 second for proton exchange membrane fuel cells (PEM) to 10 minutes for solid oxide fuel cells(SOFC). </a:t>
            </a:r>
          </a:p>
          <a:p>
            <a:pPr>
              <a:buFont typeface="Wingdings" pitchFamily="2" charset="2"/>
              <a:buChar char="v"/>
            </a:pPr>
            <a:endParaRPr lang="en-IN" sz="2000" dirty="0" smtClean="0"/>
          </a:p>
          <a:p>
            <a:pPr>
              <a:buFont typeface="Wingdings" pitchFamily="2" charset="2"/>
              <a:buChar char="v"/>
            </a:pPr>
            <a:r>
              <a:rPr lang="en-IN" sz="2000" dirty="0" smtClean="0"/>
              <a:t>Individual fuel cells produce relatively small electrical potentials, about 0.7 volts, so cells are "stacked", or placed in series, to create sufficient voltage.</a:t>
            </a:r>
          </a:p>
          <a:p>
            <a:pPr>
              <a:buFont typeface="Wingdings" pitchFamily="2" charset="2"/>
              <a:buChar char="v"/>
            </a:pPr>
            <a:endParaRPr lang="en-IN" sz="2000" dirty="0" smtClean="0"/>
          </a:p>
          <a:p>
            <a:pPr>
              <a:buFont typeface="Wingdings" pitchFamily="2" charset="2"/>
              <a:buChar char="v"/>
            </a:pPr>
            <a:r>
              <a:rPr lang="en-IN" sz="2000" dirty="0" smtClean="0"/>
              <a:t>In addition to electricity, fuel cells produce water, heat and, depending on the fuel source, very small amounts of nitrogen dioxide and other emissions. </a:t>
            </a:r>
            <a:endParaRPr lang="en-IN" sz="20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6976" y="1428736"/>
            <a:ext cx="5857916" cy="5000660"/>
          </a:xfrm>
          <a:prstGeom prst="rect">
            <a:avLst/>
          </a:prstGeom>
          <a:noFill/>
          <a:ln>
            <a:noFill/>
          </a:ln>
        </p:spPr>
      </p:pic>
      <p:sp>
        <p:nvSpPr>
          <p:cNvPr id="5" name="TextBox 4"/>
          <p:cNvSpPr txBox="1"/>
          <p:nvPr/>
        </p:nvSpPr>
        <p:spPr>
          <a:xfrm>
            <a:off x="2238348" y="500042"/>
            <a:ext cx="7000924" cy="707886"/>
          </a:xfrm>
          <a:prstGeom prst="rect">
            <a:avLst/>
          </a:prstGeom>
          <a:noFill/>
        </p:spPr>
        <p:txBody>
          <a:bodyPr wrap="square" rtlCol="0">
            <a:spAutoFit/>
          </a:bodyPr>
          <a:lstStyle/>
          <a:p>
            <a:pPr algn="ctr"/>
            <a:r>
              <a:rPr lang="en-IN" sz="4000" b="1" dirty="0" smtClean="0">
                <a:latin typeface="Calibri" pitchFamily="34" charset="0"/>
                <a:cs typeface="Calibri" pitchFamily="34" charset="0"/>
              </a:rPr>
              <a:t>DIRECT METHANOL FUEL CELLS</a:t>
            </a:r>
            <a:endParaRPr lang="en-IN" sz="4000" b="1"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8348" y="500042"/>
            <a:ext cx="7000924" cy="707886"/>
          </a:xfrm>
          <a:prstGeom prst="rect">
            <a:avLst/>
          </a:prstGeom>
          <a:noFill/>
        </p:spPr>
        <p:txBody>
          <a:bodyPr wrap="square" rtlCol="0">
            <a:spAutoFit/>
          </a:bodyPr>
          <a:lstStyle/>
          <a:p>
            <a:pPr algn="ctr"/>
            <a:r>
              <a:rPr lang="en-IN" sz="4000" b="1" dirty="0" smtClean="0">
                <a:latin typeface="Calibri" pitchFamily="34" charset="0"/>
                <a:cs typeface="Calibri" pitchFamily="34" charset="0"/>
              </a:rPr>
              <a:t>DIRECT METHANOL FUEL CELLS</a:t>
            </a:r>
            <a:endParaRPr lang="en-IN" sz="4000" b="1" dirty="0">
              <a:latin typeface="Calibri" pitchFamily="34" charset="0"/>
              <a:cs typeface="Calibri"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524232" y="2143116"/>
            <a:ext cx="4857784" cy="32147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8348" y="500042"/>
            <a:ext cx="7000924" cy="707886"/>
          </a:xfrm>
          <a:prstGeom prst="rect">
            <a:avLst/>
          </a:prstGeom>
          <a:noFill/>
        </p:spPr>
        <p:txBody>
          <a:bodyPr wrap="square" rtlCol="0">
            <a:spAutoFit/>
          </a:bodyPr>
          <a:lstStyle/>
          <a:p>
            <a:pPr algn="ctr"/>
            <a:r>
              <a:rPr lang="en-IN" sz="4000" b="1" dirty="0" smtClean="0">
                <a:latin typeface="Calibri" pitchFamily="34" charset="0"/>
                <a:cs typeface="Calibri" pitchFamily="34" charset="0"/>
              </a:rPr>
              <a:t>KINETIC LIMITATIONS</a:t>
            </a:r>
            <a:endParaRPr lang="en-IN" sz="4000" b="1" dirty="0">
              <a:latin typeface="Calibri" pitchFamily="34" charset="0"/>
              <a:cs typeface="Calibri"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95340" y="2000240"/>
            <a:ext cx="5214974" cy="3143272"/>
          </a:xfrm>
          <a:prstGeom prst="rect">
            <a:avLst/>
          </a:prstGeom>
          <a:noFill/>
          <a:ln>
            <a:noFill/>
          </a:ln>
        </p:spPr>
      </p:pic>
      <p:sp>
        <p:nvSpPr>
          <p:cNvPr id="7" name="TextBox 6"/>
          <p:cNvSpPr txBox="1"/>
          <p:nvPr/>
        </p:nvSpPr>
        <p:spPr>
          <a:xfrm>
            <a:off x="6738942" y="1533465"/>
            <a:ext cx="4143404" cy="5324535"/>
          </a:xfrm>
          <a:prstGeom prst="rect">
            <a:avLst/>
          </a:prstGeom>
          <a:noFill/>
        </p:spPr>
        <p:txBody>
          <a:bodyPr wrap="square" rtlCol="0">
            <a:spAutoFit/>
          </a:bodyPr>
          <a:lstStyle/>
          <a:p>
            <a:pPr>
              <a:buFont typeface="Wingdings" pitchFamily="2" charset="2"/>
              <a:buChar char="v"/>
            </a:pPr>
            <a:r>
              <a:rPr lang="en-US" sz="2000" dirty="0" smtClean="0">
                <a:latin typeface="Calibri" pitchFamily="34" charset="0"/>
                <a:cs typeface="Calibri" pitchFamily="34" charset="0"/>
              </a:rPr>
              <a:t>The poor electrode kinetics at the anode and cathode result from the electrochemical processes being much more complex than Equations (</a:t>
            </a:r>
            <a:r>
              <a:rPr lang="en-US" sz="2000" dirty="0" err="1" smtClean="0">
                <a:latin typeface="Calibri" pitchFamily="34" charset="0"/>
                <a:cs typeface="Calibri" pitchFamily="34" charset="0"/>
              </a:rPr>
              <a:t>i</a:t>
            </a:r>
            <a:r>
              <a:rPr lang="en-US" sz="2000" dirty="0" smtClean="0">
                <a:latin typeface="Calibri" pitchFamily="34" charset="0"/>
                <a:cs typeface="Calibri" pitchFamily="34" charset="0"/>
              </a:rPr>
              <a:t>) and (ii) suggest. </a:t>
            </a:r>
          </a:p>
          <a:p>
            <a:pPr>
              <a:buFont typeface="Wingdings" pitchFamily="2" charset="2"/>
              <a:buChar char="v"/>
            </a:pPr>
            <a:endParaRPr lang="en-US" sz="2000" dirty="0" smtClean="0">
              <a:latin typeface="Calibri" pitchFamily="34" charset="0"/>
              <a:cs typeface="Calibri" pitchFamily="34" charset="0"/>
            </a:endParaRPr>
          </a:p>
          <a:p>
            <a:pPr>
              <a:buFont typeface="Wingdings" pitchFamily="2" charset="2"/>
              <a:buChar char="v"/>
            </a:pPr>
            <a:r>
              <a:rPr lang="en-US" sz="2000" dirty="0" smtClean="0">
                <a:latin typeface="Calibri" pitchFamily="34" charset="0"/>
                <a:cs typeface="Calibri" pitchFamily="34" charset="0"/>
              </a:rPr>
              <a:t>Each oxygen molecule requires the transfer of four electrons for complete reduction. </a:t>
            </a:r>
          </a:p>
          <a:p>
            <a:pPr>
              <a:buFont typeface="Wingdings" pitchFamily="2" charset="2"/>
              <a:buChar char="v"/>
            </a:pPr>
            <a:endParaRPr lang="en-US" sz="2000" dirty="0" smtClean="0">
              <a:latin typeface="Calibri" pitchFamily="34" charset="0"/>
              <a:cs typeface="Calibri" pitchFamily="34" charset="0"/>
            </a:endParaRPr>
          </a:p>
          <a:p>
            <a:pPr>
              <a:buFont typeface="Wingdings" pitchFamily="2" charset="2"/>
              <a:buChar char="v"/>
            </a:pPr>
            <a:r>
              <a:rPr lang="en-US" sz="2000" dirty="0" smtClean="0">
                <a:latin typeface="Calibri" pitchFamily="34" charset="0"/>
                <a:cs typeface="Calibri" pitchFamily="34" charset="0"/>
              </a:rPr>
              <a:t>The simultaneous transfer of these electrons is difficult to achieve, and </a:t>
            </a:r>
            <a:r>
              <a:rPr lang="en-US" sz="2000" dirty="0" err="1" smtClean="0">
                <a:latin typeface="Calibri" pitchFamily="34" charset="0"/>
                <a:cs typeface="Calibri" pitchFamily="34" charset="0"/>
              </a:rPr>
              <a:t>infact</a:t>
            </a:r>
            <a:r>
              <a:rPr lang="en-US" sz="2000" dirty="0" smtClean="0">
                <a:latin typeface="Calibri" pitchFamily="34" charset="0"/>
                <a:cs typeface="Calibri" pitchFamily="34" charset="0"/>
              </a:rPr>
              <a:t> only partial electron transfer takes place, leading to the formation of surface intermediates, such as superoxide. </a:t>
            </a:r>
            <a:endParaRPr lang="en-IN" sz="2000" dirty="0" smtClean="0">
              <a:latin typeface="Calibri" pitchFamily="34" charset="0"/>
              <a:cs typeface="Calibri" pitchFamily="34" charset="0"/>
            </a:endParaRPr>
          </a:p>
          <a:p>
            <a:pPr>
              <a:buFont typeface="Wingdings" pitchFamily="2" charset="2"/>
              <a:buChar char="v"/>
            </a:pPr>
            <a:endParaRPr lang="en-IN" sz="2000"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8348" y="500042"/>
            <a:ext cx="7000924" cy="707886"/>
          </a:xfrm>
          <a:prstGeom prst="rect">
            <a:avLst/>
          </a:prstGeom>
          <a:noFill/>
        </p:spPr>
        <p:txBody>
          <a:bodyPr wrap="square" rtlCol="0">
            <a:spAutoFit/>
          </a:bodyPr>
          <a:lstStyle/>
          <a:p>
            <a:pPr algn="ctr"/>
            <a:r>
              <a:rPr lang="en-IN" sz="4000" b="1" dirty="0" smtClean="0">
                <a:latin typeface="Calibri" pitchFamily="34" charset="0"/>
                <a:cs typeface="Calibri" pitchFamily="34" charset="0"/>
              </a:rPr>
              <a:t>COMPARITIVE STUDY</a:t>
            </a:r>
            <a:endParaRPr lang="en-IN" sz="4000" b="1" dirty="0">
              <a:latin typeface="Calibri" pitchFamily="34" charset="0"/>
              <a:cs typeface="Calibri" pitchFamily="34"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r="10975"/>
          <a:stretch/>
        </p:blipFill>
        <p:spPr bwMode="auto">
          <a:xfrm>
            <a:off x="6667504" y="2071678"/>
            <a:ext cx="4929222" cy="2571768"/>
          </a:xfrm>
          <a:prstGeom prst="rect">
            <a:avLst/>
          </a:prstGeom>
          <a:noFill/>
          <a:ln>
            <a:noFill/>
          </a:ln>
          <a:extLst>
            <a:ext uri="{53640926-AAD7-44D8-BBD7-CCE9431645EC}">
              <a14:shadowObscured xmlns:a14="http://schemas.microsoft.com/office/drawing/2010/main"/>
            </a:ext>
          </a:extLst>
        </p:spPr>
      </p:pic>
      <p:sp>
        <p:nvSpPr>
          <p:cNvPr id="8" name="TextBox 7"/>
          <p:cNvSpPr txBox="1"/>
          <p:nvPr/>
        </p:nvSpPr>
        <p:spPr>
          <a:xfrm>
            <a:off x="1023902" y="1857364"/>
            <a:ext cx="5429288" cy="4955203"/>
          </a:xfrm>
          <a:prstGeom prst="rect">
            <a:avLst/>
          </a:prstGeom>
          <a:noFill/>
        </p:spPr>
        <p:txBody>
          <a:bodyPr wrap="square" rtlCol="0">
            <a:spAutoFit/>
          </a:bodyPr>
          <a:lstStyle/>
          <a:p>
            <a:pPr>
              <a:buFont typeface="Wingdings" pitchFamily="2" charset="2"/>
              <a:buChar char="v"/>
            </a:pPr>
            <a:r>
              <a:rPr lang="en-US" sz="2000" dirty="0" smtClean="0">
                <a:latin typeface="Calibri" pitchFamily="34" charset="0"/>
                <a:cs typeface="Calibri" pitchFamily="34" charset="0"/>
              </a:rPr>
              <a:t>Thought the latent heat of methanol is higher, measures are not necessary for the mixture preparing due to lower fraction, while it may increase engine volumetric efficiency and thus increase engine power.</a:t>
            </a:r>
          </a:p>
          <a:p>
            <a:pPr>
              <a:buFont typeface="Wingdings" pitchFamily="2" charset="2"/>
              <a:buChar char="v"/>
            </a:pPr>
            <a:endParaRPr lang="en-IN" sz="2000" dirty="0" smtClean="0">
              <a:latin typeface="Calibri" pitchFamily="34" charset="0"/>
              <a:cs typeface="Calibri" pitchFamily="34" charset="0"/>
            </a:endParaRPr>
          </a:p>
          <a:p>
            <a:pPr>
              <a:buFont typeface="Wingdings" pitchFamily="2" charset="2"/>
              <a:buChar char="v"/>
            </a:pPr>
            <a:r>
              <a:rPr lang="en-US" sz="2000" dirty="0" smtClean="0">
                <a:latin typeface="Calibri" pitchFamily="34" charset="0"/>
                <a:cs typeface="Calibri" pitchFamily="34" charset="0"/>
              </a:rPr>
              <a:t>Methanol has a higher laminar flame propagation speed, which may make combustion process finish earlier and thus improve engine thermal efficiency.</a:t>
            </a:r>
          </a:p>
          <a:p>
            <a:pPr>
              <a:buFont typeface="Wingdings" pitchFamily="2" charset="2"/>
              <a:buChar char="v"/>
            </a:pPr>
            <a:endParaRPr lang="en-US" sz="2000" dirty="0" smtClean="0">
              <a:latin typeface="Calibri" pitchFamily="34" charset="0"/>
              <a:cs typeface="Calibri" pitchFamily="34" charset="0"/>
            </a:endParaRPr>
          </a:p>
          <a:p>
            <a:pPr>
              <a:buFont typeface="Wingdings" pitchFamily="2" charset="2"/>
              <a:buChar char="v"/>
            </a:pPr>
            <a:r>
              <a:rPr lang="en-US" sz="2000" dirty="0" smtClean="0">
                <a:latin typeface="Calibri" pitchFamily="34" charset="0"/>
                <a:cs typeface="Calibri" pitchFamily="34" charset="0"/>
              </a:rPr>
              <a:t>The standard spark plugs were replaced by colder ones to avoid pre-ignition issues from hydrogen and methanol.</a:t>
            </a:r>
            <a:endParaRPr lang="en-IN" sz="2000" dirty="0" smtClean="0">
              <a:latin typeface="Calibri" pitchFamily="34" charset="0"/>
              <a:cs typeface="Calibri" pitchFamily="34" charset="0"/>
            </a:endParaRPr>
          </a:p>
          <a:p>
            <a:pPr>
              <a:buFont typeface="Wingdings" pitchFamily="2" charset="2"/>
              <a:buChar char="v"/>
            </a:pP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1224" y="500042"/>
            <a:ext cx="7000924" cy="1323439"/>
          </a:xfrm>
          <a:prstGeom prst="rect">
            <a:avLst/>
          </a:prstGeom>
          <a:noFill/>
        </p:spPr>
        <p:txBody>
          <a:bodyPr wrap="square" rtlCol="0">
            <a:spAutoFit/>
          </a:bodyPr>
          <a:lstStyle/>
          <a:p>
            <a:pPr algn="ctr"/>
            <a:r>
              <a:rPr lang="en-IN" sz="4000" b="1" dirty="0" smtClean="0">
                <a:latin typeface="Calibri" pitchFamily="34" charset="0"/>
                <a:cs typeface="Calibri" pitchFamily="34" charset="0"/>
              </a:rPr>
              <a:t>ENGINE POWER AND FUEL ECONOMY</a:t>
            </a:r>
            <a:endParaRPr lang="en-IN" sz="4000" b="1" dirty="0">
              <a:latin typeface="Calibri" pitchFamily="34" charset="0"/>
              <a:cs typeface="Calibri" pitchFamily="34" charset="0"/>
            </a:endParaRPr>
          </a:p>
        </p:txBody>
      </p:sp>
      <p:pic>
        <p:nvPicPr>
          <p:cNvPr id="7" name="Picture 6"/>
          <p:cNvPicPr/>
          <p:nvPr/>
        </p:nvPicPr>
        <p:blipFill rotWithShape="1">
          <a:blip r:embed="rId2">
            <a:extLst>
              <a:ext uri="{28A0092B-C50C-407E-A947-70E740481C1C}">
                <a14:useLocalDpi xmlns:a14="http://schemas.microsoft.com/office/drawing/2010/main" val="0"/>
              </a:ext>
            </a:extLst>
          </a:blip>
          <a:srcRect l="3126" t="4386" r="2431" b="-1"/>
          <a:stretch/>
        </p:blipFill>
        <p:spPr bwMode="auto">
          <a:xfrm>
            <a:off x="2595538" y="2214554"/>
            <a:ext cx="6858048" cy="2786082"/>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81224" y="500042"/>
            <a:ext cx="7000924" cy="1323439"/>
          </a:xfrm>
          <a:prstGeom prst="rect">
            <a:avLst/>
          </a:prstGeom>
          <a:noFill/>
        </p:spPr>
        <p:txBody>
          <a:bodyPr wrap="square" rtlCol="0">
            <a:spAutoFit/>
          </a:bodyPr>
          <a:lstStyle/>
          <a:p>
            <a:pPr algn="ctr"/>
            <a:r>
              <a:rPr lang="en-IN" sz="4000" b="1" dirty="0" smtClean="0">
                <a:latin typeface="Calibri" pitchFamily="34" charset="0"/>
                <a:cs typeface="Calibri" pitchFamily="34" charset="0"/>
              </a:rPr>
              <a:t>ENGINE POWER AND FUEL ECONOMY</a:t>
            </a:r>
            <a:endParaRPr lang="en-IN" sz="4000" b="1" dirty="0">
              <a:latin typeface="Calibri" pitchFamily="34" charset="0"/>
              <a:cs typeface="Calibri" pitchFamily="34"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3125"/>
          <a:stretch/>
        </p:blipFill>
        <p:spPr bwMode="auto">
          <a:xfrm>
            <a:off x="2309786" y="2143116"/>
            <a:ext cx="7143800" cy="357190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119</TotalTime>
  <Words>518</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Questrial</vt:lpstr>
      <vt:lpstr>Tw Cen MT</vt:lpstr>
      <vt:lpstr>Arial</vt:lpstr>
      <vt:lpstr>Calibri</vt:lpstr>
      <vt:lpstr>Trebuchet MS</vt:lpstr>
      <vt:lpstr>Wingdings</vt:lpstr>
      <vt:lpstr>Circuit</vt:lpstr>
      <vt:lpstr>DIRECT METHANOL FUEL CELLS (DMFC) IN TRANSPORTATION </vt:lpstr>
      <vt:lpstr>PowerPoint Presentation</vt:lpstr>
      <vt:lpstr>FUEL CELLS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METHANOL FUEL CELLS (DMFCS) IN TRANSPORTATION </dc:title>
  <cp:lastModifiedBy>Ankita Lalla</cp:lastModifiedBy>
  <cp:revision>13</cp:revision>
  <dcterms:modified xsi:type="dcterms:W3CDTF">2021-05-12T19:04:48Z</dcterms:modified>
</cp:coreProperties>
</file>