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399135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26979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009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406260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553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74073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2677598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234334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94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196984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15093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91244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71886-EB0B-42AA-AECC-06CC6984AD60}"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393986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71886-EB0B-42AA-AECC-06CC6984AD60}"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134881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71886-EB0B-42AA-AECC-06CC6984AD60}"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159660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343274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extLst>
      <p:ext uri="{BB962C8B-B14F-4D97-AF65-F5344CB8AC3E}">
        <p14:creationId xmlns:p14="http://schemas.microsoft.com/office/powerpoint/2010/main" val="5261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E71886-EB0B-42AA-AECC-06CC6984AD60}" type="datetimeFigureOut">
              <a:rPr lang="en-US" smtClean="0"/>
              <a:t>6/20/2020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542B148-28D0-4D51-AF8F-7207A64F50D6}" type="slidenum">
              <a:rPr lang="en-US" smtClean="0"/>
              <a:t>‹#›</a:t>
            </a:fld>
            <a:endParaRPr lang="en-US"/>
          </a:p>
        </p:txBody>
      </p:sp>
    </p:spTree>
    <p:extLst>
      <p:ext uri="{BB962C8B-B14F-4D97-AF65-F5344CB8AC3E}">
        <p14:creationId xmlns:p14="http://schemas.microsoft.com/office/powerpoint/2010/main" val="37812056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indiamapia.com/Indore.html"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b="1" dirty="0"/>
              <a:t>Final Report | Capstone Project – The Battle of Neighborhoods Finding a Better Place in Indore(M.P.), India</a:t>
            </a:r>
            <a:br>
              <a:rPr lang="en-US" sz="2800" b="1" dirty="0"/>
            </a:br>
            <a:endParaRPr lang="en-US" sz="2800" dirty="0"/>
          </a:p>
        </p:txBody>
      </p:sp>
      <p:sp>
        <p:nvSpPr>
          <p:cNvPr id="3" name="Subtitle 2"/>
          <p:cNvSpPr>
            <a:spLocks noGrp="1"/>
          </p:cNvSpPr>
          <p:nvPr>
            <p:ph type="subTitle" idx="1"/>
          </p:nvPr>
        </p:nvSpPr>
        <p:spPr/>
        <p:txBody>
          <a:bodyPr>
            <a:noAutofit/>
          </a:bodyPr>
          <a:lstStyle/>
          <a:p>
            <a:r>
              <a:rPr lang="en-US" b="1" dirty="0"/>
              <a:t>This is the Capstone project of the course applied data science capstone on Coursera</a:t>
            </a:r>
          </a:p>
          <a:p>
            <a:endParaRPr lang="en-US" b="1" dirty="0"/>
          </a:p>
          <a:p>
            <a:endParaRPr lang="en-US" b="1" dirty="0"/>
          </a:p>
          <a:p>
            <a:r>
              <a:rPr lang="en-US" b="1" dirty="0"/>
              <a:t>Created By;- Aditi Mahajan</a:t>
            </a:r>
          </a:p>
        </p:txBody>
      </p:sp>
    </p:spTree>
    <p:extLst>
      <p:ext uri="{BB962C8B-B14F-4D97-AF65-F5344CB8AC3E}">
        <p14:creationId xmlns:p14="http://schemas.microsoft.com/office/powerpoint/2010/main" val="6921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This is the map that i have created to show the resultant clusters</a:t>
            </a:r>
            <a:br>
              <a:rPr lang="en-US" sz="2400" dirty="0"/>
            </a:br>
            <a:endParaRPr lang="en-US" sz="24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71516" y="1600200"/>
            <a:ext cx="6800968" cy="4114800"/>
          </a:xfrm>
        </p:spPr>
      </p:pic>
    </p:spTree>
    <p:extLst>
      <p:ext uri="{BB962C8B-B14F-4D97-AF65-F5344CB8AC3E}">
        <p14:creationId xmlns:p14="http://schemas.microsoft.com/office/powerpoint/2010/main" val="172652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Zoomed cluster:</a:t>
            </a:r>
            <a:br>
              <a:rPr lang="en-US" dirty="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394" y="1600200"/>
            <a:ext cx="6913212" cy="4114800"/>
          </a:xfrm>
        </p:spPr>
      </p:pic>
    </p:spTree>
    <p:extLst>
      <p:ext uri="{BB962C8B-B14F-4D97-AF65-F5344CB8AC3E}">
        <p14:creationId xmlns:p14="http://schemas.microsoft.com/office/powerpoint/2010/main" val="136103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Future Works:</a:t>
            </a:r>
            <a:br>
              <a:rPr lang="en-US" b="1" dirty="0"/>
            </a:br>
            <a:endParaRPr lang="en-US" dirty="0"/>
          </a:p>
        </p:txBody>
      </p:sp>
      <p:sp>
        <p:nvSpPr>
          <p:cNvPr id="3" name="Content Placeholder 2"/>
          <p:cNvSpPr>
            <a:spLocks noGrp="1"/>
          </p:cNvSpPr>
          <p:nvPr>
            <p:ph sz="quarter" idx="13"/>
          </p:nvPr>
        </p:nvSpPr>
        <p:spPr/>
        <p:txBody>
          <a:bodyPr>
            <a:normAutofit/>
          </a:bodyPr>
          <a:lstStyle/>
          <a:p>
            <a:r>
              <a:rPr lang="en-US" sz="2800" dirty="0"/>
              <a:t>This project can be continued for making it more precise in terms to find best house in Indore.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211730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Libraries Which are Used to </a:t>
            </a:r>
            <a:r>
              <a:rPr lang="en-US" sz="2400" b="1" dirty="0" err="1"/>
              <a:t>Develope</a:t>
            </a:r>
            <a:r>
              <a:rPr lang="en-US" sz="2400" b="1" dirty="0"/>
              <a:t> the Project:</a:t>
            </a:r>
            <a:br>
              <a:rPr lang="en-US" sz="2400" b="1" dirty="0"/>
            </a:br>
            <a:endParaRPr lang="en-US" sz="2400" dirty="0"/>
          </a:p>
        </p:txBody>
      </p:sp>
      <p:sp>
        <p:nvSpPr>
          <p:cNvPr id="3" name="Content Placeholder 2"/>
          <p:cNvSpPr>
            <a:spLocks noGrp="1"/>
          </p:cNvSpPr>
          <p:nvPr>
            <p:ph sz="quarter" idx="13"/>
          </p:nvPr>
        </p:nvSpPr>
        <p:spPr/>
        <p:txBody>
          <a:bodyPr/>
          <a:lstStyle/>
          <a:p>
            <a:r>
              <a:rPr lang="en-US" dirty="0" err="1"/>
              <a:t>Numpy</a:t>
            </a:r>
            <a:r>
              <a:rPr lang="en-US" dirty="0"/>
              <a:t>: Library to handle data in a </a:t>
            </a:r>
            <a:r>
              <a:rPr lang="en-US" dirty="0" err="1"/>
              <a:t>vectorized</a:t>
            </a:r>
            <a:r>
              <a:rPr lang="en-US" dirty="0"/>
              <a:t> manner</a:t>
            </a:r>
          </a:p>
          <a:p>
            <a:r>
              <a:rPr lang="en-US" dirty="0"/>
              <a:t>Pandas: For creating and manipulating </a:t>
            </a:r>
            <a:r>
              <a:rPr lang="en-US" dirty="0" err="1"/>
              <a:t>dataframes</a:t>
            </a:r>
            <a:r>
              <a:rPr lang="en-US" dirty="0"/>
              <a:t>.</a:t>
            </a:r>
          </a:p>
          <a:p>
            <a:r>
              <a:rPr lang="en-US" dirty="0"/>
              <a:t>Folium: Python visualization library would be used to visualize the neighborhoods cluster distribution of using interactive leaflet map.</a:t>
            </a:r>
          </a:p>
          <a:p>
            <a:r>
              <a:rPr lang="en-US" dirty="0" err="1"/>
              <a:t>Scikit</a:t>
            </a:r>
            <a:r>
              <a:rPr lang="en-US" dirty="0"/>
              <a:t> Learn: For importing k-means clustering.</a:t>
            </a:r>
          </a:p>
          <a:p>
            <a:r>
              <a:rPr lang="en-US" dirty="0"/>
              <a:t>JSON: Library to handle JSON files.</a:t>
            </a:r>
          </a:p>
          <a:p>
            <a:r>
              <a:rPr lang="en-US" dirty="0" err="1"/>
              <a:t>Geocoder</a:t>
            </a:r>
            <a:r>
              <a:rPr lang="en-US" dirty="0"/>
              <a:t>: To retrieve Location Data.</a:t>
            </a:r>
          </a:p>
          <a:p>
            <a:r>
              <a:rPr lang="en-US" dirty="0"/>
              <a:t>Beautiful Soup and Requests: To scrap and library to handle http requests.</a:t>
            </a:r>
          </a:p>
          <a:p>
            <a:endParaRPr lang="en-US" dirty="0"/>
          </a:p>
        </p:txBody>
      </p:sp>
    </p:spTree>
    <p:extLst>
      <p:ext uri="{BB962C8B-B14F-4D97-AF65-F5344CB8AC3E}">
        <p14:creationId xmlns:p14="http://schemas.microsoft.com/office/powerpoint/2010/main" val="15038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Introduction:</a:t>
            </a:r>
            <a:br>
              <a:rPr lang="en-US" b="1" dirty="0"/>
            </a:b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Indore(M.P.), India</a:t>
            </a:r>
          </a:p>
          <a:p>
            <a:r>
              <a:rPr lang="en-US" dirty="0"/>
              <a:t>Lots of people are migrating to various states of India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Indore(M.P.) to search a best neighborhood as a comparative analysis between neighborhoods.</a:t>
            </a:r>
          </a:p>
          <a:p>
            <a:r>
              <a:rPr lang="en-US" dirty="0"/>
              <a:t>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148313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Data Section: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dirty="0"/>
              <a:t>Data Link: </a:t>
            </a:r>
            <a:r>
              <a:rPr lang="en-US" u="sng" dirty="0">
                <a:hlinkClick r:id="rId2"/>
              </a:rPr>
              <a:t>https://indiamapia.com/Indore.html</a:t>
            </a:r>
            <a:endParaRPr lang="en-US" dirty="0"/>
          </a:p>
          <a:p>
            <a:r>
              <a:rPr lang="en-US" dirty="0"/>
              <a:t>I will scrape this website to get the latitude and </a:t>
            </a:r>
            <a:r>
              <a:rPr lang="en-US" dirty="0" err="1"/>
              <a:t>logitude</a:t>
            </a:r>
            <a:r>
              <a:rPr lang="en-US" dirty="0"/>
              <a:t> of different places in Indore(M.P.) according to </a:t>
            </a:r>
            <a:r>
              <a:rPr lang="en-US" dirty="0" err="1"/>
              <a:t>thier</a:t>
            </a:r>
            <a:r>
              <a:rPr lang="en-US" dirty="0"/>
              <a:t> pin code</a:t>
            </a:r>
          </a:p>
          <a:p>
            <a:r>
              <a:rPr lang="en-US" dirty="0"/>
              <a:t>Foursquare API Data: We will need data about different venues in different neighborhoods of that specific borough. In order to gain that information we will use "Foursquare" locational information.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a:t>
            </a:r>
          </a:p>
          <a:p>
            <a:endParaRPr lang="en-US" dirty="0"/>
          </a:p>
        </p:txBody>
      </p:sp>
    </p:spTree>
    <p:extLst>
      <p:ext uri="{BB962C8B-B14F-4D97-AF65-F5344CB8AC3E}">
        <p14:creationId xmlns:p14="http://schemas.microsoft.com/office/powerpoint/2010/main" val="337315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57200"/>
            <a:ext cx="7924800" cy="5257800"/>
          </a:xfrm>
        </p:spPr>
        <p:txBody>
          <a:bodyPr/>
          <a:lstStyle/>
          <a:p>
            <a:pPr marL="0" indent="0">
              <a:buNone/>
            </a:pPr>
            <a:r>
              <a:rPr lang="en-US" dirty="0"/>
              <a:t>The data retrieved from Foursquare contained information of venues within a specified distance of the longitude and latitude of the postcodes. The information obtained per venue as follows:</a:t>
            </a:r>
          </a:p>
          <a:p>
            <a:r>
              <a:rPr lang="en-US" dirty="0"/>
              <a:t>Neighborhood</a:t>
            </a:r>
          </a:p>
          <a:p>
            <a:r>
              <a:rPr lang="en-US" dirty="0"/>
              <a:t>Neighborhood Latitude</a:t>
            </a:r>
          </a:p>
          <a:p>
            <a:r>
              <a:rPr lang="en-US" dirty="0"/>
              <a:t>Neighborhood Longitude</a:t>
            </a:r>
          </a:p>
          <a:p>
            <a:r>
              <a:rPr lang="en-US" dirty="0"/>
              <a:t>Venue</a:t>
            </a:r>
          </a:p>
          <a:p>
            <a:r>
              <a:rPr lang="en-US" dirty="0"/>
              <a:t>Name of the venue e.g. the name of a store or restaurant</a:t>
            </a:r>
          </a:p>
          <a:p>
            <a:r>
              <a:rPr lang="en-US" dirty="0"/>
              <a:t>Venue Latitude</a:t>
            </a:r>
          </a:p>
          <a:p>
            <a:r>
              <a:rPr lang="en-US" dirty="0"/>
              <a:t>Venue Longitude</a:t>
            </a:r>
          </a:p>
          <a:p>
            <a:r>
              <a:rPr lang="en-US" dirty="0"/>
              <a:t>Venue Category</a:t>
            </a:r>
          </a:p>
          <a:p>
            <a:endParaRPr lang="en-US" dirty="0"/>
          </a:p>
        </p:txBody>
      </p:sp>
    </p:spTree>
    <p:extLst>
      <p:ext uri="{BB962C8B-B14F-4D97-AF65-F5344CB8AC3E}">
        <p14:creationId xmlns:p14="http://schemas.microsoft.com/office/powerpoint/2010/main" val="91626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 Created using the dataset:-</a:t>
            </a:r>
            <a:br>
              <a:rPr lang="en-US" dirty="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74898" y="1600200"/>
            <a:ext cx="6794204" cy="4114800"/>
          </a:xfrm>
        </p:spPr>
      </p:pic>
    </p:spTree>
    <p:extLst>
      <p:ext uri="{BB962C8B-B14F-4D97-AF65-F5344CB8AC3E}">
        <p14:creationId xmlns:p14="http://schemas.microsoft.com/office/powerpoint/2010/main" val="20853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3. Methodology Section</a:t>
            </a:r>
            <a:br>
              <a:rPr lang="en-US" b="1" i="1" dirty="0"/>
            </a:br>
            <a:endParaRPr lang="en-US" dirty="0"/>
          </a:p>
        </p:txBody>
      </p:sp>
      <p:sp>
        <p:nvSpPr>
          <p:cNvPr id="3" name="Content Placeholder 2"/>
          <p:cNvSpPr>
            <a:spLocks noGrp="1"/>
          </p:cNvSpPr>
          <p:nvPr>
            <p:ph sz="quarter" idx="13"/>
          </p:nvPr>
        </p:nvSpPr>
        <p:spPr/>
        <p:txBody>
          <a:bodyPr>
            <a:normAutofit/>
          </a:bodyPr>
          <a:lstStyle/>
          <a:p>
            <a:r>
              <a:rPr lang="en-US" sz="2000" dirty="0"/>
              <a:t>Clustering Approach: To compare the similarities of two cities, I decided to explore neighborhoods, segment them, and group them into clusters to find similar neighborhoods in towns and cities like Indore and </a:t>
            </a:r>
            <a:r>
              <a:rPr lang="en-US" sz="2000" dirty="0" err="1"/>
              <a:t>Depalpur</a:t>
            </a:r>
            <a:r>
              <a:rPr lang="en-US" sz="2000" dirty="0"/>
              <a:t>. To be able to do that, we need to cluster data which is a form of unsupervised machine learning: k-means clustering algorithm.</a:t>
            </a:r>
          </a:p>
          <a:p>
            <a:r>
              <a:rPr lang="en-US" sz="2000" dirty="0"/>
              <a:t>Work Flow: 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sz="2000" dirty="0"/>
          </a:p>
        </p:txBody>
      </p:sp>
    </p:spTree>
    <p:extLst>
      <p:ext uri="{BB962C8B-B14F-4D97-AF65-F5344CB8AC3E}">
        <p14:creationId xmlns:p14="http://schemas.microsoft.com/office/powerpoint/2010/main" val="93690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Location:</a:t>
            </a:r>
            <a:br>
              <a:rPr lang="en-US" b="1" dirty="0"/>
            </a:br>
            <a:endParaRPr lang="en-US" dirty="0"/>
          </a:p>
        </p:txBody>
      </p:sp>
      <p:sp>
        <p:nvSpPr>
          <p:cNvPr id="3" name="Content Placeholder 2"/>
          <p:cNvSpPr>
            <a:spLocks noGrp="1"/>
          </p:cNvSpPr>
          <p:nvPr>
            <p:ph sz="quarter" idx="13"/>
          </p:nvPr>
        </p:nvSpPr>
        <p:spPr/>
        <p:txBody>
          <a:bodyPr>
            <a:normAutofit lnSpcReduction="10000"/>
          </a:bodyPr>
          <a:lstStyle/>
          <a:p>
            <a:r>
              <a:rPr lang="en-US" sz="2000" dirty="0"/>
              <a:t>Indore is the most populous and the largest city in the Indian state of Madhya </a:t>
            </a:r>
            <a:r>
              <a:rPr lang="en-US" sz="2000" dirty="0" err="1"/>
              <a:t>Pradesh.It</a:t>
            </a:r>
            <a:r>
              <a:rPr lang="en-US" sz="2000" dirty="0"/>
              <a:t> serves as the headquarters of both Indore District and Indore Division. It is also considered as an education hub of the state and has campuses of both the Indian Institute of Technology and the Indian Institute of </a:t>
            </a:r>
            <a:r>
              <a:rPr lang="en-US" sz="2000" dirty="0" err="1"/>
              <a:t>Management.The</a:t>
            </a:r>
            <a:r>
              <a:rPr lang="en-US" sz="2000" dirty="0"/>
              <a:t> city is distributed over a land area of just 530 square </a:t>
            </a:r>
            <a:r>
              <a:rPr lang="en-US" sz="2000" dirty="0" err="1"/>
              <a:t>kilometres</a:t>
            </a:r>
            <a:r>
              <a:rPr lang="en-US" sz="2000" dirty="0"/>
              <a:t> (200 </a:t>
            </a:r>
            <a:r>
              <a:rPr lang="en-US" sz="2000" dirty="0" err="1"/>
              <a:t>sq</a:t>
            </a:r>
            <a:r>
              <a:rPr lang="en-US" sz="2000" dirty="0"/>
              <a:t> mi), making Indore the most densely populated major city in the central province. It comes under Tier 2 cities in India.</a:t>
            </a:r>
          </a:p>
          <a:p>
            <a:r>
              <a:rPr lang="en-US" sz="2000" dirty="0"/>
              <a:t>Foursquare API: This project have used Four-square API as its prime data gathering source as it has a database of millions of places, especially their places API which provides the ability to perform location search, location sharing and details about a business.</a:t>
            </a:r>
          </a:p>
          <a:p>
            <a:endParaRPr lang="en-US" sz="2000" dirty="0"/>
          </a:p>
        </p:txBody>
      </p:sp>
    </p:spTree>
    <p:extLst>
      <p:ext uri="{BB962C8B-B14F-4D97-AF65-F5344CB8AC3E}">
        <p14:creationId xmlns:p14="http://schemas.microsoft.com/office/powerpoint/2010/main" val="3776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Discussion Section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sz="2800" dirty="0"/>
              <a:t>Problem Which Tried to Solve: 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p:txBody>
      </p:sp>
    </p:spTree>
    <p:extLst>
      <p:ext uri="{BB962C8B-B14F-4D97-AF65-F5344CB8AC3E}">
        <p14:creationId xmlns:p14="http://schemas.microsoft.com/office/powerpoint/2010/main" val="136158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Conclusion Section</a:t>
            </a:r>
            <a:br>
              <a:rPr lang="en-US" b="1" dirty="0"/>
            </a:br>
            <a:endParaRPr lang="en-US" dirty="0"/>
          </a:p>
        </p:txBody>
      </p:sp>
      <p:sp>
        <p:nvSpPr>
          <p:cNvPr id="3" name="Content Placeholder 2"/>
          <p:cNvSpPr>
            <a:spLocks noGrp="1"/>
          </p:cNvSpPr>
          <p:nvPr>
            <p:ph sz="quarter" idx="13"/>
          </p:nvPr>
        </p:nvSpPr>
        <p:spPr/>
        <p:txBody>
          <a:bodyPr>
            <a:normAutofit fontScale="92500" lnSpcReduction="10000"/>
          </a:bodyPr>
          <a:lstStyle/>
          <a:p>
            <a:r>
              <a:rPr lang="en-US" sz="2400" dirty="0"/>
              <a:t>In this project, using k-means cluster algorithm I separated the neighborhood into 5 different clusters and for 189 different </a:t>
            </a:r>
            <a:r>
              <a:rPr lang="en-US" sz="2400" dirty="0" err="1"/>
              <a:t>lattitude</a:t>
            </a:r>
            <a:r>
              <a:rPr lang="en-US" sz="2400" dirty="0"/>
              <a:t> and </a:t>
            </a:r>
            <a:r>
              <a:rPr lang="en-US" sz="2400" dirty="0" err="1"/>
              <a:t>logitude</a:t>
            </a:r>
            <a:r>
              <a:rPr lang="en-US" sz="2400" dirty="0"/>
              <a:t> from dataset, which have very-similar neighborhoods around them.</a:t>
            </a:r>
          </a:p>
          <a:p>
            <a:r>
              <a:rPr lang="en-US" sz="2400"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25643326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1010</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Final Report | Capstone Project – The Battle of Neighborhoods Finding a Better Place in Indore(M.P.), India </vt:lpstr>
      <vt:lpstr>1. Introduction: </vt:lpstr>
      <vt:lpstr>2. Data Section: </vt:lpstr>
      <vt:lpstr>PowerPoint Presentation</vt:lpstr>
      <vt:lpstr>Map Created using the dataset:- </vt:lpstr>
      <vt:lpstr>3. Methodology Section </vt:lpstr>
      <vt:lpstr>The Location: </vt:lpstr>
      <vt:lpstr>5. Discussion Section </vt:lpstr>
      <vt:lpstr>6. Conclusion Section </vt:lpstr>
      <vt:lpstr>This is the map that i have created to show the resultant clusters </vt:lpstr>
      <vt:lpstr>Zoomed cluster: </vt:lpstr>
      <vt:lpstr>Future Works: </vt:lpstr>
      <vt:lpstr>Libraries Which are Used to Develope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Jayu's</dc:creator>
  <cp:lastModifiedBy>hp</cp:lastModifiedBy>
  <cp:revision>4</cp:revision>
  <dcterms:created xsi:type="dcterms:W3CDTF">2020-06-20T15:04:34Z</dcterms:created>
  <dcterms:modified xsi:type="dcterms:W3CDTF">2020-06-20T16:51:29Z</dcterms:modified>
</cp:coreProperties>
</file>