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42"/>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5143500" type="screen16x9"/>
  <p:notesSz cx="6858000" cy="9144000"/>
  <p:embeddedFontLst>
    <p:embeddedFont>
      <p:font typeface="Carlito" panose="020B0604020202020204" charset="0"/>
      <p:regular r:id="rId43"/>
      <p:bold r:id="rId44"/>
      <p:italic r:id="rId45"/>
      <p:boldItalic r:id="rId46"/>
    </p:embeddedFont>
    <p:embeddedFont>
      <p:font typeface="Meddon" panose="02000000000000000000" pitchFamily="2" charset="0"/>
      <p:regular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b818197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2b8181973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8181973d9_0_11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5" name="Google Shape;185;g2b8181973d9_0_1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b8181973d9_0_153: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28" name="Google Shape;228;g2b8181973d9_0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b8181973d9_0_16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7" name="Google Shape;237;g2b8181973d9_0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b8181973d9_0_170: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7" name="Google Shape;247;g2b8181973d9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b8181973d9_0_182: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60" name="Google Shape;260;g2b8181973d9_0_1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b8181973d9_0_192: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71" name="Google Shape;271;g2b8181973d9_0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b8181973d9_0_200: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80" name="Google Shape;280;g2b8181973d9_0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b8181973d9_0_21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92" name="Google Shape;292;g2b8181973d9_0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b8181973d9_0_222: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04" name="Google Shape;304;g2b8181973d9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b8181973d9_0_230: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13" name="Google Shape;313;g2b8181973d9_0_2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b8181973d9_0_28: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4" name="Google Shape;94;g2b8181973d9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8181973d9_0_238: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22" name="Google Shape;322;g2b8181973d9_0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b8181973d9_0_247: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32" name="Google Shape;332;g2b8181973d9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b8181973d9_0_256: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42" name="Google Shape;342;g2b8181973d9_0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b8181973d9_0_264: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51" name="Google Shape;351;g2b8181973d9_0_2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b8181973d9_0_275: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63" name="Google Shape;363;g2b8181973d9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b8181973d9_0_283: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72" name="Google Shape;372;g2b8181973d9_0_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b8181973d9_0_29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81" name="Google Shape;381;g2b8181973d9_0_2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b8181973d9_0_299: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90" name="Google Shape;390;g2b8181973d9_0_2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b8181973d9_0_307: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99" name="Google Shape;399;g2b8181973d9_0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b8181973d9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g2b8181973d9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8181973d9_0_40: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7" name="Google Shape;107;g2b8181973d9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b8181973d9_0_323: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17" name="Google Shape;417;g2b8181973d9_0_3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b8181973d9_0_21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6" name="Google Shape;426;g2b8181973d9_0_2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b8181973d9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g2b8181973d9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b8181973d9_0_34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46" name="Google Shape;446;g2b8181973d9_0_3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b8181973d9_0_35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57" name="Google Shape;457;g2b8181973d9_0_3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b8181973d9_0_359: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66" name="Google Shape;466;g2b8181973d9_0_3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b8181973d9_0_370: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78" name="Google Shape;478;g2b8181973d9_0_3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b8181973d9_0_379: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88" name="Google Shape;488;g2b8181973d9_0_3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b8181973d9_0_387: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97" name="Google Shape;497;g2b8181973d9_0_3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b8181973d9_0_395: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06" name="Google Shape;506;g2b8181973d9_0_3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b8181973d9_0_5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9" name="Google Shape;119;g2b8181973d9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b8181973d9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g2b8181973d9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b8181973d9_0_60: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9" name="Google Shape;129;g2b8181973d9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8181973d9_0_69: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9" name="Google Shape;139;g2b8181973d9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8181973d9_0_78: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9" name="Google Shape;149;g2b8181973d9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b8181973d9_0_89: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1" name="Google Shape;161;g2b8181973d9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b8181973d9_0_101: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74" name="Google Shape;174;g2b8181973d9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1">
  <p:cSld name="1_Title and Conten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Clr>
                <a:schemeClr val="dk1"/>
              </a:buClr>
              <a:buSzPts val="1400"/>
              <a:buFont typeface="Calibri"/>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600"/>
              </a:spcBef>
              <a:spcAft>
                <a:spcPts val="0"/>
              </a:spcAft>
              <a:buClr>
                <a:schemeClr val="dk1"/>
              </a:buClr>
              <a:buSzPts val="1400"/>
              <a:buChar char="•"/>
              <a:defRPr/>
            </a:lvl1pPr>
            <a:lvl2pPr marL="914400" lvl="1" indent="-317500" algn="l" rtl="0">
              <a:lnSpc>
                <a:spcPct val="90000"/>
              </a:lnSpc>
              <a:spcBef>
                <a:spcPts val="300"/>
              </a:spcBef>
              <a:spcAft>
                <a:spcPts val="0"/>
              </a:spcAft>
              <a:buClr>
                <a:schemeClr val="dk1"/>
              </a:buClr>
              <a:buSzPts val="1400"/>
              <a:buChar char="•"/>
              <a:defRPr/>
            </a:lvl2pPr>
            <a:lvl3pPr marL="1371600" lvl="2" indent="-317500" algn="l" rtl="0">
              <a:lnSpc>
                <a:spcPct val="90000"/>
              </a:lnSpc>
              <a:spcBef>
                <a:spcPts val="300"/>
              </a:spcBef>
              <a:spcAft>
                <a:spcPts val="0"/>
              </a:spcAft>
              <a:buClr>
                <a:schemeClr val="dk1"/>
              </a:buClr>
              <a:buSzPts val="1400"/>
              <a:buChar char="•"/>
              <a:defRPr/>
            </a:lvl3pPr>
            <a:lvl4pPr marL="1828800" lvl="3" indent="-317500" algn="l" rtl="0">
              <a:lnSpc>
                <a:spcPct val="90000"/>
              </a:lnSpc>
              <a:spcBef>
                <a:spcPts val="300"/>
              </a:spcBef>
              <a:spcAft>
                <a:spcPts val="0"/>
              </a:spcAft>
              <a:buClr>
                <a:schemeClr val="dk1"/>
              </a:buClr>
              <a:buSzPts val="1400"/>
              <a:buChar char="•"/>
              <a:defRPr/>
            </a:lvl4pPr>
            <a:lvl5pPr marL="2286000" lvl="4" indent="-317500" algn="l" rtl="0">
              <a:lnSpc>
                <a:spcPct val="90000"/>
              </a:lnSpc>
              <a:spcBef>
                <a:spcPts val="300"/>
              </a:spcBef>
              <a:spcAft>
                <a:spcPts val="0"/>
              </a:spcAft>
              <a:buClr>
                <a:schemeClr val="dk1"/>
              </a:buClr>
              <a:buSzPts val="1400"/>
              <a:buChar char="•"/>
              <a:defRPr/>
            </a:lvl5pPr>
            <a:lvl6pPr marL="2743200" lvl="5" indent="-317500" algn="l" rtl="0">
              <a:lnSpc>
                <a:spcPct val="90000"/>
              </a:lnSpc>
              <a:spcBef>
                <a:spcPts val="300"/>
              </a:spcBef>
              <a:spcAft>
                <a:spcPts val="0"/>
              </a:spcAft>
              <a:buClr>
                <a:schemeClr val="dk1"/>
              </a:buClr>
              <a:buSzPts val="1400"/>
              <a:buChar char="•"/>
              <a:defRPr/>
            </a:lvl6pPr>
            <a:lvl7pPr marL="3200400" lvl="6" indent="-317500" algn="l" rtl="0">
              <a:lnSpc>
                <a:spcPct val="90000"/>
              </a:lnSpc>
              <a:spcBef>
                <a:spcPts val="300"/>
              </a:spcBef>
              <a:spcAft>
                <a:spcPts val="0"/>
              </a:spcAft>
              <a:buClr>
                <a:schemeClr val="dk1"/>
              </a:buClr>
              <a:buSzPts val="1400"/>
              <a:buChar char="•"/>
              <a:defRPr/>
            </a:lvl7pPr>
            <a:lvl8pPr marL="3657600" lvl="7" indent="-317500" algn="l" rtl="0">
              <a:lnSpc>
                <a:spcPct val="90000"/>
              </a:lnSpc>
              <a:spcBef>
                <a:spcPts val="300"/>
              </a:spcBef>
              <a:spcAft>
                <a:spcPts val="0"/>
              </a:spcAft>
              <a:buClr>
                <a:schemeClr val="dk1"/>
              </a:buClr>
              <a:buSzPts val="1400"/>
              <a:buChar char="•"/>
              <a:defRPr/>
            </a:lvl8pPr>
            <a:lvl9pPr marL="4114800" lvl="8" indent="-317500" algn="l" rtl="0">
              <a:lnSpc>
                <a:spcPct val="90000"/>
              </a:lnSpc>
              <a:spcBef>
                <a:spcPts val="300"/>
              </a:spcBef>
              <a:spcAft>
                <a:spcPts val="0"/>
              </a:spcAft>
              <a:buClr>
                <a:schemeClr val="dk1"/>
              </a:buClr>
              <a:buSzPts val="1400"/>
              <a:buChar char="•"/>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Clr>
                <a:srgbClr val="888888"/>
              </a:buClr>
              <a:buSzPts val="1100"/>
              <a:buFont typeface="Calibri"/>
              <a:buNone/>
              <a:defRPr sz="1100"/>
            </a:lvl1pPr>
            <a:lvl2pPr lvl="1" algn="l" rtl="0">
              <a:spcBef>
                <a:spcPts val="0"/>
              </a:spcBef>
              <a:spcAft>
                <a:spcPts val="0"/>
              </a:spcAft>
              <a:buClr>
                <a:schemeClr val="dk1"/>
              </a:buClr>
              <a:buSzPts val="1100"/>
              <a:buFont typeface="Calibri"/>
              <a:buNone/>
              <a:defRPr sz="1100"/>
            </a:lvl2pPr>
            <a:lvl3pPr lvl="2" algn="l" rtl="0">
              <a:spcBef>
                <a:spcPts val="0"/>
              </a:spcBef>
              <a:spcAft>
                <a:spcPts val="0"/>
              </a:spcAft>
              <a:buClr>
                <a:schemeClr val="dk1"/>
              </a:buClr>
              <a:buSzPts val="1100"/>
              <a:buFont typeface="Calibri"/>
              <a:buNone/>
              <a:defRPr sz="1100"/>
            </a:lvl3pPr>
            <a:lvl4pPr lvl="3" algn="l" rtl="0">
              <a:spcBef>
                <a:spcPts val="0"/>
              </a:spcBef>
              <a:spcAft>
                <a:spcPts val="0"/>
              </a:spcAft>
              <a:buClr>
                <a:schemeClr val="dk1"/>
              </a:buClr>
              <a:buSzPts val="1100"/>
              <a:buFont typeface="Calibri"/>
              <a:buNone/>
              <a:defRPr sz="1100"/>
            </a:lvl4pPr>
            <a:lvl5pPr lvl="4" algn="l" rtl="0">
              <a:spcBef>
                <a:spcPts val="0"/>
              </a:spcBef>
              <a:spcAft>
                <a:spcPts val="0"/>
              </a:spcAft>
              <a:buClr>
                <a:schemeClr val="dk1"/>
              </a:buClr>
              <a:buSzPts val="1100"/>
              <a:buFont typeface="Calibri"/>
              <a:buNone/>
              <a:defRPr sz="1100"/>
            </a:lvl5pPr>
            <a:lvl6pPr lvl="5" algn="l" rtl="0">
              <a:spcBef>
                <a:spcPts val="0"/>
              </a:spcBef>
              <a:spcAft>
                <a:spcPts val="0"/>
              </a:spcAft>
              <a:buClr>
                <a:schemeClr val="dk1"/>
              </a:buClr>
              <a:buSzPts val="1100"/>
              <a:buFont typeface="Calibri"/>
              <a:buNone/>
              <a:defRPr sz="1100"/>
            </a:lvl6pPr>
            <a:lvl7pPr lvl="6" algn="l" rtl="0">
              <a:spcBef>
                <a:spcPts val="0"/>
              </a:spcBef>
              <a:spcAft>
                <a:spcPts val="0"/>
              </a:spcAft>
              <a:buClr>
                <a:schemeClr val="dk1"/>
              </a:buClr>
              <a:buSzPts val="1100"/>
              <a:buFont typeface="Calibri"/>
              <a:buNone/>
              <a:defRPr sz="1100"/>
            </a:lvl7pPr>
            <a:lvl8pPr lvl="7" algn="l" rtl="0">
              <a:spcBef>
                <a:spcPts val="0"/>
              </a:spcBef>
              <a:spcAft>
                <a:spcPts val="0"/>
              </a:spcAft>
              <a:buClr>
                <a:schemeClr val="dk1"/>
              </a:buClr>
              <a:buSzPts val="1100"/>
              <a:buFont typeface="Calibri"/>
              <a:buNone/>
              <a:defRPr sz="1100"/>
            </a:lvl8pPr>
            <a:lvl9pPr lvl="8" algn="l" rtl="0">
              <a:spcBef>
                <a:spcPts val="0"/>
              </a:spcBef>
              <a:spcAft>
                <a:spcPts val="0"/>
              </a:spcAft>
              <a:buClr>
                <a:schemeClr val="dk1"/>
              </a:buClr>
              <a:buSzPts val="1100"/>
              <a:buFont typeface="Calibri"/>
              <a:buNone/>
              <a:defRPr sz="1100"/>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Clr>
                <a:srgbClr val="888888"/>
              </a:buClr>
              <a:buSzPts val="1100"/>
              <a:buFont typeface="Calibri"/>
              <a:buNone/>
              <a:defRPr sz="1100"/>
            </a:lvl1pPr>
            <a:lvl2pPr lvl="1" algn="l" rtl="0">
              <a:spcBef>
                <a:spcPts val="0"/>
              </a:spcBef>
              <a:spcAft>
                <a:spcPts val="0"/>
              </a:spcAft>
              <a:buClr>
                <a:schemeClr val="dk1"/>
              </a:buClr>
              <a:buSzPts val="1100"/>
              <a:buFont typeface="Calibri"/>
              <a:buNone/>
              <a:defRPr sz="1100"/>
            </a:lvl2pPr>
            <a:lvl3pPr lvl="2" algn="l" rtl="0">
              <a:spcBef>
                <a:spcPts val="0"/>
              </a:spcBef>
              <a:spcAft>
                <a:spcPts val="0"/>
              </a:spcAft>
              <a:buClr>
                <a:schemeClr val="dk1"/>
              </a:buClr>
              <a:buSzPts val="1100"/>
              <a:buFont typeface="Calibri"/>
              <a:buNone/>
              <a:defRPr sz="1100"/>
            </a:lvl3pPr>
            <a:lvl4pPr lvl="3" algn="l" rtl="0">
              <a:spcBef>
                <a:spcPts val="0"/>
              </a:spcBef>
              <a:spcAft>
                <a:spcPts val="0"/>
              </a:spcAft>
              <a:buClr>
                <a:schemeClr val="dk1"/>
              </a:buClr>
              <a:buSzPts val="1100"/>
              <a:buFont typeface="Calibri"/>
              <a:buNone/>
              <a:defRPr sz="1100"/>
            </a:lvl4pPr>
            <a:lvl5pPr lvl="4" algn="l" rtl="0">
              <a:spcBef>
                <a:spcPts val="0"/>
              </a:spcBef>
              <a:spcAft>
                <a:spcPts val="0"/>
              </a:spcAft>
              <a:buClr>
                <a:schemeClr val="dk1"/>
              </a:buClr>
              <a:buSzPts val="1100"/>
              <a:buFont typeface="Calibri"/>
              <a:buNone/>
              <a:defRPr sz="1100"/>
            </a:lvl5pPr>
            <a:lvl6pPr lvl="5" algn="l" rtl="0">
              <a:spcBef>
                <a:spcPts val="0"/>
              </a:spcBef>
              <a:spcAft>
                <a:spcPts val="0"/>
              </a:spcAft>
              <a:buClr>
                <a:schemeClr val="dk1"/>
              </a:buClr>
              <a:buSzPts val="1100"/>
              <a:buFont typeface="Calibri"/>
              <a:buNone/>
              <a:defRPr sz="1100"/>
            </a:lvl6pPr>
            <a:lvl7pPr lvl="6" algn="l" rtl="0">
              <a:spcBef>
                <a:spcPts val="0"/>
              </a:spcBef>
              <a:spcAft>
                <a:spcPts val="0"/>
              </a:spcAft>
              <a:buClr>
                <a:schemeClr val="dk1"/>
              </a:buClr>
              <a:buSzPts val="1100"/>
              <a:buFont typeface="Calibri"/>
              <a:buNone/>
              <a:defRPr sz="1100"/>
            </a:lvl7pPr>
            <a:lvl8pPr lvl="7" algn="l" rtl="0">
              <a:spcBef>
                <a:spcPts val="0"/>
              </a:spcBef>
              <a:spcAft>
                <a:spcPts val="0"/>
              </a:spcAft>
              <a:buClr>
                <a:schemeClr val="dk1"/>
              </a:buClr>
              <a:buSzPts val="1100"/>
              <a:buFont typeface="Calibri"/>
              <a:buNone/>
              <a:defRPr sz="1100"/>
            </a:lvl8pPr>
            <a:lvl9pPr lvl="8" algn="l" rtl="0">
              <a:spcBef>
                <a:spcPts val="0"/>
              </a:spcBef>
              <a:spcAft>
                <a:spcPts val="0"/>
              </a:spcAft>
              <a:buClr>
                <a:schemeClr val="dk1"/>
              </a:buClr>
              <a:buSzPts val="1100"/>
              <a:buFont typeface="Calibri"/>
              <a:buNone/>
              <a:defRPr sz="1100"/>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25400" marR="0" lvl="0" indent="0" algn="r" rtl="0">
              <a:lnSpc>
                <a:spcPct val="182111"/>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marL="25400" marR="0" lvl="1" indent="0" algn="r" rtl="0">
              <a:lnSpc>
                <a:spcPct val="182111"/>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marL="25400" marR="0" lvl="2" indent="0" algn="r" rtl="0">
              <a:lnSpc>
                <a:spcPct val="182111"/>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marL="25400" marR="0" lvl="3" indent="0" algn="r" rtl="0">
              <a:lnSpc>
                <a:spcPct val="182111"/>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marL="25400" marR="0" lvl="4" indent="0" algn="r" rtl="0">
              <a:lnSpc>
                <a:spcPct val="182111"/>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marL="25400" marR="0" lvl="5" indent="0" algn="r" rtl="0">
              <a:lnSpc>
                <a:spcPct val="182111"/>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marL="25400" marR="0" lvl="6" indent="0" algn="r" rtl="0">
              <a:lnSpc>
                <a:spcPct val="182111"/>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marL="25400" marR="0" lvl="7" indent="0" algn="r" rtl="0">
              <a:lnSpc>
                <a:spcPct val="182111"/>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marL="25400" marR="0" lvl="8" indent="0" algn="r" rtl="0">
              <a:lnSpc>
                <a:spcPct val="182111"/>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marL="2540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2.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10.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hyperlink" Target="http://web.stanford.edu/~jurafsky/slp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hyperlink" Target="https://en.wikipedia.org/wiki/Proform" TargetMode="External"/><Relationship Id="rId4" Type="http://schemas.openxmlformats.org/officeDocument/2006/relationships/hyperlink" Target="https://en.wikipedia.org/wiki/Antecedent_(gramma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3586437" y="1266200"/>
            <a:ext cx="56229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700" b="1" i="0" u="none" strike="noStrike" cap="none">
                <a:solidFill>
                  <a:srgbClr val="C55A11"/>
                </a:solidFill>
                <a:latin typeface="Calibri"/>
                <a:ea typeface="Calibri"/>
                <a:cs typeface="Calibri"/>
                <a:sym typeface="Calibri"/>
              </a:rPr>
              <a:t>Natural Language Processing</a:t>
            </a:r>
            <a:endParaRPr sz="1100"/>
          </a:p>
        </p:txBody>
      </p:sp>
      <p:sp>
        <p:nvSpPr>
          <p:cNvPr id="67" name="Google Shape;67;p15"/>
          <p:cNvSpPr/>
          <p:nvPr/>
        </p:nvSpPr>
        <p:spPr>
          <a:xfrm>
            <a:off x="3586437" y="2131466"/>
            <a:ext cx="56229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700" b="1">
                <a:solidFill>
                  <a:srgbClr val="2F5496"/>
                </a:solidFill>
                <a:latin typeface="Calibri"/>
                <a:ea typeface="Calibri"/>
                <a:cs typeface="Calibri"/>
                <a:sym typeface="Calibri"/>
              </a:rPr>
              <a:t>Co-reference Resolution</a:t>
            </a:r>
            <a:endParaRPr sz="1100"/>
          </a:p>
        </p:txBody>
      </p:sp>
      <p:sp>
        <p:nvSpPr>
          <p:cNvPr id="68" name="Google Shape;68;p15"/>
          <p:cNvSpPr/>
          <p:nvPr/>
        </p:nvSpPr>
        <p:spPr>
          <a:xfrm>
            <a:off x="3586436" y="2975369"/>
            <a:ext cx="5622900" cy="3462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Mamatha.H.R</a:t>
            </a:r>
            <a:endParaRPr sz="18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69" name="Google Shape;69;p15"/>
          <p:cNvSpPr/>
          <p:nvPr/>
        </p:nvSpPr>
        <p:spPr>
          <a:xfrm>
            <a:off x="3586436" y="3351169"/>
            <a:ext cx="56229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Department of Computer Science and Engineering</a:t>
            </a:r>
            <a:endParaRPr sz="1800">
              <a:solidFill>
                <a:schemeClr val="dk1"/>
              </a:solidFill>
              <a:latin typeface="Calibri"/>
              <a:ea typeface="Calibri"/>
              <a:cs typeface="Calibri"/>
              <a:sym typeface="Calibri"/>
            </a:endParaRPr>
          </a:p>
        </p:txBody>
      </p:sp>
      <p:grpSp>
        <p:nvGrpSpPr>
          <p:cNvPr id="70" name="Google Shape;70;p15"/>
          <p:cNvGrpSpPr/>
          <p:nvPr/>
        </p:nvGrpSpPr>
        <p:grpSpPr>
          <a:xfrm>
            <a:off x="235454" y="4117346"/>
            <a:ext cx="800100" cy="808456"/>
            <a:chOff x="313939" y="5489794"/>
            <a:chExt cx="1066800" cy="1077941"/>
          </a:xfrm>
        </p:grpSpPr>
        <p:sp>
          <p:nvSpPr>
            <p:cNvPr id="71" name="Google Shape;71;p15"/>
            <p:cNvSpPr/>
            <p:nvPr/>
          </p:nvSpPr>
          <p:spPr>
            <a:xfrm rot="5400000">
              <a:off x="824539" y="6011535"/>
              <a:ext cx="45600" cy="1066800"/>
            </a:xfrm>
            <a:prstGeom prst="rect">
              <a:avLst/>
            </a:prstGeom>
            <a:solidFill>
              <a:srgbClr val="C55A1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2" name="Google Shape;72;p15"/>
            <p:cNvSpPr/>
            <p:nvPr/>
          </p:nvSpPr>
          <p:spPr>
            <a:xfrm rot="10800000">
              <a:off x="313963" y="5489794"/>
              <a:ext cx="45600" cy="1066800"/>
            </a:xfrm>
            <a:prstGeom prst="rect">
              <a:avLst/>
            </a:prstGeom>
            <a:solidFill>
              <a:srgbClr val="C55A1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cxnSp>
        <p:nvCxnSpPr>
          <p:cNvPr id="73" name="Google Shape;73;p15"/>
          <p:cNvCxnSpPr/>
          <p:nvPr/>
        </p:nvCxnSpPr>
        <p:spPr>
          <a:xfrm>
            <a:off x="3586436" y="2888385"/>
            <a:ext cx="3435900" cy="0"/>
          </a:xfrm>
          <a:prstGeom prst="straightConnector1">
            <a:avLst/>
          </a:prstGeom>
          <a:noFill/>
          <a:ln w="38100" cap="flat" cmpd="sng">
            <a:solidFill>
              <a:srgbClr val="C55A11"/>
            </a:solidFill>
            <a:prstDash val="solid"/>
            <a:miter lim="800000"/>
            <a:headEnd type="none" w="sm" len="sm"/>
            <a:tailEnd type="none" w="sm" len="sm"/>
          </a:ln>
        </p:spPr>
      </p:cxnSp>
      <p:pic>
        <p:nvPicPr>
          <p:cNvPr id="74" name="Google Shape;74;p15" descr="A close up of a logo&#10;&#10;Description automatically generated"/>
          <p:cNvPicPr preferRelativeResize="0"/>
          <p:nvPr/>
        </p:nvPicPr>
        <p:blipFill rotWithShape="1">
          <a:blip r:embed="rId3">
            <a:alphaModFix/>
          </a:blip>
          <a:srcRect/>
          <a:stretch/>
        </p:blipFill>
        <p:spPr>
          <a:xfrm>
            <a:off x="1309292" y="1204681"/>
            <a:ext cx="1776914" cy="2662642"/>
          </a:xfrm>
          <a:prstGeom prst="rect">
            <a:avLst/>
          </a:prstGeom>
          <a:noFill/>
          <a:ln>
            <a:noFill/>
          </a:ln>
        </p:spPr>
      </p:pic>
      <p:grpSp>
        <p:nvGrpSpPr>
          <p:cNvPr id="75" name="Google Shape;75;p15"/>
          <p:cNvGrpSpPr/>
          <p:nvPr/>
        </p:nvGrpSpPr>
        <p:grpSpPr>
          <a:xfrm rot="10800000">
            <a:off x="8141777" y="199640"/>
            <a:ext cx="800100" cy="808456"/>
            <a:chOff x="313939" y="5489794"/>
            <a:chExt cx="1066800" cy="1077941"/>
          </a:xfrm>
        </p:grpSpPr>
        <p:sp>
          <p:nvSpPr>
            <p:cNvPr id="76" name="Google Shape;76;p15"/>
            <p:cNvSpPr/>
            <p:nvPr/>
          </p:nvSpPr>
          <p:spPr>
            <a:xfrm rot="5400000">
              <a:off x="824539" y="6011535"/>
              <a:ext cx="45600" cy="1066800"/>
            </a:xfrm>
            <a:prstGeom prst="rect">
              <a:avLst/>
            </a:prstGeom>
            <a:solidFill>
              <a:srgbClr val="C55A1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7" name="Google Shape;77;p15"/>
            <p:cNvSpPr/>
            <p:nvPr/>
          </p:nvSpPr>
          <p:spPr>
            <a:xfrm rot="10800000">
              <a:off x="313963" y="5489794"/>
              <a:ext cx="45600" cy="1066800"/>
            </a:xfrm>
            <a:prstGeom prst="rect">
              <a:avLst/>
            </a:prstGeom>
            <a:solidFill>
              <a:srgbClr val="C55A1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10</a:t>
            </a:fld>
            <a:endParaRPr sz="1000" b="0" i="0" u="none" strike="noStrike" cap="none">
              <a:solidFill>
                <a:srgbClr val="898989"/>
              </a:solidFill>
              <a:latin typeface="Calibri"/>
              <a:ea typeface="Calibri"/>
              <a:cs typeface="Calibri"/>
              <a:sym typeface="Calibri"/>
            </a:endParaRPr>
          </a:p>
        </p:txBody>
      </p:sp>
      <p:sp>
        <p:nvSpPr>
          <p:cNvPr id="188" name="Google Shape;188;p25"/>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Examples of Anaphora</a:t>
            </a:r>
            <a:endParaRPr sz="1100"/>
          </a:p>
        </p:txBody>
      </p:sp>
      <p:cxnSp>
        <p:nvCxnSpPr>
          <p:cNvPr id="189" name="Google Shape;189;p25"/>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190" name="Google Shape;190;p25"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191" name="Google Shape;191;p25"/>
          <p:cNvSpPr/>
          <p:nvPr/>
        </p:nvSpPr>
        <p:spPr>
          <a:xfrm>
            <a:off x="523654" y="1055391"/>
            <a:ext cx="5051700" cy="6927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Niall Ferguson is prolific, well-paid and a snappy dresser. Stephen Moss hated him — at least until he spent an hour being charmed in the historian’s Oxford study</a:t>
            </a:r>
            <a:endParaRPr sz="1400">
              <a:solidFill>
                <a:schemeClr val="dk1"/>
              </a:solidFill>
              <a:latin typeface="Calibri"/>
              <a:ea typeface="Calibri"/>
              <a:cs typeface="Calibri"/>
              <a:sym typeface="Calibri"/>
            </a:endParaRPr>
          </a:p>
        </p:txBody>
      </p:sp>
      <p:sp>
        <p:nvSpPr>
          <p:cNvPr id="192" name="Google Shape;192;p25"/>
          <p:cNvSpPr/>
          <p:nvPr/>
        </p:nvSpPr>
        <p:spPr>
          <a:xfrm>
            <a:off x="579475" y="1758740"/>
            <a:ext cx="5315700" cy="2769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rgbClr val="FF0000"/>
                </a:solidFill>
                <a:latin typeface="Calibri"/>
                <a:ea typeface="Calibri"/>
                <a:cs typeface="Calibri"/>
                <a:sym typeface="Calibri"/>
              </a:rPr>
              <a:t>Niall Ferguson </a:t>
            </a:r>
            <a:r>
              <a:rPr lang="en" sz="1400">
                <a:solidFill>
                  <a:schemeClr val="dk1"/>
                </a:solidFill>
                <a:latin typeface="Calibri"/>
                <a:ea typeface="Calibri"/>
                <a:cs typeface="Calibri"/>
                <a:sym typeface="Calibri"/>
              </a:rPr>
              <a:t>is prolific, well-paid and a snappy dresser. </a:t>
            </a:r>
            <a:r>
              <a:rPr lang="en" sz="1400">
                <a:solidFill>
                  <a:srgbClr val="B006A6"/>
                </a:solidFill>
                <a:latin typeface="Calibri"/>
                <a:ea typeface="Calibri"/>
                <a:cs typeface="Calibri"/>
                <a:sym typeface="Calibri"/>
              </a:rPr>
              <a:t>Stephen Moss </a:t>
            </a:r>
            <a:r>
              <a:rPr lang="en" sz="1400">
                <a:solidFill>
                  <a:schemeClr val="dk1"/>
                </a:solidFill>
                <a:latin typeface="Calibri"/>
                <a:ea typeface="Calibri"/>
                <a:cs typeface="Calibri"/>
                <a:sym typeface="Calibri"/>
              </a:rPr>
              <a:t>hated </a:t>
            </a:r>
            <a:r>
              <a:rPr lang="en" sz="1400">
                <a:solidFill>
                  <a:srgbClr val="FF0000"/>
                </a:solidFill>
                <a:latin typeface="Calibri"/>
                <a:ea typeface="Calibri"/>
                <a:cs typeface="Calibri"/>
                <a:sym typeface="Calibri"/>
              </a:rPr>
              <a:t>him</a:t>
            </a:r>
            <a:r>
              <a:rPr lang="en" sz="1400">
                <a:solidFill>
                  <a:schemeClr val="dk1"/>
                </a:solidFill>
                <a:latin typeface="Calibri"/>
                <a:ea typeface="Calibri"/>
                <a:cs typeface="Calibri"/>
                <a:sym typeface="Calibri"/>
              </a:rPr>
              <a:t> — at least until </a:t>
            </a:r>
            <a:r>
              <a:rPr lang="en" sz="1400">
                <a:solidFill>
                  <a:srgbClr val="B006A6"/>
                </a:solidFill>
                <a:latin typeface="Calibri"/>
                <a:ea typeface="Calibri"/>
                <a:cs typeface="Calibri"/>
                <a:sym typeface="Calibri"/>
              </a:rPr>
              <a:t>he</a:t>
            </a:r>
            <a:r>
              <a:rPr lang="en" sz="1400">
                <a:solidFill>
                  <a:schemeClr val="dk1"/>
                </a:solidFill>
                <a:latin typeface="Calibri"/>
                <a:ea typeface="Calibri"/>
                <a:cs typeface="Calibri"/>
                <a:sym typeface="Calibri"/>
              </a:rPr>
              <a:t> spent an hour being charmed in </a:t>
            </a:r>
            <a:r>
              <a:rPr lang="en" sz="1400">
                <a:solidFill>
                  <a:srgbClr val="FF0000"/>
                </a:solidFill>
                <a:latin typeface="Calibri"/>
                <a:ea typeface="Calibri"/>
                <a:cs typeface="Calibri"/>
                <a:sym typeface="Calibri"/>
              </a:rPr>
              <a:t>the historian’s</a:t>
            </a:r>
            <a:r>
              <a:rPr lang="en" sz="1400">
                <a:solidFill>
                  <a:schemeClr val="dk1"/>
                </a:solidFill>
                <a:latin typeface="Calibri"/>
                <a:ea typeface="Calibri"/>
                <a:cs typeface="Calibri"/>
                <a:sym typeface="Calibri"/>
              </a:rPr>
              <a:t> Oxford study.</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Darshan plays keyboard. He loves music”. </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u="sng">
                <a:solidFill>
                  <a:schemeClr val="dk1"/>
                </a:solidFill>
                <a:latin typeface="Calibri"/>
                <a:ea typeface="Calibri"/>
                <a:cs typeface="Calibri"/>
                <a:sym typeface="Calibri"/>
              </a:rPr>
              <a:t>Darshan</a:t>
            </a:r>
            <a:r>
              <a:rPr lang="en" sz="1400">
                <a:solidFill>
                  <a:schemeClr val="dk1"/>
                </a:solidFill>
                <a:latin typeface="Calibri"/>
                <a:ea typeface="Calibri"/>
                <a:cs typeface="Calibri"/>
                <a:sym typeface="Calibri"/>
              </a:rPr>
              <a:t> plays keyboard. </a:t>
            </a:r>
            <a:r>
              <a:rPr lang="en" sz="1400" u="sng">
                <a:solidFill>
                  <a:schemeClr val="dk1"/>
                </a:solidFill>
                <a:latin typeface="Calibri"/>
                <a:ea typeface="Calibri"/>
                <a:cs typeface="Calibri"/>
                <a:sym typeface="Calibri"/>
              </a:rPr>
              <a:t>He</a:t>
            </a:r>
            <a:r>
              <a:rPr lang="en" sz="1400">
                <a:solidFill>
                  <a:schemeClr val="dk1"/>
                </a:solidFill>
                <a:latin typeface="Calibri"/>
                <a:ea typeface="Calibri"/>
                <a:cs typeface="Calibri"/>
                <a:sym typeface="Calibri"/>
              </a:rPr>
              <a:t> loves music (the anaphor “</a:t>
            </a:r>
            <a:r>
              <a:rPr lang="en" sz="1400" b="1" i="1">
                <a:solidFill>
                  <a:schemeClr val="dk1"/>
                </a:solidFill>
                <a:latin typeface="Calibri"/>
                <a:ea typeface="Calibri"/>
                <a:cs typeface="Calibri"/>
                <a:sym typeface="Calibri"/>
              </a:rPr>
              <a:t>He</a:t>
            </a:r>
            <a:r>
              <a:rPr lang="en" sz="1400">
                <a:solidFill>
                  <a:schemeClr val="dk1"/>
                </a:solidFill>
                <a:latin typeface="Calibri"/>
                <a:ea typeface="Calibri"/>
                <a:cs typeface="Calibri"/>
                <a:sym typeface="Calibri"/>
              </a:rPr>
              <a:t>” is a pronoun.)</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 puppy drank the milk. The cute little dog was satisfied”.</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a:solidFill>
                  <a:schemeClr val="dk1"/>
                </a:solidFill>
                <a:latin typeface="Calibri"/>
                <a:ea typeface="Calibri"/>
                <a:cs typeface="Calibri"/>
                <a:sym typeface="Calibri"/>
              </a:rPr>
              <a:t>“</a:t>
            </a:r>
            <a:r>
              <a:rPr lang="en" sz="1400" u="sng">
                <a:solidFill>
                  <a:schemeClr val="dk1"/>
                </a:solidFill>
                <a:latin typeface="Calibri"/>
                <a:ea typeface="Calibri"/>
                <a:cs typeface="Calibri"/>
                <a:sym typeface="Calibri"/>
              </a:rPr>
              <a:t>A puppy</a:t>
            </a:r>
            <a:r>
              <a:rPr lang="en" sz="1400">
                <a:solidFill>
                  <a:schemeClr val="dk1"/>
                </a:solidFill>
                <a:latin typeface="Calibri"/>
                <a:ea typeface="Calibri"/>
                <a:cs typeface="Calibri"/>
                <a:sym typeface="Calibri"/>
              </a:rPr>
              <a:t> drank the milk. </a:t>
            </a:r>
            <a:r>
              <a:rPr lang="en" sz="1400" u="sng">
                <a:solidFill>
                  <a:schemeClr val="dk1"/>
                </a:solidFill>
                <a:latin typeface="Calibri"/>
                <a:ea typeface="Calibri"/>
                <a:cs typeface="Calibri"/>
                <a:sym typeface="Calibri"/>
              </a:rPr>
              <a:t>The cute little dog</a:t>
            </a:r>
            <a:r>
              <a:rPr lang="en" sz="1400">
                <a:solidFill>
                  <a:schemeClr val="dk1"/>
                </a:solidFill>
                <a:latin typeface="Calibri"/>
                <a:ea typeface="Calibri"/>
                <a:cs typeface="Calibri"/>
                <a:sym typeface="Calibri"/>
              </a:rPr>
              <a:t> was satisfied”.</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(the anaphor “</a:t>
            </a:r>
            <a:r>
              <a:rPr lang="en" sz="1400" b="1" i="1">
                <a:solidFill>
                  <a:schemeClr val="dk1"/>
                </a:solidFill>
                <a:latin typeface="Calibri"/>
                <a:ea typeface="Calibri"/>
                <a:cs typeface="Calibri"/>
                <a:sym typeface="Calibri"/>
              </a:rPr>
              <a:t>The cute little dog</a:t>
            </a:r>
            <a:r>
              <a:rPr lang="en" sz="1400">
                <a:solidFill>
                  <a:schemeClr val="dk1"/>
                </a:solidFill>
                <a:latin typeface="Calibri"/>
                <a:ea typeface="Calibri"/>
                <a:cs typeface="Calibri"/>
                <a:sym typeface="Calibri"/>
              </a:rPr>
              <a:t>” is a NP.)</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93;p25"/>
          <p:cNvSpPr txBox="1"/>
          <p:nvPr/>
        </p:nvSpPr>
        <p:spPr>
          <a:xfrm>
            <a:off x="5952843" y="1659853"/>
            <a:ext cx="2332500" cy="2168700"/>
          </a:xfrm>
          <a:prstGeom prst="rect">
            <a:avLst/>
          </a:prstGeom>
          <a:noFill/>
          <a:ln>
            <a:noFill/>
          </a:ln>
        </p:spPr>
        <p:txBody>
          <a:bodyPr spcFirstLastPara="1" wrap="square" lIns="0" tIns="39050" rIns="0" bIns="0" anchor="t" anchorCtr="0">
            <a:spAutoFit/>
          </a:bodyPr>
          <a:lstStyle/>
          <a:p>
            <a:pPr marL="266700" marR="0" lvl="0" indent="-260350" algn="l" rtl="0">
              <a:lnSpc>
                <a:spcPct val="100000"/>
              </a:lnSpc>
              <a:spcBef>
                <a:spcPts val="0"/>
              </a:spcBef>
              <a:spcAft>
                <a:spcPts val="0"/>
              </a:spcAft>
              <a:buClr>
                <a:schemeClr val="dk1"/>
              </a:buClr>
              <a:buSzPts val="1500"/>
              <a:buFont typeface="Arial"/>
              <a:buChar char="•"/>
            </a:pPr>
            <a:r>
              <a:rPr lang="en" sz="1500">
                <a:solidFill>
                  <a:schemeClr val="dk1"/>
                </a:solidFill>
                <a:latin typeface="Calibri"/>
                <a:ea typeface="Calibri"/>
                <a:cs typeface="Calibri"/>
                <a:sym typeface="Calibri"/>
              </a:rPr>
              <a:t>Anaphora</a:t>
            </a:r>
            <a:endParaRPr sz="1500">
              <a:solidFill>
                <a:schemeClr val="dk1"/>
              </a:solidFill>
              <a:latin typeface="Calibri"/>
              <a:ea typeface="Calibri"/>
              <a:cs typeface="Calibri"/>
              <a:sym typeface="Calibri"/>
            </a:endParaRPr>
          </a:p>
          <a:p>
            <a:pPr marL="571500" marR="0" lvl="1" indent="-222250" algn="l" rtl="0">
              <a:lnSpc>
                <a:spcPct val="100000"/>
              </a:lnSpc>
              <a:spcBef>
                <a:spcPts val="200"/>
              </a:spcBef>
              <a:spcAft>
                <a:spcPts val="0"/>
              </a:spcAft>
              <a:buClr>
                <a:schemeClr val="dk1"/>
              </a:buClr>
              <a:buSzPts val="1500"/>
              <a:buFont typeface="Arial"/>
              <a:buChar char="–"/>
            </a:pPr>
            <a:r>
              <a:rPr lang="en" sz="1500" b="0" i="0" u="none" strike="noStrike" cap="none">
                <a:solidFill>
                  <a:schemeClr val="dk1"/>
                </a:solidFill>
                <a:latin typeface="Calibri"/>
                <a:ea typeface="Calibri"/>
                <a:cs typeface="Calibri"/>
                <a:sym typeface="Calibri"/>
              </a:rPr>
              <a:t>Text</a:t>
            </a:r>
            <a:endParaRPr sz="1500" b="0" i="0" u="none" strike="noStrike" cap="none">
              <a:solidFill>
                <a:schemeClr val="dk1"/>
              </a:solidFill>
              <a:latin typeface="Calibri"/>
              <a:ea typeface="Calibri"/>
              <a:cs typeface="Calibri"/>
              <a:sym typeface="Calibri"/>
            </a:endParaRPr>
          </a:p>
          <a:p>
            <a:pPr marL="342900" marR="0" lvl="1" indent="0" algn="l" rtl="0">
              <a:lnSpc>
                <a:spcPct val="100000"/>
              </a:lnSpc>
              <a:spcBef>
                <a:spcPts val="0"/>
              </a:spcBef>
              <a:spcAft>
                <a:spcPts val="0"/>
              </a:spcAft>
              <a:buClr>
                <a:schemeClr val="dk1"/>
              </a:buClr>
              <a:buSzPts val="1500"/>
              <a:buFont typeface="Arial"/>
              <a:buNone/>
            </a:pPr>
            <a:endParaRPr sz="1500" b="0" i="0" u="none" strike="noStrike" cap="none">
              <a:solidFill>
                <a:schemeClr val="dk1"/>
              </a:solidFill>
              <a:latin typeface="Calibri"/>
              <a:ea typeface="Calibri"/>
              <a:cs typeface="Calibri"/>
              <a:sym typeface="Calibri"/>
            </a:endParaRPr>
          </a:p>
          <a:p>
            <a:pPr marL="571500" marR="0" lvl="1" indent="-222250" algn="l" rtl="0">
              <a:lnSpc>
                <a:spcPct val="100000"/>
              </a:lnSpc>
              <a:spcBef>
                <a:spcPts val="0"/>
              </a:spcBef>
              <a:spcAft>
                <a:spcPts val="0"/>
              </a:spcAft>
              <a:buClr>
                <a:schemeClr val="dk1"/>
              </a:buClr>
              <a:buSzPts val="1500"/>
              <a:buFont typeface="Arial"/>
              <a:buChar char="–"/>
            </a:pPr>
            <a:r>
              <a:rPr lang="en" sz="1500" b="0" i="0" u="none" strike="noStrike" cap="none">
                <a:solidFill>
                  <a:schemeClr val="dk1"/>
                </a:solidFill>
                <a:latin typeface="Calibri"/>
                <a:ea typeface="Calibri"/>
                <a:cs typeface="Calibri"/>
                <a:sym typeface="Calibri"/>
              </a:rPr>
              <a:t>World</a:t>
            </a:r>
            <a:endParaRPr sz="1500" b="0" i="0" u="none" strike="noStrike" cap="none">
              <a:solidFill>
                <a:schemeClr val="dk1"/>
              </a:solidFill>
              <a:latin typeface="Calibri"/>
              <a:ea typeface="Calibri"/>
              <a:cs typeface="Calibri"/>
              <a:sym typeface="Calibri"/>
            </a:endParaRPr>
          </a:p>
          <a:p>
            <a:pPr marL="342900" marR="0" lvl="1" indent="0" algn="l" rtl="0">
              <a:lnSpc>
                <a:spcPct val="100000"/>
              </a:lnSpc>
              <a:spcBef>
                <a:spcPts val="0"/>
              </a:spcBef>
              <a:spcAft>
                <a:spcPts val="0"/>
              </a:spcAft>
              <a:buClr>
                <a:schemeClr val="dk1"/>
              </a:buClr>
              <a:buSzPts val="1500"/>
              <a:buFont typeface="Arial"/>
              <a:buNone/>
            </a:pPr>
            <a:endParaRPr sz="1500" b="0" i="0" u="none" strike="noStrike" cap="none">
              <a:solidFill>
                <a:schemeClr val="dk1"/>
              </a:solidFill>
              <a:latin typeface="Calibri"/>
              <a:ea typeface="Calibri"/>
              <a:cs typeface="Calibri"/>
              <a:sym typeface="Calibri"/>
            </a:endParaRPr>
          </a:p>
          <a:p>
            <a:pPr marL="266700" marR="0" lvl="0" indent="-260350" algn="l" rtl="0">
              <a:lnSpc>
                <a:spcPct val="100000"/>
              </a:lnSpc>
              <a:spcBef>
                <a:spcPts val="0"/>
              </a:spcBef>
              <a:spcAft>
                <a:spcPts val="0"/>
              </a:spcAft>
              <a:buClr>
                <a:schemeClr val="dk1"/>
              </a:buClr>
              <a:buSzPts val="1500"/>
              <a:buFont typeface="Arial"/>
              <a:buChar char="•"/>
            </a:pPr>
            <a:r>
              <a:rPr lang="en" sz="1500">
                <a:solidFill>
                  <a:schemeClr val="dk1"/>
                </a:solidFill>
                <a:latin typeface="Calibri"/>
                <a:ea typeface="Calibri"/>
                <a:cs typeface="Calibri"/>
                <a:sym typeface="Calibri"/>
              </a:rPr>
              <a:t>(Co)Reference</a:t>
            </a:r>
            <a:endParaRPr sz="1500">
              <a:solidFill>
                <a:schemeClr val="dk1"/>
              </a:solidFill>
              <a:latin typeface="Calibri"/>
              <a:ea typeface="Calibri"/>
              <a:cs typeface="Calibri"/>
              <a:sym typeface="Calibri"/>
            </a:endParaRPr>
          </a:p>
          <a:p>
            <a:pPr marL="571500" marR="0" lvl="1" indent="-222250" algn="l" rtl="0">
              <a:lnSpc>
                <a:spcPct val="100000"/>
              </a:lnSpc>
              <a:spcBef>
                <a:spcPts val="200"/>
              </a:spcBef>
              <a:spcAft>
                <a:spcPts val="0"/>
              </a:spcAft>
              <a:buClr>
                <a:schemeClr val="dk1"/>
              </a:buClr>
              <a:buSzPts val="1500"/>
              <a:buFont typeface="Arial"/>
              <a:buChar char="–"/>
            </a:pPr>
            <a:r>
              <a:rPr lang="en" sz="1500" b="0" i="0" u="none" strike="noStrike" cap="none">
                <a:solidFill>
                  <a:schemeClr val="dk1"/>
                </a:solidFill>
                <a:latin typeface="Calibri"/>
                <a:ea typeface="Calibri"/>
                <a:cs typeface="Calibri"/>
                <a:sym typeface="Calibri"/>
              </a:rPr>
              <a:t>Text</a:t>
            </a:r>
            <a:endParaRPr sz="1500" b="0" i="0" u="none" strike="noStrike" cap="none">
              <a:solidFill>
                <a:schemeClr val="dk1"/>
              </a:solidFill>
              <a:latin typeface="Calibri"/>
              <a:ea typeface="Calibri"/>
              <a:cs typeface="Calibri"/>
              <a:sym typeface="Calibri"/>
            </a:endParaRPr>
          </a:p>
          <a:p>
            <a:pPr marL="342900" marR="0" lvl="1" indent="0" algn="l" rtl="0">
              <a:lnSpc>
                <a:spcPct val="100000"/>
              </a:lnSpc>
              <a:spcBef>
                <a:spcPts val="0"/>
              </a:spcBef>
              <a:spcAft>
                <a:spcPts val="0"/>
              </a:spcAft>
              <a:buClr>
                <a:schemeClr val="dk1"/>
              </a:buClr>
              <a:buSzPts val="1500"/>
              <a:buFont typeface="Arial"/>
              <a:buNone/>
            </a:pPr>
            <a:endParaRPr sz="1500" b="0" i="0" u="none" strike="noStrike" cap="none">
              <a:solidFill>
                <a:schemeClr val="dk1"/>
              </a:solidFill>
              <a:latin typeface="Calibri"/>
              <a:ea typeface="Calibri"/>
              <a:cs typeface="Calibri"/>
              <a:sym typeface="Calibri"/>
            </a:endParaRPr>
          </a:p>
          <a:p>
            <a:pPr marL="571500" marR="0" lvl="1" indent="-222250" algn="l" rtl="0">
              <a:lnSpc>
                <a:spcPct val="100000"/>
              </a:lnSpc>
              <a:spcBef>
                <a:spcPts val="0"/>
              </a:spcBef>
              <a:spcAft>
                <a:spcPts val="0"/>
              </a:spcAft>
              <a:buClr>
                <a:schemeClr val="dk1"/>
              </a:buClr>
              <a:buSzPts val="1500"/>
              <a:buFont typeface="Arial"/>
              <a:buChar char="–"/>
            </a:pPr>
            <a:r>
              <a:rPr lang="en" sz="1500" b="0" i="0" u="none" strike="noStrike" cap="none">
                <a:solidFill>
                  <a:schemeClr val="dk1"/>
                </a:solidFill>
                <a:latin typeface="Calibri"/>
                <a:ea typeface="Calibri"/>
                <a:cs typeface="Calibri"/>
                <a:sym typeface="Calibri"/>
              </a:rPr>
              <a:t>World</a:t>
            </a:r>
            <a:endParaRPr sz="1500" b="0" i="0" u="none" strike="noStrike" cap="none">
              <a:solidFill>
                <a:schemeClr val="dk1"/>
              </a:solidFill>
              <a:latin typeface="Calibri"/>
              <a:ea typeface="Calibri"/>
              <a:cs typeface="Calibri"/>
              <a:sym typeface="Calibri"/>
            </a:endParaRPr>
          </a:p>
        </p:txBody>
      </p:sp>
      <p:grpSp>
        <p:nvGrpSpPr>
          <p:cNvPr id="194" name="Google Shape;194;p25"/>
          <p:cNvGrpSpPr/>
          <p:nvPr/>
        </p:nvGrpSpPr>
        <p:grpSpPr>
          <a:xfrm>
            <a:off x="7070310" y="1911761"/>
            <a:ext cx="1848560" cy="835295"/>
            <a:chOff x="4173918" y="2618510"/>
            <a:chExt cx="3616119" cy="1512942"/>
          </a:xfrm>
        </p:grpSpPr>
        <p:sp>
          <p:nvSpPr>
            <p:cNvPr id="195" name="Google Shape;195;p25"/>
            <p:cNvSpPr/>
            <p:nvPr/>
          </p:nvSpPr>
          <p:spPr>
            <a:xfrm>
              <a:off x="4173918" y="2618510"/>
              <a:ext cx="1176300" cy="6111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96;p25"/>
            <p:cNvSpPr/>
            <p:nvPr/>
          </p:nvSpPr>
          <p:spPr>
            <a:xfrm>
              <a:off x="4222876" y="2645867"/>
              <a:ext cx="1077300" cy="510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7" name="Google Shape;197;p25"/>
            <p:cNvSpPr/>
            <p:nvPr/>
          </p:nvSpPr>
          <p:spPr>
            <a:xfrm>
              <a:off x="4222876" y="2645867"/>
              <a:ext cx="1077595" cy="510539"/>
            </a:xfrm>
            <a:custGeom>
              <a:avLst/>
              <a:gdLst/>
              <a:ahLst/>
              <a:cxnLst/>
              <a:rect l="l" t="t" r="r" b="b"/>
              <a:pathLst>
                <a:path w="1077595" h="510539" extrusionOk="0">
                  <a:moveTo>
                    <a:pt x="0" y="0"/>
                  </a:moveTo>
                  <a:lnTo>
                    <a:pt x="1077269" y="0"/>
                  </a:lnTo>
                  <a:lnTo>
                    <a:pt x="1077269" y="510309"/>
                  </a:lnTo>
                  <a:lnTo>
                    <a:pt x="0" y="51030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8" name="Google Shape;198;p25"/>
            <p:cNvSpPr/>
            <p:nvPr/>
          </p:nvSpPr>
          <p:spPr>
            <a:xfrm>
              <a:off x="6609537" y="2618510"/>
              <a:ext cx="1180500" cy="611100"/>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9" name="Google Shape;199;p25"/>
            <p:cNvSpPr/>
            <p:nvPr/>
          </p:nvSpPr>
          <p:spPr>
            <a:xfrm>
              <a:off x="6660908" y="2645867"/>
              <a:ext cx="1077300" cy="5103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0" name="Google Shape;200;p25"/>
            <p:cNvSpPr/>
            <p:nvPr/>
          </p:nvSpPr>
          <p:spPr>
            <a:xfrm>
              <a:off x="6660908" y="2645867"/>
              <a:ext cx="1077595" cy="510539"/>
            </a:xfrm>
            <a:custGeom>
              <a:avLst/>
              <a:gdLst/>
              <a:ahLst/>
              <a:cxnLst/>
              <a:rect l="l" t="t" r="r" b="b"/>
              <a:pathLst>
                <a:path w="1077595" h="510539" extrusionOk="0">
                  <a:moveTo>
                    <a:pt x="0" y="0"/>
                  </a:moveTo>
                  <a:lnTo>
                    <a:pt x="1077269" y="0"/>
                  </a:lnTo>
                  <a:lnTo>
                    <a:pt x="1077269" y="510309"/>
                  </a:lnTo>
                  <a:lnTo>
                    <a:pt x="0" y="51030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201;p25"/>
            <p:cNvSpPr/>
            <p:nvPr/>
          </p:nvSpPr>
          <p:spPr>
            <a:xfrm>
              <a:off x="5154815" y="2755666"/>
              <a:ext cx="1550400" cy="2952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25"/>
            <p:cNvSpPr/>
            <p:nvPr/>
          </p:nvSpPr>
          <p:spPr>
            <a:xfrm>
              <a:off x="5325359" y="2884327"/>
              <a:ext cx="1336040" cy="17144"/>
            </a:xfrm>
            <a:custGeom>
              <a:avLst/>
              <a:gdLst/>
              <a:ahLst/>
              <a:cxnLst/>
              <a:rect l="l" t="t" r="r" b="b"/>
              <a:pathLst>
                <a:path w="1336040" h="17144" extrusionOk="0">
                  <a:moveTo>
                    <a:pt x="1335549" y="16695"/>
                  </a:moveTo>
                  <a:lnTo>
                    <a:pt x="0" y="0"/>
                  </a:lnTo>
                </a:path>
              </a:pathLst>
            </a:custGeom>
            <a:noFill/>
            <a:ln w="25375" cap="flat" cmpd="sng">
              <a:solidFill>
                <a:srgbClr val="6095C9"/>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25"/>
            <p:cNvSpPr/>
            <p:nvPr/>
          </p:nvSpPr>
          <p:spPr>
            <a:xfrm>
              <a:off x="5300154" y="2826321"/>
              <a:ext cx="116400" cy="1179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25"/>
            <p:cNvSpPr/>
            <p:nvPr/>
          </p:nvSpPr>
          <p:spPr>
            <a:xfrm>
              <a:off x="4306912" y="3528752"/>
              <a:ext cx="727500" cy="6027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25"/>
            <p:cNvSpPr/>
            <p:nvPr/>
          </p:nvSpPr>
          <p:spPr>
            <a:xfrm>
              <a:off x="4370298" y="3564420"/>
              <a:ext cx="600900" cy="48750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206;p25"/>
            <p:cNvSpPr/>
            <p:nvPr/>
          </p:nvSpPr>
          <p:spPr>
            <a:xfrm>
              <a:off x="4370299" y="3564420"/>
              <a:ext cx="601345" cy="487679"/>
            </a:xfrm>
            <a:custGeom>
              <a:avLst/>
              <a:gdLst/>
              <a:ahLst/>
              <a:cxnLst/>
              <a:rect l="l" t="t" r="r" b="b"/>
              <a:pathLst>
                <a:path w="601345" h="487679" extrusionOk="0">
                  <a:moveTo>
                    <a:pt x="0" y="186257"/>
                  </a:moveTo>
                  <a:lnTo>
                    <a:pt x="229561" y="186258"/>
                  </a:lnTo>
                  <a:lnTo>
                    <a:pt x="300499" y="0"/>
                  </a:lnTo>
                  <a:lnTo>
                    <a:pt x="371436" y="186258"/>
                  </a:lnTo>
                  <a:lnTo>
                    <a:pt x="600998" y="186257"/>
                  </a:lnTo>
                  <a:lnTo>
                    <a:pt x="415277" y="301370"/>
                  </a:lnTo>
                  <a:lnTo>
                    <a:pt x="486218" y="487628"/>
                  </a:lnTo>
                  <a:lnTo>
                    <a:pt x="300499" y="372513"/>
                  </a:lnTo>
                  <a:lnTo>
                    <a:pt x="114779" y="487628"/>
                  </a:lnTo>
                  <a:lnTo>
                    <a:pt x="185720" y="301370"/>
                  </a:lnTo>
                  <a:lnTo>
                    <a:pt x="0" y="186257"/>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25"/>
            <p:cNvSpPr/>
            <p:nvPr/>
          </p:nvSpPr>
          <p:spPr>
            <a:xfrm>
              <a:off x="4523041" y="3129743"/>
              <a:ext cx="295200" cy="602700"/>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8" name="Google Shape;208;p25"/>
            <p:cNvSpPr/>
            <p:nvPr/>
          </p:nvSpPr>
          <p:spPr>
            <a:xfrm>
              <a:off x="4676259" y="3156178"/>
              <a:ext cx="85725" cy="384175"/>
            </a:xfrm>
            <a:custGeom>
              <a:avLst/>
              <a:gdLst/>
              <a:ahLst/>
              <a:cxnLst/>
              <a:rect l="l" t="t" r="r" b="b"/>
              <a:pathLst>
                <a:path w="85725" h="384175" extrusionOk="0">
                  <a:moveTo>
                    <a:pt x="85249" y="0"/>
                  </a:moveTo>
                  <a:lnTo>
                    <a:pt x="0" y="383642"/>
                  </a:lnTo>
                </a:path>
              </a:pathLst>
            </a:custGeom>
            <a:noFill/>
            <a:ln w="25375" cap="flat" cmpd="sng">
              <a:solidFill>
                <a:srgbClr val="CD665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9" name="Google Shape;209;p25"/>
            <p:cNvSpPr/>
            <p:nvPr/>
          </p:nvSpPr>
          <p:spPr>
            <a:xfrm>
              <a:off x="4635169" y="3441560"/>
              <a:ext cx="115200" cy="123000"/>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10" name="Google Shape;210;p25"/>
          <p:cNvGrpSpPr/>
          <p:nvPr/>
        </p:nvGrpSpPr>
        <p:grpSpPr>
          <a:xfrm>
            <a:off x="6964132" y="3105698"/>
            <a:ext cx="2072378" cy="816744"/>
            <a:chOff x="4323537" y="5074918"/>
            <a:chExt cx="3616084" cy="1587761"/>
          </a:xfrm>
        </p:grpSpPr>
        <p:sp>
          <p:nvSpPr>
            <p:cNvPr id="211" name="Google Shape;211;p25"/>
            <p:cNvSpPr/>
            <p:nvPr/>
          </p:nvSpPr>
          <p:spPr>
            <a:xfrm>
              <a:off x="4323537" y="5074918"/>
              <a:ext cx="1180500" cy="61110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2" name="Google Shape;212;p25"/>
            <p:cNvSpPr/>
            <p:nvPr/>
          </p:nvSpPr>
          <p:spPr>
            <a:xfrm>
              <a:off x="4375277" y="5100332"/>
              <a:ext cx="1077300" cy="5103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 name="Google Shape;213;p25"/>
            <p:cNvSpPr/>
            <p:nvPr/>
          </p:nvSpPr>
          <p:spPr>
            <a:xfrm>
              <a:off x="4375277" y="5100332"/>
              <a:ext cx="1077595" cy="510539"/>
            </a:xfrm>
            <a:custGeom>
              <a:avLst/>
              <a:gdLst/>
              <a:ahLst/>
              <a:cxnLst/>
              <a:rect l="l" t="t" r="r" b="b"/>
              <a:pathLst>
                <a:path w="1077595" h="510539" extrusionOk="0">
                  <a:moveTo>
                    <a:pt x="0" y="0"/>
                  </a:moveTo>
                  <a:lnTo>
                    <a:pt x="1077269" y="0"/>
                  </a:lnTo>
                  <a:lnTo>
                    <a:pt x="1077269" y="510309"/>
                  </a:lnTo>
                  <a:lnTo>
                    <a:pt x="0" y="51030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4" name="Google Shape;214;p25"/>
            <p:cNvSpPr/>
            <p:nvPr/>
          </p:nvSpPr>
          <p:spPr>
            <a:xfrm>
              <a:off x="5720080" y="6059979"/>
              <a:ext cx="723300" cy="602700"/>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 name="Google Shape;215;p25"/>
            <p:cNvSpPr/>
            <p:nvPr/>
          </p:nvSpPr>
          <p:spPr>
            <a:xfrm>
              <a:off x="5781395" y="6095733"/>
              <a:ext cx="600900" cy="487500"/>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 name="Google Shape;216;p25"/>
            <p:cNvSpPr/>
            <p:nvPr/>
          </p:nvSpPr>
          <p:spPr>
            <a:xfrm>
              <a:off x="5781396" y="6095733"/>
              <a:ext cx="601345" cy="487679"/>
            </a:xfrm>
            <a:custGeom>
              <a:avLst/>
              <a:gdLst/>
              <a:ahLst/>
              <a:cxnLst/>
              <a:rect l="l" t="t" r="r" b="b"/>
              <a:pathLst>
                <a:path w="601345" h="487679" extrusionOk="0">
                  <a:moveTo>
                    <a:pt x="0" y="186257"/>
                  </a:moveTo>
                  <a:lnTo>
                    <a:pt x="229561" y="186258"/>
                  </a:lnTo>
                  <a:lnTo>
                    <a:pt x="300499" y="0"/>
                  </a:lnTo>
                  <a:lnTo>
                    <a:pt x="371436" y="186258"/>
                  </a:lnTo>
                  <a:lnTo>
                    <a:pt x="600998" y="186257"/>
                  </a:lnTo>
                  <a:lnTo>
                    <a:pt x="415277" y="301370"/>
                  </a:lnTo>
                  <a:lnTo>
                    <a:pt x="486218" y="487628"/>
                  </a:lnTo>
                  <a:lnTo>
                    <a:pt x="300499" y="372513"/>
                  </a:lnTo>
                  <a:lnTo>
                    <a:pt x="114779" y="487628"/>
                  </a:lnTo>
                  <a:lnTo>
                    <a:pt x="185720" y="301370"/>
                  </a:lnTo>
                  <a:lnTo>
                    <a:pt x="0" y="186257"/>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7" name="Google Shape;217;p25"/>
            <p:cNvSpPr/>
            <p:nvPr/>
          </p:nvSpPr>
          <p:spPr>
            <a:xfrm>
              <a:off x="4863871" y="5573683"/>
              <a:ext cx="1363200" cy="690000"/>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8" name="Google Shape;218;p25"/>
            <p:cNvSpPr/>
            <p:nvPr/>
          </p:nvSpPr>
          <p:spPr>
            <a:xfrm>
              <a:off x="4913909" y="5610644"/>
              <a:ext cx="1144904" cy="475614"/>
            </a:xfrm>
            <a:custGeom>
              <a:avLst/>
              <a:gdLst/>
              <a:ahLst/>
              <a:cxnLst/>
              <a:rect l="l" t="t" r="r" b="b"/>
              <a:pathLst>
                <a:path w="1144904" h="475614" extrusionOk="0">
                  <a:moveTo>
                    <a:pt x="0" y="0"/>
                  </a:moveTo>
                  <a:lnTo>
                    <a:pt x="1144329" y="475312"/>
                  </a:lnTo>
                </a:path>
              </a:pathLst>
            </a:custGeom>
            <a:noFill/>
            <a:ln w="25375" cap="flat" cmpd="sng">
              <a:solidFill>
                <a:srgbClr val="CD665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9" name="Google Shape;219;p25"/>
            <p:cNvSpPr/>
            <p:nvPr/>
          </p:nvSpPr>
          <p:spPr>
            <a:xfrm>
              <a:off x="5957303" y="6001308"/>
              <a:ext cx="124200" cy="110100"/>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0" name="Google Shape;220;p25"/>
            <p:cNvSpPr/>
            <p:nvPr/>
          </p:nvSpPr>
          <p:spPr>
            <a:xfrm>
              <a:off x="6763321" y="5074918"/>
              <a:ext cx="1176300" cy="611100"/>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1" name="Google Shape;221;p25"/>
            <p:cNvSpPr/>
            <p:nvPr/>
          </p:nvSpPr>
          <p:spPr>
            <a:xfrm>
              <a:off x="6813308" y="5100332"/>
              <a:ext cx="1077300" cy="510300"/>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2" name="Google Shape;222;p25"/>
            <p:cNvSpPr/>
            <p:nvPr/>
          </p:nvSpPr>
          <p:spPr>
            <a:xfrm>
              <a:off x="6813308" y="5100332"/>
              <a:ext cx="1077595" cy="510539"/>
            </a:xfrm>
            <a:custGeom>
              <a:avLst/>
              <a:gdLst/>
              <a:ahLst/>
              <a:cxnLst/>
              <a:rect l="l" t="t" r="r" b="b"/>
              <a:pathLst>
                <a:path w="1077595" h="510539" extrusionOk="0">
                  <a:moveTo>
                    <a:pt x="0" y="0"/>
                  </a:moveTo>
                  <a:lnTo>
                    <a:pt x="1077269" y="0"/>
                  </a:lnTo>
                  <a:lnTo>
                    <a:pt x="1077269" y="510309"/>
                  </a:lnTo>
                  <a:lnTo>
                    <a:pt x="0" y="510309"/>
                  </a:lnTo>
                  <a:lnTo>
                    <a:pt x="0" y="0"/>
                  </a:lnTo>
                  <a:close/>
                </a:path>
              </a:pathLst>
            </a:custGeom>
            <a:noFill/>
            <a:ln w="9525" cap="flat" cmpd="sng">
              <a:solidFill>
                <a:srgbClr val="5B92C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3" name="Google Shape;223;p25"/>
            <p:cNvSpPr/>
            <p:nvPr/>
          </p:nvSpPr>
          <p:spPr>
            <a:xfrm>
              <a:off x="6031801" y="5573683"/>
              <a:ext cx="1371600" cy="690000"/>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4" name="Google Shape;224;p25"/>
            <p:cNvSpPr/>
            <p:nvPr/>
          </p:nvSpPr>
          <p:spPr>
            <a:xfrm>
              <a:off x="6200901" y="5610644"/>
              <a:ext cx="1151254" cy="475614"/>
            </a:xfrm>
            <a:custGeom>
              <a:avLst/>
              <a:gdLst/>
              <a:ahLst/>
              <a:cxnLst/>
              <a:rect l="l" t="t" r="r" b="b"/>
              <a:pathLst>
                <a:path w="1151254" h="475614" extrusionOk="0">
                  <a:moveTo>
                    <a:pt x="1151038" y="0"/>
                  </a:moveTo>
                  <a:lnTo>
                    <a:pt x="0" y="475471"/>
                  </a:lnTo>
                </a:path>
              </a:pathLst>
            </a:custGeom>
            <a:noFill/>
            <a:ln w="25375" cap="flat" cmpd="sng">
              <a:solidFill>
                <a:srgbClr val="CD665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5" name="Google Shape;225;p25"/>
            <p:cNvSpPr/>
            <p:nvPr/>
          </p:nvSpPr>
          <p:spPr>
            <a:xfrm>
              <a:off x="6177597" y="6001588"/>
              <a:ext cx="124200" cy="110100"/>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xEl>
                                              <p:pRg st="0" end="0"/>
                                            </p:txEl>
                                          </p:spTgt>
                                        </p:tgtEl>
                                        <p:attrNameLst>
                                          <p:attrName>style.visibility</p:attrName>
                                        </p:attrNameLst>
                                      </p:cBhvr>
                                      <p:to>
                                        <p:strVal val="visible"/>
                                      </p:to>
                                    </p:set>
                                    <p:animEffect transition="in" filter="fade">
                                      <p:cBhvr>
                                        <p:cTn id="7" dur="500"/>
                                        <p:tgtEl>
                                          <p:spTgt spid="1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xEl>
                                              <p:pRg st="1" end="1"/>
                                            </p:txEl>
                                          </p:spTgt>
                                        </p:tgtEl>
                                        <p:attrNameLst>
                                          <p:attrName>style.visibility</p:attrName>
                                        </p:attrNameLst>
                                      </p:cBhvr>
                                      <p:to>
                                        <p:strVal val="visible"/>
                                      </p:to>
                                    </p:set>
                                    <p:animEffect transition="in" filter="fade">
                                      <p:cBhvr>
                                        <p:cTn id="12" dur="500"/>
                                        <p:tgtEl>
                                          <p:spTgt spid="1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2">
                                            <p:txEl>
                                              <p:pRg st="2" end="2"/>
                                            </p:txEl>
                                          </p:spTgt>
                                        </p:tgtEl>
                                        <p:attrNameLst>
                                          <p:attrName>style.visibility</p:attrName>
                                        </p:attrNameLst>
                                      </p:cBhvr>
                                      <p:to>
                                        <p:strVal val="visible"/>
                                      </p:to>
                                    </p:set>
                                    <p:animEffect transition="in" filter="fade">
                                      <p:cBhvr>
                                        <p:cTn id="17" dur="500"/>
                                        <p:tgtEl>
                                          <p:spTgt spid="1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xEl>
                                              <p:pRg st="3" end="3"/>
                                            </p:txEl>
                                          </p:spTgt>
                                        </p:tgtEl>
                                        <p:attrNameLst>
                                          <p:attrName>style.visibility</p:attrName>
                                        </p:attrNameLst>
                                      </p:cBhvr>
                                      <p:to>
                                        <p:strVal val="visible"/>
                                      </p:to>
                                    </p:set>
                                    <p:animEffect transition="in" filter="fade">
                                      <p:cBhvr>
                                        <p:cTn id="22" dur="500"/>
                                        <p:tgtEl>
                                          <p:spTgt spid="1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2">
                                            <p:txEl>
                                              <p:pRg st="4" end="4"/>
                                            </p:txEl>
                                          </p:spTgt>
                                        </p:tgtEl>
                                        <p:attrNameLst>
                                          <p:attrName>style.visibility</p:attrName>
                                        </p:attrNameLst>
                                      </p:cBhvr>
                                      <p:to>
                                        <p:strVal val="visible"/>
                                      </p:to>
                                    </p:set>
                                    <p:animEffect transition="in" filter="fade">
                                      <p:cBhvr>
                                        <p:cTn id="27" dur="500"/>
                                        <p:tgtEl>
                                          <p:spTgt spid="19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2">
                                            <p:txEl>
                                              <p:pRg st="5" end="5"/>
                                            </p:txEl>
                                          </p:spTgt>
                                        </p:tgtEl>
                                        <p:attrNameLst>
                                          <p:attrName>style.visibility</p:attrName>
                                        </p:attrNameLst>
                                      </p:cBhvr>
                                      <p:to>
                                        <p:strVal val="visible"/>
                                      </p:to>
                                    </p:set>
                                    <p:animEffect transition="in" filter="fade">
                                      <p:cBhvr>
                                        <p:cTn id="32" dur="500"/>
                                        <p:tgtEl>
                                          <p:spTgt spid="19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2">
                                            <p:txEl>
                                              <p:pRg st="6" end="6"/>
                                            </p:txEl>
                                          </p:spTgt>
                                        </p:tgtEl>
                                        <p:attrNameLst>
                                          <p:attrName>style.visibility</p:attrName>
                                        </p:attrNameLst>
                                      </p:cBhvr>
                                      <p:to>
                                        <p:strVal val="visible"/>
                                      </p:to>
                                    </p:set>
                                    <p:animEffect transition="in" filter="fade">
                                      <p:cBhvr>
                                        <p:cTn id="37" dur="500"/>
                                        <p:tgtEl>
                                          <p:spTgt spid="19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2">
                                            <p:txEl>
                                              <p:pRg st="7" end="7"/>
                                            </p:txEl>
                                          </p:spTgt>
                                        </p:tgtEl>
                                        <p:attrNameLst>
                                          <p:attrName>style.visibility</p:attrName>
                                        </p:attrNameLst>
                                      </p:cBhvr>
                                      <p:to>
                                        <p:strVal val="visible"/>
                                      </p:to>
                                    </p:set>
                                    <p:animEffect transition="in" filter="fade">
                                      <p:cBhvr>
                                        <p:cTn id="42" dur="500"/>
                                        <p:tgtEl>
                                          <p:spTgt spid="19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2">
                                            <p:txEl>
                                              <p:pRg st="8" end="8"/>
                                            </p:txEl>
                                          </p:spTgt>
                                        </p:tgtEl>
                                        <p:attrNameLst>
                                          <p:attrName>style.visibility</p:attrName>
                                        </p:attrNameLst>
                                      </p:cBhvr>
                                      <p:to>
                                        <p:strVal val="visible"/>
                                      </p:to>
                                    </p:set>
                                    <p:animEffect transition="in" filter="fade">
                                      <p:cBhvr>
                                        <p:cTn id="47" dur="500"/>
                                        <p:tgtEl>
                                          <p:spTgt spid="19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2">
                                            <p:txEl>
                                              <p:pRg st="9" end="9"/>
                                            </p:txEl>
                                          </p:spTgt>
                                        </p:tgtEl>
                                        <p:attrNameLst>
                                          <p:attrName>style.visibility</p:attrName>
                                        </p:attrNameLst>
                                      </p:cBhvr>
                                      <p:to>
                                        <p:strVal val="visible"/>
                                      </p:to>
                                    </p:set>
                                    <p:animEffect transition="in" filter="fade">
                                      <p:cBhvr>
                                        <p:cTn id="52" dur="500"/>
                                        <p:tgtEl>
                                          <p:spTgt spid="19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2">
                                            <p:txEl>
                                              <p:pRg st="10" end="10"/>
                                            </p:txEl>
                                          </p:spTgt>
                                        </p:tgtEl>
                                        <p:attrNameLst>
                                          <p:attrName>style.visibility</p:attrName>
                                        </p:attrNameLst>
                                      </p:cBhvr>
                                      <p:to>
                                        <p:strVal val="visible"/>
                                      </p:to>
                                    </p:set>
                                    <p:animEffect transition="in" filter="fade">
                                      <p:cBhvr>
                                        <p:cTn id="57" dur="500"/>
                                        <p:tgtEl>
                                          <p:spTgt spid="19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3"/>
                                        </p:tgtEl>
                                        <p:attrNameLst>
                                          <p:attrName>style.visibility</p:attrName>
                                        </p:attrNameLst>
                                      </p:cBhvr>
                                      <p:to>
                                        <p:strVal val="visible"/>
                                      </p:to>
                                    </p:set>
                                    <p:animEffect transition="in" filter="fade">
                                      <p:cBhvr>
                                        <p:cTn id="62" dur="500"/>
                                        <p:tgtEl>
                                          <p:spTgt spid="193"/>
                                        </p:tgtEl>
                                      </p:cBhvr>
                                    </p:animEffect>
                                  </p:childTnLst>
                                </p:cTn>
                              </p:par>
                              <p:par>
                                <p:cTn id="63" presetID="10" presetClass="entr" presetSubtype="0" fill="hold" nodeType="withEffect">
                                  <p:stCondLst>
                                    <p:cond delay="0"/>
                                  </p:stCondLst>
                                  <p:childTnLst>
                                    <p:set>
                                      <p:cBhvr>
                                        <p:cTn id="64" dur="1" fill="hold">
                                          <p:stCondLst>
                                            <p:cond delay="0"/>
                                          </p:stCondLst>
                                        </p:cTn>
                                        <p:tgtEl>
                                          <p:spTgt spid="194"/>
                                        </p:tgtEl>
                                        <p:attrNameLst>
                                          <p:attrName>style.visibility</p:attrName>
                                        </p:attrNameLst>
                                      </p:cBhvr>
                                      <p:to>
                                        <p:strVal val="visible"/>
                                      </p:to>
                                    </p:set>
                                    <p:animEffect transition="in" filter="fade">
                                      <p:cBhvr>
                                        <p:cTn id="65" dur="500"/>
                                        <p:tgtEl>
                                          <p:spTgt spid="194"/>
                                        </p:tgtEl>
                                      </p:cBhvr>
                                    </p:animEffect>
                                  </p:childTnLst>
                                </p:cTn>
                              </p:par>
                              <p:par>
                                <p:cTn id="66" presetID="10" presetClass="entr" presetSubtype="0" fill="hold" nodeType="withEffect">
                                  <p:stCondLst>
                                    <p:cond delay="0"/>
                                  </p:stCondLst>
                                  <p:childTnLst>
                                    <p:set>
                                      <p:cBhvr>
                                        <p:cTn id="67" dur="1" fill="hold">
                                          <p:stCondLst>
                                            <p:cond delay="0"/>
                                          </p:stCondLst>
                                        </p:cTn>
                                        <p:tgtEl>
                                          <p:spTgt spid="210"/>
                                        </p:tgtEl>
                                        <p:attrNameLst>
                                          <p:attrName>style.visibility</p:attrName>
                                        </p:attrNameLst>
                                      </p:cBhvr>
                                      <p:to>
                                        <p:strVal val="visible"/>
                                      </p:to>
                                    </p:set>
                                    <p:animEffect transition="in" filter="fade">
                                      <p:cBhvr>
                                        <p:cTn id="68"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11</a:t>
            </a:fld>
            <a:endParaRPr sz="1000" b="0" i="0" u="none" strike="noStrike" cap="none">
              <a:solidFill>
                <a:srgbClr val="898989"/>
              </a:solidFill>
              <a:latin typeface="Calibri"/>
              <a:ea typeface="Calibri"/>
              <a:cs typeface="Calibri"/>
              <a:sym typeface="Calibri"/>
            </a:endParaRPr>
          </a:p>
        </p:txBody>
      </p:sp>
      <p:sp>
        <p:nvSpPr>
          <p:cNvPr id="231" name="Google Shape;231;p26"/>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Examples of anaphora</a:t>
            </a:r>
            <a:endParaRPr sz="1100"/>
          </a:p>
        </p:txBody>
      </p:sp>
      <p:cxnSp>
        <p:nvCxnSpPr>
          <p:cNvPr id="232" name="Google Shape;232;p26"/>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233" name="Google Shape;233;p26"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234" name="Google Shape;234;p26"/>
          <p:cNvSpPr/>
          <p:nvPr/>
        </p:nvSpPr>
        <p:spPr>
          <a:xfrm>
            <a:off x="395745" y="1086705"/>
            <a:ext cx="6629700" cy="1746600"/>
          </a:xfrm>
          <a:prstGeom prst="rect">
            <a:avLst/>
          </a:prstGeom>
          <a:noFill/>
          <a:ln>
            <a:noFill/>
          </a:ln>
        </p:spPr>
        <p:txBody>
          <a:bodyPr spcFirstLastPara="1" wrap="square" lIns="68575" tIns="34275" rIns="68575" bIns="34275" anchor="t" anchorCtr="0">
            <a:noAutofit/>
          </a:bodyPr>
          <a:lstStyle/>
          <a:p>
            <a:pPr marL="266700" marR="0" lvl="0" indent="-254000" algn="l" rtl="0">
              <a:lnSpc>
                <a:spcPct val="100000"/>
              </a:lnSpc>
              <a:spcBef>
                <a:spcPts val="0"/>
              </a:spcBef>
              <a:spcAft>
                <a:spcPts val="0"/>
              </a:spcAft>
              <a:buClr>
                <a:schemeClr val="dk1"/>
              </a:buClr>
              <a:buSzPts val="1400"/>
              <a:buFont typeface="Arial"/>
              <a:buChar char="•"/>
            </a:pPr>
            <a:r>
              <a:rPr lang="en" sz="1400">
                <a:solidFill>
                  <a:schemeClr val="dk1"/>
                </a:solidFill>
                <a:latin typeface="Carlito"/>
                <a:ea typeface="Carlito"/>
                <a:cs typeface="Carlito"/>
                <a:sym typeface="Carlito"/>
              </a:rPr>
              <a:t>Not all anaphoric relations are     co-referential.</a:t>
            </a:r>
            <a:endParaRPr sz="1100"/>
          </a:p>
          <a:p>
            <a:pPr marL="266700" marR="0" lvl="0" indent="-165100" algn="l" rtl="0">
              <a:lnSpc>
                <a:spcPct val="100000"/>
              </a:lnSpc>
              <a:spcBef>
                <a:spcPts val="100"/>
              </a:spcBef>
              <a:spcAft>
                <a:spcPts val="0"/>
              </a:spcAft>
              <a:buClr>
                <a:schemeClr val="dk1"/>
              </a:buClr>
              <a:buSzPts val="1400"/>
              <a:buFont typeface="Arial"/>
              <a:buNone/>
            </a:pPr>
            <a:endParaRPr sz="1400">
              <a:solidFill>
                <a:schemeClr val="dk1"/>
              </a:solidFill>
              <a:latin typeface="Carlito"/>
              <a:ea typeface="Carlito"/>
              <a:cs typeface="Carlito"/>
              <a:sym typeface="Carlito"/>
            </a:endParaRPr>
          </a:p>
          <a:p>
            <a:pPr marL="12700" marR="0" lvl="0" indent="0" algn="l" rtl="0">
              <a:lnSpc>
                <a:spcPct val="100000"/>
              </a:lnSpc>
              <a:spcBef>
                <a:spcPts val="100"/>
              </a:spcBef>
              <a:spcAft>
                <a:spcPts val="0"/>
              </a:spcAft>
              <a:buNone/>
            </a:pPr>
            <a:r>
              <a:rPr lang="en" sz="1400">
                <a:solidFill>
                  <a:schemeClr val="dk1"/>
                </a:solidFill>
                <a:latin typeface="Carlito"/>
                <a:ea typeface="Carlito"/>
                <a:cs typeface="Carlito"/>
                <a:sym typeface="Carlito"/>
              </a:rPr>
              <a:t>	Eg,</a:t>
            </a:r>
            <a:endParaRPr sz="1100"/>
          </a:p>
          <a:p>
            <a:pPr marL="12700" marR="0" lvl="0" indent="0" algn="l" rtl="0">
              <a:lnSpc>
                <a:spcPct val="100000"/>
              </a:lnSpc>
              <a:spcBef>
                <a:spcPts val="100"/>
              </a:spcBef>
              <a:spcAft>
                <a:spcPts val="0"/>
              </a:spcAft>
              <a:buNone/>
            </a:pPr>
            <a:endParaRPr sz="1400">
              <a:solidFill>
                <a:schemeClr val="dk1"/>
              </a:solidFill>
              <a:latin typeface="Carlito"/>
              <a:ea typeface="Carlito"/>
              <a:cs typeface="Carlito"/>
              <a:sym typeface="Carlito"/>
            </a:endParaRPr>
          </a:p>
          <a:p>
            <a:pPr marL="12700" marR="0" lvl="0" indent="0" algn="l" rtl="0">
              <a:lnSpc>
                <a:spcPct val="100000"/>
              </a:lnSpc>
              <a:spcBef>
                <a:spcPts val="100"/>
              </a:spcBef>
              <a:spcAft>
                <a:spcPts val="0"/>
              </a:spcAft>
              <a:buNone/>
            </a:pPr>
            <a:r>
              <a:rPr lang="en" sz="2100">
                <a:solidFill>
                  <a:schemeClr val="dk1"/>
                </a:solidFill>
                <a:latin typeface="Meddon"/>
                <a:ea typeface="Meddon"/>
                <a:cs typeface="Meddon"/>
                <a:sym typeface="Meddon"/>
              </a:rPr>
              <a:t>	We went to see </a:t>
            </a:r>
            <a:r>
              <a:rPr lang="en" sz="2100">
                <a:solidFill>
                  <a:srgbClr val="FF0000"/>
                </a:solidFill>
                <a:latin typeface="Meddon"/>
                <a:ea typeface="Meddon"/>
                <a:cs typeface="Meddon"/>
                <a:sym typeface="Meddon"/>
              </a:rPr>
              <a:t>a concert </a:t>
            </a:r>
            <a:r>
              <a:rPr lang="en" sz="2100">
                <a:solidFill>
                  <a:schemeClr val="dk1"/>
                </a:solidFill>
                <a:latin typeface="Meddon"/>
                <a:ea typeface="Meddon"/>
                <a:cs typeface="Meddon"/>
                <a:sym typeface="Meddon"/>
              </a:rPr>
              <a:t>last night. </a:t>
            </a:r>
            <a:r>
              <a:rPr lang="en" sz="2100">
                <a:solidFill>
                  <a:srgbClr val="FF0000"/>
                </a:solidFill>
                <a:latin typeface="Meddon"/>
                <a:ea typeface="Meddon"/>
                <a:cs typeface="Meddon"/>
                <a:sym typeface="Meddon"/>
              </a:rPr>
              <a:t>The tickets </a:t>
            </a:r>
            <a:r>
              <a:rPr lang="en" sz="2100">
                <a:solidFill>
                  <a:schemeClr val="dk1"/>
                </a:solidFill>
                <a:latin typeface="Meddon"/>
                <a:ea typeface="Meddon"/>
                <a:cs typeface="Meddon"/>
                <a:sym typeface="Meddon"/>
              </a:rPr>
              <a:t>were really expensive</a:t>
            </a:r>
            <a:r>
              <a:rPr lang="en" sz="1400">
                <a:solidFill>
                  <a:schemeClr val="dk1"/>
                </a:solidFill>
                <a:latin typeface="Carlito"/>
                <a:ea typeface="Carlito"/>
                <a:cs typeface="Carlito"/>
                <a:sym typeface="Carlito"/>
              </a:rPr>
              <a:t>.</a:t>
            </a:r>
            <a:endParaRPr sz="1400">
              <a:solidFill>
                <a:schemeClr val="dk1"/>
              </a:solidFill>
              <a:latin typeface="Carlito"/>
              <a:ea typeface="Carlito"/>
              <a:cs typeface="Carlito"/>
              <a:sym typeface="Carlito"/>
            </a:endParaRPr>
          </a:p>
          <a:p>
            <a:pPr marL="0" marR="0" lvl="0" indent="0" algn="l" rtl="0">
              <a:lnSpc>
                <a:spcPct val="100000"/>
              </a:lnSpc>
              <a:spcBef>
                <a:spcPts val="0"/>
              </a:spcBef>
              <a:spcAft>
                <a:spcPts val="0"/>
              </a:spcAft>
              <a:buClr>
                <a:schemeClr val="dk1"/>
              </a:buClr>
              <a:buSzPts val="1800"/>
              <a:buFont typeface="Arial"/>
              <a:buNone/>
            </a:pPr>
            <a:endParaRPr sz="1800">
              <a:solidFill>
                <a:schemeClr val="dk1"/>
              </a:solidFill>
              <a:latin typeface="Meddon"/>
              <a:ea typeface="Meddon"/>
              <a:cs typeface="Meddon"/>
              <a:sym typeface="Meddon"/>
            </a:endParaRPr>
          </a:p>
          <a:p>
            <a:pPr marL="266700" marR="0" lvl="0" indent="-254000" algn="l" rtl="0">
              <a:lnSpc>
                <a:spcPct val="100000"/>
              </a:lnSpc>
              <a:spcBef>
                <a:spcPts val="0"/>
              </a:spcBef>
              <a:spcAft>
                <a:spcPts val="0"/>
              </a:spcAft>
              <a:buClr>
                <a:schemeClr val="dk1"/>
              </a:buClr>
              <a:buSzPts val="1400"/>
              <a:buFont typeface="Arial"/>
              <a:buChar char="•"/>
            </a:pPr>
            <a:r>
              <a:rPr lang="en" sz="1400">
                <a:solidFill>
                  <a:schemeClr val="dk1"/>
                </a:solidFill>
                <a:latin typeface="Carlito"/>
                <a:ea typeface="Carlito"/>
                <a:cs typeface="Carlito"/>
                <a:sym typeface="Carlito"/>
              </a:rPr>
              <a:t>This is referred to as </a:t>
            </a:r>
            <a:r>
              <a:rPr lang="en" sz="1400" b="1" i="1">
                <a:solidFill>
                  <a:schemeClr val="dk1"/>
                </a:solidFill>
                <a:latin typeface="Carlito"/>
                <a:ea typeface="Carlito"/>
                <a:cs typeface="Carlito"/>
                <a:sym typeface="Carlito"/>
              </a:rPr>
              <a:t>bridging anaphora</a:t>
            </a:r>
            <a:r>
              <a:rPr lang="en" sz="1400">
                <a:solidFill>
                  <a:schemeClr val="dk1"/>
                </a:solidFill>
                <a:latin typeface="Carlito"/>
                <a:ea typeface="Carlito"/>
                <a:cs typeface="Carlito"/>
                <a:sym typeface="Carlito"/>
              </a:rPr>
              <a:t>.</a:t>
            </a:r>
            <a:endParaRPr sz="1400">
              <a:solidFill>
                <a:schemeClr val="dk1"/>
              </a:solidFill>
              <a:latin typeface="Carlito"/>
              <a:ea typeface="Carlito"/>
              <a:cs typeface="Carlito"/>
              <a:sym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12</a:t>
            </a:fld>
            <a:endParaRPr sz="1000" b="0" i="0" u="none" strike="noStrike" cap="none">
              <a:solidFill>
                <a:srgbClr val="898989"/>
              </a:solidFill>
              <a:latin typeface="Calibri"/>
              <a:ea typeface="Calibri"/>
              <a:cs typeface="Calibri"/>
              <a:sym typeface="Calibri"/>
            </a:endParaRPr>
          </a:p>
        </p:txBody>
      </p:sp>
      <p:sp>
        <p:nvSpPr>
          <p:cNvPr id="240" name="Google Shape;240;p27"/>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What is Co-reference Chain?</a:t>
            </a:r>
            <a:endParaRPr sz="1100"/>
          </a:p>
        </p:txBody>
      </p:sp>
      <p:cxnSp>
        <p:nvCxnSpPr>
          <p:cNvPr id="241" name="Google Shape;241;p27"/>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242" name="Google Shape;242;p27"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243" name="Google Shape;243;p27"/>
          <p:cNvSpPr/>
          <p:nvPr/>
        </p:nvSpPr>
        <p:spPr>
          <a:xfrm>
            <a:off x="486270" y="933024"/>
            <a:ext cx="5560800" cy="38088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Determining whether two mentions co-refer, i.e.  they refer to the same entity in the discourse model (the same discourse entity).</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The set of co-referring expressions is often called a </a:t>
            </a:r>
            <a:r>
              <a:rPr lang="en" sz="1400" i="1">
                <a:solidFill>
                  <a:srgbClr val="FF0066"/>
                </a:solidFill>
                <a:latin typeface="Calibri"/>
                <a:ea typeface="Calibri"/>
                <a:cs typeface="Calibri"/>
                <a:sym typeface="Calibri"/>
              </a:rPr>
              <a:t>co-reference chain or a cluster.</a:t>
            </a:r>
            <a:endParaRPr sz="1100"/>
          </a:p>
          <a:p>
            <a:pPr marL="215900" marR="0" lvl="0" indent="-127000" algn="l" rtl="0">
              <a:spcBef>
                <a:spcPts val="0"/>
              </a:spcBef>
              <a:spcAft>
                <a:spcPts val="0"/>
              </a:spcAft>
              <a:buClr>
                <a:schemeClr val="dk1"/>
              </a:buClr>
              <a:buSzPts val="1400"/>
              <a:buFont typeface="Arial"/>
              <a:buNone/>
            </a:pPr>
            <a:endParaRPr sz="1400" i="1">
              <a:solidFill>
                <a:srgbClr val="FF0066"/>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 co-reference resolution algorithm must be able to find at least 4 </a:t>
            </a:r>
            <a:r>
              <a:rPr lang="en" sz="1400" i="1">
                <a:solidFill>
                  <a:srgbClr val="1F3864"/>
                </a:solidFill>
                <a:latin typeface="Calibri"/>
                <a:ea typeface="Calibri"/>
                <a:cs typeface="Calibri"/>
                <a:sym typeface="Calibri"/>
              </a:rPr>
              <a:t>co-reference chains</a:t>
            </a:r>
            <a:r>
              <a:rPr lang="en" sz="1400">
                <a:solidFill>
                  <a:schemeClr val="dk1"/>
                </a:solidFill>
                <a:latin typeface="Calibri"/>
                <a:ea typeface="Calibri"/>
                <a:cs typeface="Calibri"/>
                <a:sym typeface="Calibri"/>
              </a:rPr>
              <a:t>, corresponding to the 4 entities in the discourse model as per the example:</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a:solidFill>
                  <a:schemeClr val="dk1"/>
                </a:solidFill>
                <a:latin typeface="Calibri"/>
                <a:ea typeface="Calibri"/>
                <a:cs typeface="Calibri"/>
                <a:sym typeface="Calibri"/>
              </a:rPr>
              <a:t>	1. {Victoria Chen, her, the 38-year-old, She}</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2. {Megabucks Banking, the company, Megabucks}</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3. {her pay}</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4. {Lotsabucks}</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i="1">
                <a:solidFill>
                  <a:srgbClr val="FF0066"/>
                </a:solidFill>
                <a:latin typeface="Calibri"/>
                <a:ea typeface="Calibri"/>
                <a:cs typeface="Calibri"/>
                <a:sym typeface="Calibri"/>
              </a:rPr>
              <a:t>An Important POINT:  </a:t>
            </a:r>
            <a:r>
              <a:rPr lang="en" sz="1400" b="1">
                <a:solidFill>
                  <a:schemeClr val="dk1"/>
                </a:solidFill>
                <a:latin typeface="Calibri"/>
                <a:ea typeface="Calibri"/>
                <a:cs typeface="Calibri"/>
                <a:sym typeface="Calibri"/>
              </a:rPr>
              <a:t>mentions</a:t>
            </a:r>
            <a:r>
              <a:rPr lang="en" sz="1400">
                <a:solidFill>
                  <a:schemeClr val="dk1"/>
                </a:solidFill>
                <a:latin typeface="Calibri"/>
                <a:ea typeface="Calibri"/>
                <a:cs typeface="Calibri"/>
                <a:sym typeface="Calibri"/>
              </a:rPr>
              <a:t> can be </a:t>
            </a:r>
            <a:r>
              <a:rPr lang="en" sz="1400" b="1">
                <a:solidFill>
                  <a:schemeClr val="dk1"/>
                </a:solidFill>
                <a:latin typeface="Calibri"/>
                <a:ea typeface="Calibri"/>
                <a:cs typeface="Calibri"/>
                <a:sym typeface="Calibri"/>
              </a:rPr>
              <a:t>nested</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E.g. the mention ‘</a:t>
            </a:r>
            <a:r>
              <a:rPr lang="en" sz="1400">
                <a:solidFill>
                  <a:srgbClr val="B006A6"/>
                </a:solidFill>
                <a:latin typeface="Calibri"/>
                <a:ea typeface="Calibri"/>
                <a:cs typeface="Calibri"/>
                <a:sym typeface="Calibri"/>
              </a:rPr>
              <a:t>her</a:t>
            </a:r>
            <a:r>
              <a:rPr lang="en" sz="1400">
                <a:solidFill>
                  <a:schemeClr val="dk1"/>
                </a:solidFill>
                <a:latin typeface="Calibri"/>
                <a:ea typeface="Calibri"/>
                <a:cs typeface="Calibri"/>
                <a:sym typeface="Calibri"/>
              </a:rPr>
              <a:t>’ is a part of another mention, ‘</a:t>
            </a:r>
            <a:r>
              <a:rPr lang="en" sz="1400">
                <a:solidFill>
                  <a:srgbClr val="B006A6"/>
                </a:solidFill>
                <a:latin typeface="Calibri"/>
                <a:ea typeface="Calibri"/>
                <a:cs typeface="Calibri"/>
                <a:sym typeface="Calibri"/>
              </a:rPr>
              <a:t>her pay</a:t>
            </a:r>
            <a:r>
              <a:rPr lang="en" sz="1400">
                <a:solidFill>
                  <a:schemeClr val="dk1"/>
                </a:solidFill>
                <a:latin typeface="Calibri"/>
                <a:ea typeface="Calibri"/>
                <a:cs typeface="Calibri"/>
                <a:sym typeface="Calibri"/>
              </a:rPr>
              <a:t>’, referring to a </a:t>
            </a:r>
            <a:r>
              <a:rPr lang="en" sz="1400">
                <a:solidFill>
                  <a:srgbClr val="00B050"/>
                </a:solidFill>
                <a:latin typeface="Calibri"/>
                <a:ea typeface="Calibri"/>
                <a:cs typeface="Calibri"/>
                <a:sym typeface="Calibri"/>
              </a:rPr>
              <a:t>completely different discourse entity.</a:t>
            </a:r>
            <a:endParaRPr sz="1400" i="1">
              <a:solidFill>
                <a:srgbClr val="00B050"/>
              </a:solidFill>
              <a:latin typeface="Calibri"/>
              <a:ea typeface="Calibri"/>
              <a:cs typeface="Calibri"/>
              <a:sym typeface="Calibri"/>
            </a:endParaRPr>
          </a:p>
        </p:txBody>
      </p:sp>
      <p:sp>
        <p:nvSpPr>
          <p:cNvPr id="244" name="Google Shape;244;p27"/>
          <p:cNvSpPr/>
          <p:nvPr/>
        </p:nvSpPr>
        <p:spPr>
          <a:xfrm rot="-926769">
            <a:off x="4831239" y="2727032"/>
            <a:ext cx="4048321" cy="48495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Victoria Chen, CFO of Megabucks Banking, saw her pay jump to $2.3 million, as the 38-year-old became the company’s president. It is widely known that she came to Megabucks from rival Lotsabucks.</a:t>
            </a: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13</a:t>
            </a:fld>
            <a:endParaRPr sz="1000" b="0" i="0" u="none" strike="noStrike" cap="none">
              <a:solidFill>
                <a:srgbClr val="898989"/>
              </a:solidFill>
              <a:latin typeface="Calibri"/>
              <a:ea typeface="Calibri"/>
              <a:cs typeface="Calibri"/>
              <a:sym typeface="Calibri"/>
            </a:endParaRPr>
          </a:p>
        </p:txBody>
      </p:sp>
      <p:sp>
        <p:nvSpPr>
          <p:cNvPr id="250" name="Google Shape;250;p28"/>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a:t>
            </a:r>
            <a:endParaRPr sz="1100"/>
          </a:p>
        </p:txBody>
      </p:sp>
      <p:cxnSp>
        <p:nvCxnSpPr>
          <p:cNvPr id="251" name="Google Shape;251;p28"/>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252" name="Google Shape;252;p28"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253" name="Google Shape;253;p28"/>
          <p:cNvSpPr/>
          <p:nvPr/>
        </p:nvSpPr>
        <p:spPr>
          <a:xfrm>
            <a:off x="2312582" y="1100470"/>
            <a:ext cx="2966400" cy="6141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Calibri"/>
                <a:ea typeface="Calibri"/>
                <a:cs typeface="Calibri"/>
                <a:sym typeface="Calibri"/>
              </a:rPr>
              <a:t>Co-reference resolution thus comprises two tasks </a:t>
            </a:r>
            <a:endParaRPr sz="1400">
              <a:solidFill>
                <a:schemeClr val="lt1"/>
              </a:solidFill>
              <a:latin typeface="Calibri"/>
              <a:ea typeface="Calibri"/>
              <a:cs typeface="Calibri"/>
              <a:sym typeface="Calibri"/>
            </a:endParaRPr>
          </a:p>
        </p:txBody>
      </p:sp>
      <p:cxnSp>
        <p:nvCxnSpPr>
          <p:cNvPr id="254" name="Google Shape;254;p28"/>
          <p:cNvCxnSpPr/>
          <p:nvPr/>
        </p:nvCxnSpPr>
        <p:spPr>
          <a:xfrm flipH="1">
            <a:off x="2312624" y="1714500"/>
            <a:ext cx="1140300" cy="319200"/>
          </a:xfrm>
          <a:prstGeom prst="straightConnector1">
            <a:avLst/>
          </a:prstGeom>
          <a:noFill/>
          <a:ln w="9525" cap="flat" cmpd="sng">
            <a:solidFill>
              <a:schemeClr val="accent1"/>
            </a:solidFill>
            <a:prstDash val="solid"/>
            <a:miter lim="800000"/>
            <a:headEnd type="none" w="sm" len="sm"/>
            <a:tailEnd type="stealth" w="med" len="med"/>
          </a:ln>
        </p:spPr>
      </p:cxnSp>
      <p:cxnSp>
        <p:nvCxnSpPr>
          <p:cNvPr id="255" name="Google Shape;255;p28"/>
          <p:cNvCxnSpPr>
            <a:stCxn id="253" idx="2"/>
          </p:cNvCxnSpPr>
          <p:nvPr/>
        </p:nvCxnSpPr>
        <p:spPr>
          <a:xfrm>
            <a:off x="3795782" y="1714570"/>
            <a:ext cx="1148400" cy="319200"/>
          </a:xfrm>
          <a:prstGeom prst="straightConnector1">
            <a:avLst/>
          </a:prstGeom>
          <a:noFill/>
          <a:ln w="9525" cap="flat" cmpd="sng">
            <a:solidFill>
              <a:schemeClr val="accent1"/>
            </a:solidFill>
            <a:prstDash val="solid"/>
            <a:miter lim="800000"/>
            <a:headEnd type="none" w="sm" len="sm"/>
            <a:tailEnd type="stealth" w="med" len="med"/>
          </a:ln>
        </p:spPr>
      </p:cxnSp>
      <p:sp>
        <p:nvSpPr>
          <p:cNvPr id="256" name="Google Shape;256;p28"/>
          <p:cNvSpPr/>
          <p:nvPr/>
        </p:nvSpPr>
        <p:spPr>
          <a:xfrm>
            <a:off x="709724" y="2033477"/>
            <a:ext cx="2105400" cy="725700"/>
          </a:xfrm>
          <a:prstGeom prst="roundRect">
            <a:avLst>
              <a:gd name="adj" fmla="val 16667"/>
            </a:avLst>
          </a:prstGeom>
          <a:solidFill>
            <a:srgbClr val="10B9A7"/>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Calibri"/>
                <a:ea typeface="Calibri"/>
                <a:cs typeface="Calibri"/>
                <a:sym typeface="Calibri"/>
              </a:rPr>
              <a:t>Mentions identification</a:t>
            </a:r>
            <a:endParaRPr sz="1100"/>
          </a:p>
        </p:txBody>
      </p:sp>
      <p:sp>
        <p:nvSpPr>
          <p:cNvPr id="257" name="Google Shape;257;p28"/>
          <p:cNvSpPr/>
          <p:nvPr/>
        </p:nvSpPr>
        <p:spPr>
          <a:xfrm>
            <a:off x="4441751" y="2037463"/>
            <a:ext cx="2416200" cy="757500"/>
          </a:xfrm>
          <a:prstGeom prst="roundRect">
            <a:avLst>
              <a:gd name="adj" fmla="val 16667"/>
            </a:avLst>
          </a:prstGeom>
          <a:solidFill>
            <a:srgbClr val="A8D08C"/>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Calibri"/>
                <a:ea typeface="Calibri"/>
                <a:cs typeface="Calibri"/>
                <a:sym typeface="Calibri"/>
              </a:rPr>
              <a:t>Making clusters of mentions or discourse entities</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14</a:t>
            </a:fld>
            <a:endParaRPr sz="1000" b="0" i="0" u="none" strike="noStrike" cap="none">
              <a:solidFill>
                <a:srgbClr val="898989"/>
              </a:solidFill>
              <a:latin typeface="Calibri"/>
              <a:ea typeface="Calibri"/>
              <a:cs typeface="Calibri"/>
              <a:sym typeface="Calibri"/>
            </a:endParaRPr>
          </a:p>
        </p:txBody>
      </p:sp>
      <p:sp>
        <p:nvSpPr>
          <p:cNvPr id="263" name="Google Shape;263;p29"/>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Types of Referring expressions</a:t>
            </a:r>
            <a:endParaRPr sz="1100"/>
          </a:p>
        </p:txBody>
      </p:sp>
      <p:cxnSp>
        <p:nvCxnSpPr>
          <p:cNvPr id="264" name="Google Shape;264;p29"/>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265" name="Google Shape;265;p29"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266" name="Google Shape;266;p29"/>
          <p:cNvSpPr/>
          <p:nvPr/>
        </p:nvSpPr>
        <p:spPr>
          <a:xfrm>
            <a:off x="380948" y="965958"/>
            <a:ext cx="6282000" cy="29778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b="1">
                <a:solidFill>
                  <a:schemeClr val="dk1"/>
                </a:solidFill>
                <a:latin typeface="Calibri"/>
                <a:ea typeface="Calibri"/>
                <a:cs typeface="Calibri"/>
                <a:sym typeface="Calibri"/>
              </a:rPr>
              <a:t>Indefinite NP</a:t>
            </a:r>
            <a:r>
              <a:rPr lang="en" sz="1400">
                <a:solidFill>
                  <a:schemeClr val="dk1"/>
                </a:solidFill>
                <a:latin typeface="Calibri"/>
                <a:ea typeface="Calibri"/>
                <a:cs typeface="Calibri"/>
                <a:sym typeface="Calibri"/>
              </a:rPr>
              <a:t>:</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(i) Mrs. Martin was so very kind as to send Mrs. Goddard </a:t>
            </a:r>
            <a:r>
              <a:rPr lang="en" sz="1400" i="1">
                <a:solidFill>
                  <a:srgbClr val="00B0F0"/>
                </a:solidFill>
                <a:latin typeface="Calibri"/>
                <a:ea typeface="Calibri"/>
                <a:cs typeface="Calibri"/>
                <a:sym typeface="Calibri"/>
              </a:rPr>
              <a:t>a beautiful goose</a:t>
            </a:r>
            <a:r>
              <a:rPr lang="en" sz="1400">
                <a:solidFill>
                  <a:schemeClr val="dk1"/>
                </a:solidFill>
                <a:latin typeface="Calibri"/>
                <a:ea typeface="Calibri"/>
                <a:cs typeface="Calibri"/>
                <a:sym typeface="Calibri"/>
              </a:rPr>
              <a:t>.</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(ii) He had gone round one day to bring her </a:t>
            </a:r>
            <a:r>
              <a:rPr lang="en" sz="1400">
                <a:solidFill>
                  <a:srgbClr val="FF0000"/>
                </a:solidFill>
                <a:latin typeface="Calibri"/>
                <a:ea typeface="Calibri"/>
                <a:cs typeface="Calibri"/>
                <a:sym typeface="Calibri"/>
              </a:rPr>
              <a:t>some walnuts</a:t>
            </a:r>
            <a:r>
              <a:rPr lang="en" sz="1400">
                <a:solidFill>
                  <a:schemeClr val="dk1"/>
                </a:solidFill>
                <a:latin typeface="Calibri"/>
                <a:ea typeface="Calibri"/>
                <a:cs typeface="Calibri"/>
                <a:sym typeface="Calibri"/>
              </a:rPr>
              <a:t>.</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(iii) I saw </a:t>
            </a:r>
            <a:r>
              <a:rPr lang="en" sz="1400">
                <a:solidFill>
                  <a:srgbClr val="92D050"/>
                </a:solidFill>
                <a:latin typeface="Calibri"/>
                <a:ea typeface="Calibri"/>
                <a:cs typeface="Calibri"/>
                <a:sym typeface="Calibri"/>
              </a:rPr>
              <a:t>this beautiful cauliflower today</a:t>
            </a:r>
            <a:r>
              <a:rPr lang="en" sz="1400">
                <a:solidFill>
                  <a:schemeClr val="dk1"/>
                </a:solidFill>
                <a:latin typeface="Calibri"/>
                <a:ea typeface="Calibri"/>
                <a:cs typeface="Calibri"/>
                <a:sym typeface="Calibri"/>
              </a:rPr>
              <a:t>.</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a:solidFill>
                  <a:schemeClr val="dk1"/>
                </a:solidFill>
                <a:latin typeface="Calibri"/>
                <a:ea typeface="Calibri"/>
                <a:cs typeface="Calibri"/>
                <a:sym typeface="Calibri"/>
              </a:rPr>
              <a:t>	a, some, this etc makes a NP indefinite</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b="1">
                <a:solidFill>
                  <a:schemeClr val="dk1"/>
                </a:solidFill>
                <a:latin typeface="Calibri"/>
                <a:ea typeface="Calibri"/>
                <a:cs typeface="Calibri"/>
                <a:sym typeface="Calibri"/>
              </a:rPr>
              <a:t>Definite NP:</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(i) It concerns a white stallion which I have sold to an officer. But the pedigree</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of the white stallion was not fully established.</a:t>
            </a:r>
            <a:endParaRPr sz="1100"/>
          </a:p>
          <a:p>
            <a:pPr marL="685800" marR="0" lvl="2" indent="0" algn="l" rtl="0">
              <a:spcBef>
                <a:spcPts val="0"/>
              </a:spcBef>
              <a:spcAft>
                <a:spcPts val="0"/>
              </a:spcAft>
              <a:buNone/>
            </a:pPr>
            <a:endParaRPr sz="1400" b="0" i="0" u="none" strike="noStrike" cap="none">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b="1">
                <a:solidFill>
                  <a:schemeClr val="dk1"/>
                </a:solidFill>
                <a:latin typeface="Calibri"/>
                <a:ea typeface="Calibri"/>
                <a:cs typeface="Calibri"/>
                <a:sym typeface="Calibri"/>
              </a:rPr>
              <a:t>Pronouns:</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(i)  </a:t>
            </a:r>
            <a:r>
              <a:rPr lang="en" sz="1400">
                <a:solidFill>
                  <a:srgbClr val="B006A6"/>
                </a:solidFill>
                <a:latin typeface="Calibri"/>
                <a:ea typeface="Calibri"/>
                <a:cs typeface="Calibri"/>
                <a:sym typeface="Calibri"/>
              </a:rPr>
              <a:t>Emma</a:t>
            </a:r>
            <a:r>
              <a:rPr lang="en" sz="1400">
                <a:solidFill>
                  <a:schemeClr val="dk1"/>
                </a:solidFill>
                <a:latin typeface="Calibri"/>
                <a:ea typeface="Calibri"/>
                <a:cs typeface="Calibri"/>
                <a:sym typeface="Calibri"/>
              </a:rPr>
              <a:t> smiled and chatted as cheerfully as </a:t>
            </a:r>
            <a:r>
              <a:rPr lang="en" sz="1400" i="1">
                <a:solidFill>
                  <a:srgbClr val="B006A6"/>
                </a:solidFill>
                <a:latin typeface="Calibri"/>
                <a:ea typeface="Calibri"/>
                <a:cs typeface="Calibri"/>
                <a:sym typeface="Calibri"/>
              </a:rPr>
              <a:t>she</a:t>
            </a:r>
            <a:r>
              <a:rPr lang="en" sz="1400">
                <a:solidFill>
                  <a:schemeClr val="dk1"/>
                </a:solidFill>
                <a:latin typeface="Calibri"/>
                <a:ea typeface="Calibri"/>
                <a:cs typeface="Calibri"/>
                <a:sym typeface="Calibri"/>
              </a:rPr>
              <a:t> could,</a:t>
            </a:r>
            <a:endParaRPr sz="1100"/>
          </a:p>
          <a:p>
            <a:pPr marL="685800" marR="0" lvl="2" indent="0" algn="l"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267" name="Google Shape;267;p29"/>
          <p:cNvSpPr/>
          <p:nvPr/>
        </p:nvSpPr>
        <p:spPr>
          <a:xfrm>
            <a:off x="595424" y="3735947"/>
            <a:ext cx="4572000" cy="9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Cataphora: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 referring expression appears before referent)</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Even before </a:t>
            </a:r>
            <a:r>
              <a:rPr lang="en" sz="1400">
                <a:solidFill>
                  <a:srgbClr val="FF0066"/>
                </a:solidFill>
                <a:latin typeface="Calibri"/>
                <a:ea typeface="Calibri"/>
                <a:cs typeface="Calibri"/>
                <a:sym typeface="Calibri"/>
              </a:rPr>
              <a:t>she</a:t>
            </a:r>
            <a:r>
              <a:rPr lang="en" sz="1400">
                <a:solidFill>
                  <a:schemeClr val="dk1"/>
                </a:solidFill>
                <a:latin typeface="Calibri"/>
                <a:ea typeface="Calibri"/>
                <a:cs typeface="Calibri"/>
                <a:sym typeface="Calibri"/>
              </a:rPr>
              <a:t> saw it, </a:t>
            </a:r>
            <a:r>
              <a:rPr lang="en" sz="1400">
                <a:solidFill>
                  <a:srgbClr val="FF0066"/>
                </a:solidFill>
                <a:latin typeface="Calibri"/>
                <a:ea typeface="Calibri"/>
                <a:cs typeface="Calibri"/>
                <a:sym typeface="Calibri"/>
              </a:rPr>
              <a:t>Dorothy</a:t>
            </a:r>
            <a:r>
              <a:rPr lang="en" sz="1400">
                <a:solidFill>
                  <a:schemeClr val="dk1"/>
                </a:solidFill>
                <a:latin typeface="Calibri"/>
                <a:ea typeface="Calibri"/>
                <a:cs typeface="Calibri"/>
                <a:sym typeface="Calibri"/>
              </a:rPr>
              <a:t> had been thinking 	about the Emerald City every day.</a:t>
            </a:r>
            <a:endParaRPr sz="1100"/>
          </a:p>
        </p:txBody>
      </p:sp>
      <p:sp>
        <p:nvSpPr>
          <p:cNvPr id="268" name="Google Shape;268;p29"/>
          <p:cNvSpPr/>
          <p:nvPr/>
        </p:nvSpPr>
        <p:spPr>
          <a:xfrm rot="-976600">
            <a:off x="5539741" y="2643261"/>
            <a:ext cx="3549360" cy="1107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Pronouns  can also be found as </a:t>
            </a:r>
            <a:r>
              <a:rPr lang="en" sz="1400" i="1">
                <a:solidFill>
                  <a:srgbClr val="C00000"/>
                </a:solidFill>
                <a:latin typeface="Calibri"/>
                <a:ea typeface="Calibri"/>
                <a:cs typeface="Calibri"/>
                <a:sym typeface="Calibri"/>
              </a:rPr>
              <a:t>quantified</a:t>
            </a:r>
            <a:r>
              <a:rPr lang="en" sz="1400">
                <a:solidFill>
                  <a:schemeClr val="dk1"/>
                </a:solidFill>
                <a:latin typeface="Calibri"/>
                <a:ea typeface="Calibri"/>
                <a:cs typeface="Calibri"/>
                <a:sym typeface="Calibri"/>
              </a:rPr>
              <a:t> contexts in which they are considered to be  </a:t>
            </a:r>
            <a:r>
              <a:rPr lang="en" sz="1400" b="1">
                <a:solidFill>
                  <a:schemeClr val="dk1"/>
                </a:solidFill>
                <a:latin typeface="Calibri"/>
                <a:ea typeface="Calibri"/>
                <a:cs typeface="Calibri"/>
                <a:sym typeface="Calibri"/>
              </a:rPr>
              <a:t>bound,</a:t>
            </a:r>
            <a:endParaRPr sz="1100"/>
          </a:p>
          <a:p>
            <a:pPr marL="0" marR="0" lvl="0" indent="0" algn="l" rtl="0">
              <a:spcBef>
                <a:spcPts val="0"/>
              </a:spcBef>
              <a:spcAft>
                <a:spcPts val="0"/>
              </a:spcAft>
              <a:buNone/>
            </a:pPr>
            <a:r>
              <a:rPr lang="en" sz="1400" b="1">
                <a:solidFill>
                  <a:schemeClr val="dk1"/>
                </a:solidFill>
                <a:latin typeface="Calibri"/>
                <a:ea typeface="Calibri"/>
                <a:cs typeface="Calibri"/>
                <a:sym typeface="Calibri"/>
              </a:rPr>
              <a:t>Eg. </a:t>
            </a:r>
            <a:r>
              <a:rPr lang="en" sz="1400">
                <a:solidFill>
                  <a:schemeClr val="dk1"/>
                </a:solidFill>
                <a:latin typeface="Calibri"/>
                <a:ea typeface="Calibri"/>
                <a:cs typeface="Calibri"/>
                <a:sym typeface="Calibri"/>
              </a:rPr>
              <a:t>Every student got </a:t>
            </a:r>
            <a:r>
              <a:rPr lang="en" sz="1400" b="1">
                <a:solidFill>
                  <a:srgbClr val="2E75B5"/>
                </a:solidFill>
                <a:latin typeface="Calibri"/>
                <a:ea typeface="Calibri"/>
                <a:cs typeface="Calibri"/>
                <a:sym typeface="Calibri"/>
              </a:rPr>
              <a:t>his</a:t>
            </a:r>
            <a:r>
              <a:rPr lang="en" sz="1400">
                <a:solidFill>
                  <a:schemeClr val="dk1"/>
                </a:solidFill>
                <a:latin typeface="Calibri"/>
                <a:ea typeface="Calibri"/>
                <a:cs typeface="Calibri"/>
                <a:sym typeface="Calibri"/>
              </a:rPr>
              <a:t> result.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‘his’ is a bound.</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500"/>
                                        <p:tgtEl>
                                          <p:spTgt spid="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gtEl>
                                        <p:attrNameLst>
                                          <p:attrName>style.visibility</p:attrName>
                                        </p:attrNameLst>
                                      </p:cBhvr>
                                      <p:to>
                                        <p:strVal val="visible"/>
                                      </p:to>
                                    </p:set>
                                    <p:animEffect transition="in" filter="fade">
                                      <p:cBhvr>
                                        <p:cTn id="12" dur="500"/>
                                        <p:tgtEl>
                                          <p:spTgt spid="2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8"/>
                                        </p:tgtEl>
                                        <p:attrNameLst>
                                          <p:attrName>style.visibility</p:attrName>
                                        </p:attrNameLst>
                                      </p:cBhvr>
                                      <p:to>
                                        <p:strVal val="visible"/>
                                      </p:to>
                                    </p:set>
                                    <p:animEffect transition="in" filter="fade">
                                      <p:cBhvr>
                                        <p:cTn id="17" dur="5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15</a:t>
            </a:fld>
            <a:endParaRPr sz="1000" b="0" i="0" u="none" strike="noStrike" cap="none">
              <a:solidFill>
                <a:srgbClr val="898989"/>
              </a:solidFill>
              <a:latin typeface="Calibri"/>
              <a:ea typeface="Calibri"/>
              <a:cs typeface="Calibri"/>
              <a:sym typeface="Calibri"/>
            </a:endParaRPr>
          </a:p>
        </p:txBody>
      </p:sp>
      <p:sp>
        <p:nvSpPr>
          <p:cNvPr id="274" name="Google Shape;274;p30"/>
          <p:cNvSpPr/>
          <p:nvPr/>
        </p:nvSpPr>
        <p:spPr>
          <a:xfrm>
            <a:off x="395746" y="163169"/>
            <a:ext cx="5499600" cy="9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100"/>
          </a:p>
          <a:p>
            <a:pPr marL="0" marR="0" lvl="0" indent="0" algn="l" rtl="0">
              <a:spcBef>
                <a:spcPts val="0"/>
              </a:spcBef>
              <a:spcAft>
                <a:spcPts val="0"/>
              </a:spcAft>
              <a:buNone/>
            </a:pPr>
            <a:r>
              <a:rPr lang="en" sz="1800" b="1">
                <a:solidFill>
                  <a:srgbClr val="C55A11"/>
                </a:solidFill>
                <a:latin typeface="Calibri"/>
                <a:ea typeface="Calibri"/>
                <a:cs typeface="Calibri"/>
                <a:sym typeface="Calibri"/>
              </a:rPr>
              <a:t>Types of Referring expressions</a:t>
            </a:r>
            <a:endParaRPr sz="1100"/>
          </a:p>
          <a:p>
            <a:pPr marL="0" marR="0" lvl="0" indent="0" algn="l" rtl="0">
              <a:spcBef>
                <a:spcPts val="0"/>
              </a:spcBef>
              <a:spcAft>
                <a:spcPts val="0"/>
              </a:spcAft>
              <a:buNone/>
            </a:pPr>
            <a:endParaRPr sz="1800">
              <a:solidFill>
                <a:srgbClr val="DFA267"/>
              </a:solidFill>
              <a:latin typeface="Calibri"/>
              <a:ea typeface="Calibri"/>
              <a:cs typeface="Calibri"/>
              <a:sym typeface="Calibri"/>
            </a:endParaRPr>
          </a:p>
        </p:txBody>
      </p:sp>
      <p:cxnSp>
        <p:nvCxnSpPr>
          <p:cNvPr id="275" name="Google Shape;275;p30"/>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276" name="Google Shape;276;p30"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277" name="Google Shape;277;p30"/>
          <p:cNvSpPr/>
          <p:nvPr/>
        </p:nvSpPr>
        <p:spPr>
          <a:xfrm>
            <a:off x="483782" y="877460"/>
            <a:ext cx="6398100" cy="2769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Demonstrative Pronouns</a:t>
            </a:r>
            <a:r>
              <a:rPr lang="en" sz="1400">
                <a:solidFill>
                  <a:schemeClr val="dk1"/>
                </a:solidFill>
                <a:latin typeface="Calibri"/>
                <a:ea typeface="Calibri"/>
                <a:cs typeface="Calibri"/>
                <a:sym typeface="Calibri"/>
              </a:rPr>
              <a:t>:</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this and that can appear either alone or as determiners.</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a:solidFill>
                  <a:schemeClr val="dk1"/>
                </a:solidFill>
                <a:latin typeface="Calibri"/>
                <a:ea typeface="Calibri"/>
                <a:cs typeface="Calibri"/>
                <a:sym typeface="Calibri"/>
              </a:rPr>
              <a:t>Eg., I just bought a copy of Thoreau’s Walden. I had bought one five years ago.</a:t>
            </a:r>
            <a:endParaRPr sz="1100"/>
          </a:p>
          <a:p>
            <a:pPr marL="0" marR="0" lvl="0" indent="0" algn="l" rtl="0">
              <a:spcBef>
                <a:spcPts val="0"/>
              </a:spcBef>
              <a:spcAft>
                <a:spcPts val="0"/>
              </a:spcAft>
              <a:buNone/>
            </a:pPr>
            <a:r>
              <a:rPr lang="en" sz="1400" i="1">
                <a:solidFill>
                  <a:schemeClr val="dk1"/>
                </a:solidFill>
                <a:latin typeface="Calibri"/>
                <a:ea typeface="Calibri"/>
                <a:cs typeface="Calibri"/>
                <a:sym typeface="Calibri"/>
              </a:rPr>
              <a:t>That one </a:t>
            </a:r>
            <a:r>
              <a:rPr lang="en" sz="1400">
                <a:solidFill>
                  <a:schemeClr val="dk1"/>
                </a:solidFill>
                <a:latin typeface="Calibri"/>
                <a:ea typeface="Calibri"/>
                <a:cs typeface="Calibri"/>
                <a:sym typeface="Calibri"/>
              </a:rPr>
              <a:t>had been very tattered; </a:t>
            </a:r>
            <a:r>
              <a:rPr lang="en" sz="1400" i="1">
                <a:solidFill>
                  <a:schemeClr val="dk1"/>
                </a:solidFill>
                <a:latin typeface="Calibri"/>
                <a:ea typeface="Calibri"/>
                <a:cs typeface="Calibri"/>
                <a:sym typeface="Calibri"/>
              </a:rPr>
              <a:t>this one </a:t>
            </a:r>
            <a:r>
              <a:rPr lang="en" sz="1400">
                <a:solidFill>
                  <a:schemeClr val="dk1"/>
                </a:solidFill>
                <a:latin typeface="Calibri"/>
                <a:ea typeface="Calibri"/>
                <a:cs typeface="Calibri"/>
                <a:sym typeface="Calibri"/>
              </a:rPr>
              <a:t>was in much better condition.</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b="1">
                <a:solidFill>
                  <a:schemeClr val="dk1"/>
                </a:solidFill>
                <a:latin typeface="Calibri"/>
                <a:ea typeface="Calibri"/>
                <a:cs typeface="Calibri"/>
                <a:sym typeface="Calibri"/>
              </a:rPr>
              <a:t>Zero Anaphora:</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The zero anaphora creates an expectation that the listener will be able to infer who/what the speaker intends to identify.</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Eg.  Peel the </a:t>
            </a:r>
            <a:r>
              <a:rPr lang="en" sz="1400">
                <a:solidFill>
                  <a:srgbClr val="FF0000"/>
                </a:solidFill>
                <a:latin typeface="Calibri"/>
                <a:ea typeface="Calibri"/>
                <a:cs typeface="Calibri"/>
                <a:sym typeface="Calibri"/>
              </a:rPr>
              <a:t>onions</a:t>
            </a:r>
            <a:r>
              <a:rPr lang="en" sz="1400">
                <a:solidFill>
                  <a:schemeClr val="dk1"/>
                </a:solidFill>
                <a:latin typeface="Calibri"/>
                <a:ea typeface="Calibri"/>
                <a:cs typeface="Calibri"/>
                <a:sym typeface="Calibri"/>
              </a:rPr>
              <a:t> and slice it. Drop </a:t>
            </a:r>
            <a:r>
              <a:rPr lang="en" sz="1400">
                <a:solidFill>
                  <a:srgbClr val="FF0000"/>
                </a:solidFill>
                <a:latin typeface="Calibri"/>
                <a:ea typeface="Calibri"/>
                <a:cs typeface="Calibri"/>
                <a:sym typeface="Calibri"/>
              </a:rPr>
              <a:t>them</a:t>
            </a:r>
            <a:r>
              <a:rPr lang="en" sz="1400">
                <a:solidFill>
                  <a:schemeClr val="dk1"/>
                </a:solidFill>
                <a:latin typeface="Calibri"/>
                <a:ea typeface="Calibri"/>
                <a:cs typeface="Calibri"/>
                <a:sym typeface="Calibri"/>
              </a:rPr>
              <a:t> in the hot oil. </a:t>
            </a:r>
            <a:r>
              <a:rPr lang="en" sz="1400">
                <a:solidFill>
                  <a:srgbClr val="FF0000"/>
                </a:solidFill>
                <a:latin typeface="Calibri"/>
                <a:ea typeface="Calibri"/>
                <a:cs typeface="Calibri"/>
                <a:sym typeface="Calibri"/>
              </a:rPr>
              <a:t>φ</a:t>
            </a:r>
            <a:r>
              <a:rPr lang="en" sz="1400">
                <a:solidFill>
                  <a:schemeClr val="dk1"/>
                </a:solidFill>
                <a:latin typeface="Calibri"/>
                <a:ea typeface="Calibri"/>
                <a:cs typeface="Calibri"/>
                <a:sym typeface="Calibri"/>
              </a:rPr>
              <a:t> </a:t>
            </a:r>
            <a:r>
              <a:rPr lang="en" sz="1400">
                <a:solidFill>
                  <a:srgbClr val="FF0000"/>
                </a:solidFill>
                <a:latin typeface="Calibri"/>
                <a:ea typeface="Calibri"/>
                <a:cs typeface="Calibri"/>
                <a:sym typeface="Calibri"/>
              </a:rPr>
              <a:t>Cook for 3 mins</a:t>
            </a:r>
            <a:r>
              <a:rPr lang="en" sz="1400">
                <a:solidFill>
                  <a:schemeClr val="dk1"/>
                </a:solidFill>
                <a:latin typeface="Calibri"/>
                <a:ea typeface="Calibri"/>
                <a:cs typeface="Calibri"/>
                <a:sym typeface="Calibri"/>
              </a:rPr>
              <a:t>.</a:t>
            </a:r>
            <a:endParaRPr sz="1100"/>
          </a:p>
          <a:p>
            <a:pPr marL="0" marR="0" lvl="0" indent="0" algn="l" rtl="0">
              <a:spcBef>
                <a:spcPts val="0"/>
              </a:spcBef>
              <a:spcAft>
                <a:spcPts val="0"/>
              </a:spcAft>
              <a:buNone/>
            </a:pPr>
            <a:r>
              <a:rPr lang="en" sz="1400">
                <a:solidFill>
                  <a:srgbClr val="FF0000"/>
                </a:solidFill>
                <a:latin typeface="Calibri"/>
                <a:ea typeface="Calibri"/>
                <a:cs typeface="Calibri"/>
                <a:sym typeface="Calibri"/>
              </a:rPr>
              <a:t>	 φ = onions </a:t>
            </a:r>
            <a:endParaRPr sz="1100"/>
          </a:p>
          <a:p>
            <a:pPr marL="0" marR="0" lvl="0" indent="0" algn="l" rtl="0">
              <a:spcBef>
                <a:spcPts val="0"/>
              </a:spcBef>
              <a:spcAft>
                <a:spcPts val="0"/>
              </a:spcAft>
              <a:buNone/>
            </a:pPr>
            <a:r>
              <a:rPr lang="en" sz="1400">
                <a:solidFill>
                  <a:srgbClr val="FF0000"/>
                </a:solidFill>
                <a:latin typeface="Calibri"/>
                <a:ea typeface="Calibri"/>
                <a:cs typeface="Calibri"/>
                <a:sym typeface="Calibri"/>
              </a:rPr>
              <a:t> φ is missing but </a:t>
            </a:r>
            <a:r>
              <a:rPr lang="en" sz="1400">
                <a:solidFill>
                  <a:schemeClr val="dk1"/>
                </a:solidFill>
                <a:latin typeface="Calibri"/>
                <a:ea typeface="Calibri"/>
                <a:cs typeface="Calibri"/>
                <a:sym typeface="Calibri"/>
              </a:rPr>
              <a:t>expected by listener to infer that “ onions” are being talked about</a:t>
            </a:r>
            <a:r>
              <a:rPr lang="en" sz="1400">
                <a:solidFill>
                  <a:srgbClr val="FF0000"/>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16</a:t>
            </a:fld>
            <a:endParaRPr sz="1000" b="0" i="0" u="none" strike="noStrike" cap="none">
              <a:solidFill>
                <a:srgbClr val="898989"/>
              </a:solidFill>
              <a:latin typeface="Calibri"/>
              <a:ea typeface="Calibri"/>
              <a:cs typeface="Calibri"/>
              <a:sym typeface="Calibri"/>
            </a:endParaRPr>
          </a:p>
        </p:txBody>
      </p:sp>
      <p:sp>
        <p:nvSpPr>
          <p:cNvPr id="283" name="Google Shape;283;p31"/>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 Formulation</a:t>
            </a:r>
            <a:endParaRPr sz="1100"/>
          </a:p>
        </p:txBody>
      </p:sp>
      <p:cxnSp>
        <p:nvCxnSpPr>
          <p:cNvPr id="284" name="Google Shape;284;p31"/>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285" name="Google Shape;285;p31"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286" name="Google Shape;286;p31"/>
          <p:cNvSpPr/>
          <p:nvPr/>
        </p:nvSpPr>
        <p:spPr>
          <a:xfrm>
            <a:off x="499729" y="1342550"/>
            <a:ext cx="5983500" cy="4224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Co-reference resolution can be formulated  as follows: </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a:solidFill>
                  <a:schemeClr val="dk1"/>
                </a:solidFill>
                <a:latin typeface="Calibri"/>
                <a:ea typeface="Calibri"/>
                <a:cs typeface="Calibri"/>
                <a:sym typeface="Calibri"/>
              </a:rPr>
              <a:t>Given a text T, </a:t>
            </a:r>
            <a:r>
              <a:rPr lang="en" sz="1400">
                <a:solidFill>
                  <a:srgbClr val="FF0000"/>
                </a:solidFill>
                <a:latin typeface="Calibri"/>
                <a:ea typeface="Calibri"/>
                <a:cs typeface="Calibri"/>
                <a:sym typeface="Calibri"/>
              </a:rPr>
              <a:t>find all entities </a:t>
            </a:r>
            <a:r>
              <a:rPr lang="en" sz="1400">
                <a:solidFill>
                  <a:schemeClr val="dk1"/>
                </a:solidFill>
                <a:latin typeface="Calibri"/>
                <a:ea typeface="Calibri"/>
                <a:cs typeface="Calibri"/>
                <a:sym typeface="Calibri"/>
              </a:rPr>
              <a:t>and </a:t>
            </a:r>
            <a:r>
              <a:rPr lang="en" sz="1400">
                <a:solidFill>
                  <a:srgbClr val="C00000"/>
                </a:solidFill>
                <a:latin typeface="Calibri"/>
                <a:ea typeface="Calibri"/>
                <a:cs typeface="Calibri"/>
                <a:sym typeface="Calibri"/>
              </a:rPr>
              <a:t>the co-reference links </a:t>
            </a:r>
            <a:r>
              <a:rPr lang="en" sz="1400">
                <a:solidFill>
                  <a:schemeClr val="dk1"/>
                </a:solidFill>
                <a:latin typeface="Calibri"/>
                <a:ea typeface="Calibri"/>
                <a:cs typeface="Calibri"/>
                <a:sym typeface="Calibri"/>
              </a:rPr>
              <a:t>between them.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Then evaluate  the task by comparing the links </a:t>
            </a:r>
            <a:r>
              <a:rPr lang="en" sz="1400">
                <a:solidFill>
                  <a:srgbClr val="002060"/>
                </a:solidFill>
                <a:latin typeface="Calibri"/>
                <a:ea typeface="Calibri"/>
                <a:cs typeface="Calibri"/>
                <a:sym typeface="Calibri"/>
              </a:rPr>
              <a:t>the system has created </a:t>
            </a:r>
            <a:r>
              <a:rPr lang="en" sz="1400">
                <a:solidFill>
                  <a:schemeClr val="dk1"/>
                </a:solidFill>
                <a:latin typeface="Calibri"/>
                <a:ea typeface="Calibri"/>
                <a:cs typeface="Calibri"/>
                <a:sym typeface="Calibri"/>
              </a:rPr>
              <a:t>with those in </a:t>
            </a:r>
            <a:r>
              <a:rPr lang="en" sz="1400">
                <a:solidFill>
                  <a:srgbClr val="002060"/>
                </a:solidFill>
                <a:latin typeface="Calibri"/>
                <a:ea typeface="Calibri"/>
                <a:cs typeface="Calibri"/>
                <a:sym typeface="Calibri"/>
              </a:rPr>
              <a:t>human-created co-referen</a:t>
            </a:r>
            <a:r>
              <a:rPr lang="en" sz="1400">
                <a:solidFill>
                  <a:schemeClr val="dk1"/>
                </a:solidFill>
                <a:latin typeface="Calibri"/>
                <a:ea typeface="Calibri"/>
                <a:cs typeface="Calibri"/>
                <a:sym typeface="Calibri"/>
              </a:rPr>
              <a:t>ce annotations on T.</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a:solidFill>
                  <a:schemeClr val="dk1"/>
                </a:solidFill>
                <a:latin typeface="Calibri"/>
                <a:ea typeface="Calibri"/>
                <a:cs typeface="Calibri"/>
                <a:sym typeface="Calibri"/>
              </a:rPr>
              <a:t>	1. </a:t>
            </a:r>
            <a:r>
              <a:rPr lang="en" sz="1400">
                <a:solidFill>
                  <a:srgbClr val="0070C0"/>
                </a:solidFill>
                <a:latin typeface="Calibri"/>
                <a:ea typeface="Calibri"/>
                <a:cs typeface="Calibri"/>
                <a:sym typeface="Calibri"/>
              </a:rPr>
              <a:t>{Victoria Chen, her, the 38-year-old, She}</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2. </a:t>
            </a:r>
            <a:r>
              <a:rPr lang="en" sz="1400">
                <a:solidFill>
                  <a:srgbClr val="00B050"/>
                </a:solidFill>
                <a:latin typeface="Calibri"/>
                <a:ea typeface="Calibri"/>
                <a:cs typeface="Calibri"/>
                <a:sym typeface="Calibri"/>
              </a:rPr>
              <a:t>{Megabucks Banking, the company, Megabucks}</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3. </a:t>
            </a:r>
            <a:r>
              <a:rPr lang="en" sz="1400">
                <a:solidFill>
                  <a:srgbClr val="FF0000"/>
                </a:solidFill>
                <a:latin typeface="Calibri"/>
                <a:ea typeface="Calibri"/>
                <a:cs typeface="Calibri"/>
                <a:sym typeface="Calibri"/>
              </a:rPr>
              <a:t>{her pay}</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4. </a:t>
            </a:r>
            <a:r>
              <a:rPr lang="en" sz="1400">
                <a:solidFill>
                  <a:srgbClr val="00B0F0"/>
                </a:solidFill>
                <a:latin typeface="Calibri"/>
                <a:ea typeface="Calibri"/>
                <a:cs typeface="Calibri"/>
                <a:sym typeface="Calibri"/>
              </a:rPr>
              <a:t>{Lotsabucks</a:t>
            </a:r>
            <a:r>
              <a:rPr lang="en" sz="1400">
                <a:solidFill>
                  <a:schemeClr val="dk1"/>
                </a:solidFill>
                <a:latin typeface="Calibri"/>
                <a:ea typeface="Calibri"/>
                <a:cs typeface="Calibri"/>
                <a:sym typeface="Calibri"/>
              </a:rPr>
              <a:t>}</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a:solidFill>
                  <a:schemeClr val="dk1"/>
                </a:solidFill>
                <a:latin typeface="Calibri"/>
                <a:ea typeface="Calibri"/>
                <a:cs typeface="Calibri"/>
                <a:sym typeface="Calibri"/>
              </a:rPr>
              <a:t>In </a:t>
            </a:r>
            <a:r>
              <a:rPr lang="en" sz="1400">
                <a:solidFill>
                  <a:srgbClr val="B006A6"/>
                </a:solidFill>
                <a:latin typeface="Calibri"/>
                <a:ea typeface="Calibri"/>
                <a:cs typeface="Calibri"/>
                <a:sym typeface="Calibri"/>
              </a:rPr>
              <a:t>co-reference evaluation systems</a:t>
            </a:r>
            <a:r>
              <a:rPr lang="en" sz="1400">
                <a:solidFill>
                  <a:schemeClr val="dk1"/>
                </a:solidFill>
                <a:latin typeface="Calibri"/>
                <a:ea typeface="Calibri"/>
                <a:cs typeface="Calibri"/>
                <a:sym typeface="Calibri"/>
              </a:rPr>
              <a:t>, the input to the system is the raw text of articles, and systems must </a:t>
            </a:r>
            <a:r>
              <a:rPr lang="en" sz="1400">
                <a:solidFill>
                  <a:srgbClr val="B006A6"/>
                </a:solidFill>
                <a:latin typeface="Calibri"/>
                <a:ea typeface="Calibri"/>
                <a:cs typeface="Calibri"/>
                <a:sym typeface="Calibri"/>
              </a:rPr>
              <a:t>detect mentions and then link them into clusters</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287" name="Google Shape;287;p31"/>
          <p:cNvPicPr preferRelativeResize="0"/>
          <p:nvPr/>
        </p:nvPicPr>
        <p:blipFill rotWithShape="1">
          <a:blip r:embed="rId4">
            <a:alphaModFix/>
          </a:blip>
          <a:srcRect/>
          <a:stretch/>
        </p:blipFill>
        <p:spPr>
          <a:xfrm>
            <a:off x="1125159" y="2834635"/>
            <a:ext cx="4093037" cy="735329"/>
          </a:xfrm>
          <a:prstGeom prst="rect">
            <a:avLst/>
          </a:prstGeom>
          <a:noFill/>
          <a:ln>
            <a:noFill/>
          </a:ln>
        </p:spPr>
      </p:pic>
      <p:sp>
        <p:nvSpPr>
          <p:cNvPr id="288" name="Google Shape;288;p31"/>
          <p:cNvSpPr/>
          <p:nvPr/>
        </p:nvSpPr>
        <p:spPr>
          <a:xfrm>
            <a:off x="563193" y="897480"/>
            <a:ext cx="5816100" cy="717900"/>
          </a:xfrm>
          <a:prstGeom prst="rect">
            <a:avLst/>
          </a:prstGeom>
          <a:blipFill rotWithShape="1">
            <a:blip r:embed="rId5">
              <a:alphaModFix/>
            </a:blip>
            <a:stretch>
              <a:fillRect l="-469" t="-3179" b="-9559"/>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 </a:t>
            </a:r>
            <a:endParaRPr sz="1100"/>
          </a:p>
        </p:txBody>
      </p:sp>
      <p:sp>
        <p:nvSpPr>
          <p:cNvPr id="289" name="Google Shape;289;p31"/>
          <p:cNvSpPr/>
          <p:nvPr/>
        </p:nvSpPr>
        <p:spPr>
          <a:xfrm>
            <a:off x="5797402" y="2834636"/>
            <a:ext cx="27354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Superscript numbers are for each co-reference chain (cluster), and subscript letters for individual mentions in the cluster.</a:t>
            </a: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5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17</a:t>
            </a:fld>
            <a:endParaRPr sz="1000" b="0" i="0" u="none" strike="noStrike" cap="none">
              <a:solidFill>
                <a:srgbClr val="898989"/>
              </a:solidFill>
              <a:latin typeface="Calibri"/>
              <a:ea typeface="Calibri"/>
              <a:cs typeface="Calibri"/>
              <a:sym typeface="Calibri"/>
            </a:endParaRPr>
          </a:p>
        </p:txBody>
      </p:sp>
      <p:sp>
        <p:nvSpPr>
          <p:cNvPr id="295" name="Google Shape;295;p32"/>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 Mention Detection</a:t>
            </a:r>
            <a:endParaRPr sz="1100"/>
          </a:p>
        </p:txBody>
      </p:sp>
      <p:cxnSp>
        <p:nvCxnSpPr>
          <p:cNvPr id="296" name="Google Shape;296;p32"/>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297" name="Google Shape;297;p32"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298" name="Google Shape;298;p32"/>
          <p:cNvSpPr/>
          <p:nvPr/>
        </p:nvSpPr>
        <p:spPr>
          <a:xfrm>
            <a:off x="395746" y="901383"/>
            <a:ext cx="6111600" cy="36009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The first stage of co-reference is </a:t>
            </a:r>
            <a:r>
              <a:rPr lang="en" sz="1400" i="1">
                <a:solidFill>
                  <a:srgbClr val="1F3864"/>
                </a:solidFill>
                <a:latin typeface="Calibri"/>
                <a:ea typeface="Calibri"/>
                <a:cs typeface="Calibri"/>
                <a:sym typeface="Calibri"/>
              </a:rPr>
              <a:t>mention detection.</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Finding the spans of text that constitute each mention.</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Eg.,  Many systems run </a:t>
            </a:r>
            <a:r>
              <a:rPr lang="en" sz="1400">
                <a:solidFill>
                  <a:srgbClr val="B006A6"/>
                </a:solidFill>
                <a:latin typeface="Calibri"/>
                <a:ea typeface="Calibri"/>
                <a:cs typeface="Calibri"/>
                <a:sym typeface="Calibri"/>
              </a:rPr>
              <a:t>parsers and named entity taggers </a:t>
            </a:r>
            <a:r>
              <a:rPr lang="en" sz="1400">
                <a:solidFill>
                  <a:schemeClr val="dk1"/>
                </a:solidFill>
                <a:latin typeface="Calibri"/>
                <a:ea typeface="Calibri"/>
                <a:cs typeface="Calibri"/>
                <a:sym typeface="Calibri"/>
              </a:rPr>
              <a:t>on the text and extract every span that is either an </a:t>
            </a:r>
            <a:r>
              <a:rPr lang="en" sz="1400">
                <a:solidFill>
                  <a:srgbClr val="FF0000"/>
                </a:solidFill>
                <a:latin typeface="Calibri"/>
                <a:ea typeface="Calibri"/>
                <a:cs typeface="Calibri"/>
                <a:sym typeface="Calibri"/>
              </a:rPr>
              <a:t>NP, a possessive pronoun, or a named entity</a:t>
            </a:r>
            <a:r>
              <a:rPr lang="en" sz="1400">
                <a:solidFill>
                  <a:schemeClr val="dk1"/>
                </a:solidFill>
                <a:latin typeface="Calibri"/>
                <a:ea typeface="Calibri"/>
                <a:cs typeface="Calibri"/>
                <a:sym typeface="Calibri"/>
              </a:rPr>
              <a:t>.</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 </a:t>
            </a:r>
            <a:r>
              <a:rPr lang="en" sz="1400" i="1">
                <a:solidFill>
                  <a:srgbClr val="00B050"/>
                </a:solidFill>
                <a:latin typeface="Calibri"/>
                <a:ea typeface="Calibri"/>
                <a:cs typeface="Calibri"/>
                <a:sym typeface="Calibri"/>
              </a:rPr>
              <a:t>mention detection system </a:t>
            </a:r>
            <a:r>
              <a:rPr lang="en" sz="1400">
                <a:solidFill>
                  <a:schemeClr val="dk1"/>
                </a:solidFill>
                <a:latin typeface="Calibri"/>
                <a:ea typeface="Calibri"/>
                <a:cs typeface="Calibri"/>
                <a:sym typeface="Calibri"/>
              </a:rPr>
              <a:t>might result in the following 13 mentions:</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All such mention detection systems filter out pleonastic/ expletive pronouns like ‘</a:t>
            </a:r>
            <a:r>
              <a:rPr lang="en" sz="1400" i="1">
                <a:solidFill>
                  <a:schemeClr val="dk1"/>
                </a:solidFill>
                <a:latin typeface="Calibri"/>
                <a:ea typeface="Calibri"/>
                <a:cs typeface="Calibri"/>
                <a:sym typeface="Calibri"/>
              </a:rPr>
              <a:t>It’</a:t>
            </a:r>
            <a:r>
              <a:rPr lang="en" sz="1400">
                <a:solidFill>
                  <a:schemeClr val="dk1"/>
                </a:solidFill>
                <a:latin typeface="Calibri"/>
                <a:ea typeface="Calibri"/>
                <a:cs typeface="Calibri"/>
                <a:sym typeface="Calibri"/>
              </a:rPr>
              <a:t> above, appositives like </a:t>
            </a:r>
            <a:r>
              <a:rPr lang="en" sz="1400" i="1">
                <a:solidFill>
                  <a:schemeClr val="dk1"/>
                </a:solidFill>
                <a:latin typeface="Calibri"/>
                <a:ea typeface="Calibri"/>
                <a:cs typeface="Calibri"/>
                <a:sym typeface="Calibri"/>
              </a:rPr>
              <a:t>CFO of Megabucks Banking </a:t>
            </a:r>
            <a:r>
              <a:rPr lang="en" sz="1400">
                <a:solidFill>
                  <a:schemeClr val="dk1"/>
                </a:solidFill>
                <a:latin typeface="Calibri"/>
                <a:ea typeface="Calibri"/>
                <a:cs typeface="Calibri"/>
                <a:sym typeface="Calibri"/>
              </a:rPr>
              <a:t>Inc, or predicate nominals like </a:t>
            </a:r>
            <a:r>
              <a:rPr lang="en" sz="1400" i="1">
                <a:solidFill>
                  <a:schemeClr val="dk1"/>
                </a:solidFill>
                <a:latin typeface="Calibri"/>
                <a:ea typeface="Calibri"/>
                <a:cs typeface="Calibri"/>
                <a:sym typeface="Calibri"/>
              </a:rPr>
              <a:t>the</a:t>
            </a:r>
            <a:r>
              <a:rPr lang="en" sz="1400">
                <a:solidFill>
                  <a:schemeClr val="dk1"/>
                </a:solidFill>
                <a:latin typeface="Calibri"/>
                <a:ea typeface="Calibri"/>
                <a:cs typeface="Calibri"/>
                <a:sym typeface="Calibri"/>
              </a:rPr>
              <a:t> </a:t>
            </a:r>
            <a:r>
              <a:rPr lang="en" sz="1400" i="1">
                <a:solidFill>
                  <a:schemeClr val="dk1"/>
                </a:solidFill>
                <a:latin typeface="Calibri"/>
                <a:ea typeface="Calibri"/>
                <a:cs typeface="Calibri"/>
                <a:sym typeface="Calibri"/>
              </a:rPr>
              <a:t>company’s president </a:t>
            </a:r>
            <a:r>
              <a:rPr lang="en" sz="1400">
                <a:solidFill>
                  <a:schemeClr val="dk1"/>
                </a:solidFill>
                <a:latin typeface="Calibri"/>
                <a:ea typeface="Calibri"/>
                <a:cs typeface="Calibri"/>
                <a:sym typeface="Calibri"/>
              </a:rPr>
              <a:t>or </a:t>
            </a:r>
            <a:r>
              <a:rPr lang="en" sz="1400" i="1">
                <a:solidFill>
                  <a:schemeClr val="dk1"/>
                </a:solidFill>
                <a:latin typeface="Calibri"/>
                <a:ea typeface="Calibri"/>
                <a:cs typeface="Calibri"/>
                <a:sym typeface="Calibri"/>
              </a:rPr>
              <a:t>$2.3 million</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299" name="Google Shape;299;p32"/>
          <p:cNvSpPr/>
          <p:nvPr/>
        </p:nvSpPr>
        <p:spPr>
          <a:xfrm>
            <a:off x="1121400" y="2224696"/>
            <a:ext cx="40479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Victoria Chen, CFO of Megabucks Banking, saw her pay jump to $2.3 million, as the 38-year-old became the company’s president. It is widely known that she came to Megabucks from rival Lotsabucks.</a:t>
            </a:r>
            <a:endParaRPr sz="900">
              <a:solidFill>
                <a:schemeClr val="dk1"/>
              </a:solidFill>
              <a:latin typeface="Calibri"/>
              <a:ea typeface="Calibri"/>
              <a:cs typeface="Calibri"/>
              <a:sym typeface="Calibri"/>
            </a:endParaRPr>
          </a:p>
        </p:txBody>
      </p:sp>
      <p:pic>
        <p:nvPicPr>
          <p:cNvPr id="300" name="Google Shape;300;p32"/>
          <p:cNvPicPr preferRelativeResize="0"/>
          <p:nvPr/>
        </p:nvPicPr>
        <p:blipFill rotWithShape="1">
          <a:blip r:embed="rId4">
            <a:alphaModFix/>
          </a:blip>
          <a:srcRect/>
          <a:stretch/>
        </p:blipFill>
        <p:spPr>
          <a:xfrm>
            <a:off x="821948" y="2984329"/>
            <a:ext cx="3548034" cy="822612"/>
          </a:xfrm>
          <a:prstGeom prst="rect">
            <a:avLst/>
          </a:prstGeom>
          <a:noFill/>
          <a:ln>
            <a:noFill/>
          </a:ln>
        </p:spPr>
      </p:pic>
      <p:sp>
        <p:nvSpPr>
          <p:cNvPr id="301" name="Google Shape;301;p32"/>
          <p:cNvSpPr/>
          <p:nvPr/>
        </p:nvSpPr>
        <p:spPr>
          <a:xfrm>
            <a:off x="597454" y="4502369"/>
            <a:ext cx="56706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An </a:t>
            </a:r>
            <a:r>
              <a:rPr lang="en" sz="900">
                <a:solidFill>
                  <a:srgbClr val="B006A6"/>
                </a:solidFill>
                <a:latin typeface="Calibri"/>
                <a:ea typeface="Calibri"/>
                <a:cs typeface="Calibri"/>
                <a:sym typeface="Calibri"/>
              </a:rPr>
              <a:t>appositive</a:t>
            </a:r>
            <a:r>
              <a:rPr lang="en" sz="900">
                <a:solidFill>
                  <a:schemeClr val="dk1"/>
                </a:solidFill>
                <a:latin typeface="Calibri"/>
                <a:ea typeface="Calibri"/>
                <a:cs typeface="Calibri"/>
                <a:sym typeface="Calibri"/>
              </a:rPr>
              <a:t> is a noun or pronoun(often with modifiers) appears beside another noun or pronoun to explain or identify it. Eg. Your </a:t>
            </a:r>
            <a:r>
              <a:rPr lang="en" sz="900" b="1">
                <a:solidFill>
                  <a:schemeClr val="dk1"/>
                </a:solidFill>
                <a:latin typeface="Calibri"/>
                <a:ea typeface="Calibri"/>
                <a:cs typeface="Calibri"/>
                <a:sym typeface="Calibri"/>
              </a:rPr>
              <a:t>friend</a:t>
            </a:r>
            <a:r>
              <a:rPr lang="en" sz="900">
                <a:solidFill>
                  <a:srgbClr val="B006A6"/>
                </a:solidFill>
                <a:latin typeface="Calibri"/>
                <a:ea typeface="Calibri"/>
                <a:cs typeface="Calibri"/>
                <a:sym typeface="Calibri"/>
              </a:rPr>
              <a:t> </a:t>
            </a:r>
            <a:r>
              <a:rPr lang="en" sz="900" b="1">
                <a:solidFill>
                  <a:srgbClr val="B006A6"/>
                </a:solidFill>
                <a:latin typeface="Calibri"/>
                <a:ea typeface="Calibri"/>
                <a:cs typeface="Calibri"/>
                <a:sym typeface="Calibri"/>
              </a:rPr>
              <a:t>Bill</a:t>
            </a:r>
            <a:r>
              <a:rPr lang="en" sz="900" b="1">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is in trouble.</a:t>
            </a:r>
            <a:endParaRPr sz="9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0"/>
                                        </p:tgtEl>
                                        <p:attrNameLst>
                                          <p:attrName>style.visibility</p:attrName>
                                        </p:attrNameLst>
                                      </p:cBhvr>
                                      <p:to>
                                        <p:strVal val="visible"/>
                                      </p:to>
                                    </p:set>
                                    <p:animEffect transition="in" filter="fade">
                                      <p:cBhvr>
                                        <p:cTn id="12" dur="500"/>
                                        <p:tgtEl>
                                          <p:spTgt spid="3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1"/>
                                        </p:tgtEl>
                                        <p:attrNameLst>
                                          <p:attrName>style.visibility</p:attrName>
                                        </p:attrNameLst>
                                      </p:cBhvr>
                                      <p:to>
                                        <p:strVal val="visible"/>
                                      </p:to>
                                    </p:set>
                                    <p:animEffect transition="in" filter="fade">
                                      <p:cBhvr>
                                        <p:cTn id="17" dur="5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18</a:t>
            </a:fld>
            <a:endParaRPr sz="1000" b="0" i="0" u="none" strike="noStrike" cap="none">
              <a:solidFill>
                <a:srgbClr val="898989"/>
              </a:solidFill>
              <a:latin typeface="Calibri"/>
              <a:ea typeface="Calibri"/>
              <a:cs typeface="Calibri"/>
              <a:sym typeface="Calibri"/>
            </a:endParaRPr>
          </a:p>
        </p:txBody>
      </p:sp>
      <p:sp>
        <p:nvSpPr>
          <p:cNvPr id="307" name="Google Shape;307;p33"/>
          <p:cNvSpPr/>
          <p:nvPr/>
        </p:nvSpPr>
        <p:spPr>
          <a:xfrm>
            <a:off x="395746" y="163169"/>
            <a:ext cx="5499600" cy="9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 Mention Detection</a:t>
            </a:r>
            <a:endParaRPr sz="1100"/>
          </a:p>
          <a:p>
            <a:pPr marL="0" marR="0" lvl="0" indent="0" algn="l" rtl="0">
              <a:spcBef>
                <a:spcPts val="0"/>
              </a:spcBef>
              <a:spcAft>
                <a:spcPts val="0"/>
              </a:spcAft>
              <a:buNone/>
            </a:pPr>
            <a:endParaRPr sz="1800" b="1">
              <a:solidFill>
                <a:srgbClr val="C55A11"/>
              </a:solidFill>
              <a:latin typeface="Calibri"/>
              <a:ea typeface="Calibri"/>
              <a:cs typeface="Calibri"/>
              <a:sym typeface="Calibri"/>
            </a:endParaRPr>
          </a:p>
        </p:txBody>
      </p:sp>
      <p:cxnSp>
        <p:nvCxnSpPr>
          <p:cNvPr id="308" name="Google Shape;308;p33"/>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309" name="Google Shape;309;p33"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310" name="Google Shape;310;p33"/>
          <p:cNvSpPr/>
          <p:nvPr/>
        </p:nvSpPr>
        <p:spPr>
          <a:xfrm>
            <a:off x="531625" y="839627"/>
            <a:ext cx="6262500" cy="38088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The filtering stated above can be done by </a:t>
            </a:r>
            <a:r>
              <a:rPr lang="en" sz="1400" i="1">
                <a:solidFill>
                  <a:schemeClr val="dk1"/>
                </a:solidFill>
                <a:latin typeface="Calibri"/>
                <a:ea typeface="Calibri"/>
                <a:cs typeface="Calibri"/>
                <a:sym typeface="Calibri"/>
              </a:rPr>
              <a:t>rules</a:t>
            </a:r>
            <a:r>
              <a:rPr lang="en" sz="1400">
                <a:solidFill>
                  <a:schemeClr val="dk1"/>
                </a:solidFill>
                <a:latin typeface="Calibri"/>
                <a:ea typeface="Calibri"/>
                <a:cs typeface="Calibri"/>
                <a:sym typeface="Calibri"/>
              </a:rPr>
              <a:t>. </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Early rule-based systems used regular expressions to deal with pleonastic pronouns, </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Rule-based systems are </a:t>
            </a:r>
            <a:r>
              <a:rPr lang="en" sz="1400">
                <a:solidFill>
                  <a:srgbClr val="FF0000"/>
                </a:solidFill>
                <a:latin typeface="Calibri"/>
                <a:ea typeface="Calibri"/>
                <a:cs typeface="Calibri"/>
                <a:sym typeface="Calibri"/>
              </a:rPr>
              <a:t>generally insufficient</a:t>
            </a:r>
            <a:r>
              <a:rPr lang="en" sz="1400">
                <a:solidFill>
                  <a:schemeClr val="dk1"/>
                </a:solidFill>
                <a:latin typeface="Calibri"/>
                <a:ea typeface="Calibri"/>
                <a:cs typeface="Calibri"/>
                <a:sym typeface="Calibri"/>
              </a:rPr>
              <a:t> to deal with mention detection,</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So modern systems incorporate </a:t>
            </a:r>
            <a:r>
              <a:rPr lang="en" sz="1400" i="1">
                <a:solidFill>
                  <a:srgbClr val="B006A6"/>
                </a:solidFill>
                <a:latin typeface="Calibri"/>
                <a:ea typeface="Calibri"/>
                <a:cs typeface="Calibri"/>
                <a:sym typeface="Calibri"/>
              </a:rPr>
              <a:t>learned mention detection </a:t>
            </a:r>
            <a:r>
              <a:rPr lang="en" sz="1400">
                <a:solidFill>
                  <a:schemeClr val="dk1"/>
                </a:solidFill>
                <a:latin typeface="Calibri"/>
                <a:ea typeface="Calibri"/>
                <a:cs typeface="Calibri"/>
                <a:sym typeface="Calibri"/>
              </a:rPr>
              <a:t>component, such as 	</a:t>
            </a:r>
            <a:r>
              <a:rPr lang="en" sz="1400">
                <a:solidFill>
                  <a:srgbClr val="00B050"/>
                </a:solidFill>
                <a:latin typeface="Calibri"/>
                <a:ea typeface="Calibri"/>
                <a:cs typeface="Calibri"/>
                <a:sym typeface="Calibri"/>
              </a:rPr>
              <a:t>a referentiality classifier</a:t>
            </a:r>
            <a:r>
              <a:rPr lang="en" sz="1400">
                <a:solidFill>
                  <a:schemeClr val="dk1"/>
                </a:solidFill>
                <a:latin typeface="Calibri"/>
                <a:ea typeface="Calibri"/>
                <a:cs typeface="Calibri"/>
                <a:sym typeface="Calibri"/>
              </a:rPr>
              <a:t>,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a:t>
            </a:r>
            <a:r>
              <a:rPr lang="en" sz="1400">
                <a:solidFill>
                  <a:srgbClr val="FF0000"/>
                </a:solidFill>
                <a:latin typeface="Calibri"/>
                <a:ea typeface="Calibri"/>
                <a:cs typeface="Calibri"/>
                <a:sym typeface="Calibri"/>
              </a:rPr>
              <a:t>an anaphoricity classifier</a:t>
            </a:r>
            <a:r>
              <a:rPr lang="en" sz="1400">
                <a:solidFill>
                  <a:schemeClr val="dk1"/>
                </a:solidFill>
                <a:latin typeface="Calibri"/>
                <a:ea typeface="Calibri"/>
                <a:cs typeface="Calibri"/>
                <a:sym typeface="Calibri"/>
              </a:rPr>
              <a:t>— detecting whether an NP is an anaphor</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a:t>
            </a:r>
            <a:r>
              <a:rPr lang="en" sz="1400">
                <a:solidFill>
                  <a:srgbClr val="1E4E79"/>
                </a:solidFill>
                <a:latin typeface="Calibri"/>
                <a:ea typeface="Calibri"/>
                <a:cs typeface="Calibri"/>
                <a:sym typeface="Calibri"/>
              </a:rPr>
              <a:t>or a discourse-new classifier</a:t>
            </a:r>
            <a:r>
              <a:rPr lang="en" sz="1400">
                <a:solidFill>
                  <a:schemeClr val="dk1"/>
                </a:solidFill>
                <a:latin typeface="Calibri"/>
                <a:ea typeface="Calibri"/>
                <a:cs typeface="Calibri"/>
                <a:sym typeface="Calibri"/>
              </a:rPr>
              <a:t>— detecting whether a mention is discourse-new 	and a potential antecedent for a future anaphor.</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An anaphoricity detector, can draw its </a:t>
            </a:r>
            <a:r>
              <a:rPr lang="en" sz="1400" i="1">
                <a:solidFill>
                  <a:schemeClr val="dk1"/>
                </a:solidFill>
                <a:latin typeface="Calibri"/>
                <a:ea typeface="Calibri"/>
                <a:cs typeface="Calibri"/>
                <a:sym typeface="Calibri"/>
              </a:rPr>
              <a:t>positive training examples </a:t>
            </a:r>
            <a:r>
              <a:rPr lang="en" sz="1400">
                <a:solidFill>
                  <a:schemeClr val="dk1"/>
                </a:solidFill>
                <a:latin typeface="Calibri"/>
                <a:ea typeface="Calibri"/>
                <a:cs typeface="Calibri"/>
                <a:sym typeface="Calibri"/>
              </a:rPr>
              <a:t>from any span that is labeled as </a:t>
            </a:r>
            <a:r>
              <a:rPr lang="en" sz="1400" i="1">
                <a:solidFill>
                  <a:schemeClr val="dk1"/>
                </a:solidFill>
                <a:latin typeface="Calibri"/>
                <a:ea typeface="Calibri"/>
                <a:cs typeface="Calibri"/>
                <a:sym typeface="Calibri"/>
              </a:rPr>
              <a:t>an anaphoric referring expression </a:t>
            </a:r>
            <a:r>
              <a:rPr lang="en" sz="1400">
                <a:solidFill>
                  <a:schemeClr val="dk1"/>
                </a:solidFill>
                <a:latin typeface="Calibri"/>
                <a:ea typeface="Calibri"/>
                <a:cs typeface="Calibri"/>
                <a:sym typeface="Calibri"/>
              </a:rPr>
              <a:t>in hand-labeled datasets like </a:t>
            </a:r>
            <a:r>
              <a:rPr lang="en" sz="1400" i="1">
                <a:solidFill>
                  <a:srgbClr val="00B0F0"/>
                </a:solidFill>
                <a:latin typeface="Calibri"/>
                <a:ea typeface="Calibri"/>
                <a:cs typeface="Calibri"/>
                <a:sym typeface="Calibri"/>
              </a:rPr>
              <a:t>OntoNotes</a:t>
            </a:r>
            <a:r>
              <a:rPr lang="en" sz="1400" i="1">
                <a:solidFill>
                  <a:schemeClr val="dk1"/>
                </a:solidFill>
                <a:latin typeface="Calibri"/>
                <a:ea typeface="Calibri"/>
                <a:cs typeface="Calibri"/>
                <a:sym typeface="Calibri"/>
              </a:rPr>
              <a:t>.</a:t>
            </a:r>
            <a:r>
              <a:rPr lang="en" sz="1400">
                <a:solidFill>
                  <a:schemeClr val="dk1"/>
                </a:solidFill>
                <a:latin typeface="Calibri"/>
                <a:ea typeface="Calibri"/>
                <a:cs typeface="Calibri"/>
                <a:sym typeface="Calibri"/>
              </a:rPr>
              <a:t> </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Any other NP or named entity can be marked as a negative training example.</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Anaphoricity classifiers use features of the candidate mention such as its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head word,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surrounding words,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definiteness,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length,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position in the sentence/discourse etc.</a:t>
            </a:r>
            <a:endParaRPr sz="1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19</a:t>
            </a:fld>
            <a:endParaRPr sz="1000" b="0" i="0" u="none" strike="noStrike" cap="none">
              <a:solidFill>
                <a:srgbClr val="898989"/>
              </a:solidFill>
              <a:latin typeface="Calibri"/>
              <a:ea typeface="Calibri"/>
              <a:cs typeface="Calibri"/>
              <a:sym typeface="Calibri"/>
            </a:endParaRPr>
          </a:p>
        </p:txBody>
      </p:sp>
      <p:sp>
        <p:nvSpPr>
          <p:cNvPr id="316" name="Google Shape;316;p34"/>
          <p:cNvSpPr/>
          <p:nvPr/>
        </p:nvSpPr>
        <p:spPr>
          <a:xfrm>
            <a:off x="395746" y="163169"/>
            <a:ext cx="68133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 OntoNotes</a:t>
            </a:r>
            <a:endParaRPr sz="1800" b="1">
              <a:solidFill>
                <a:srgbClr val="C55A11"/>
              </a:solidFill>
              <a:latin typeface="Calibri"/>
              <a:ea typeface="Calibri"/>
              <a:cs typeface="Calibri"/>
              <a:sym typeface="Calibri"/>
            </a:endParaRPr>
          </a:p>
        </p:txBody>
      </p:sp>
      <p:cxnSp>
        <p:nvCxnSpPr>
          <p:cNvPr id="317" name="Google Shape;317;p34"/>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318" name="Google Shape;318;p34"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319" name="Google Shape;319;p34"/>
          <p:cNvSpPr/>
          <p:nvPr/>
        </p:nvSpPr>
        <p:spPr>
          <a:xfrm>
            <a:off x="475807" y="1056041"/>
            <a:ext cx="6390300" cy="20085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 sz="1800">
                <a:solidFill>
                  <a:schemeClr val="dk1"/>
                </a:solidFill>
                <a:latin typeface="Calibri"/>
                <a:ea typeface="Calibri"/>
                <a:cs typeface="Calibri"/>
                <a:sym typeface="Calibri"/>
              </a:rPr>
              <a:t>One popular co-reference dataset: OntoNotes</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a:solidFill>
                  <a:schemeClr val="dk1"/>
                </a:solidFill>
                <a:latin typeface="Calibri"/>
                <a:ea typeface="Calibri"/>
                <a:cs typeface="Calibri"/>
                <a:sym typeface="Calibri"/>
              </a:rPr>
              <a:t>OntoNotes contains hand-annotated Chinese and English Co-reference datasets of roughly one million words each, consisting of newswire, magazine articles, broadcast news, broadcast conversations, web data and conversational speech data, as well as about 300,000 words of annotated Arabic newswire.</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2</a:t>
            </a:fld>
            <a:endParaRPr sz="1000" b="0" i="0" u="none" strike="noStrike" cap="none">
              <a:solidFill>
                <a:srgbClr val="898989"/>
              </a:solidFill>
              <a:latin typeface="Calibri"/>
              <a:ea typeface="Calibri"/>
              <a:cs typeface="Calibri"/>
              <a:sym typeface="Calibri"/>
            </a:endParaRPr>
          </a:p>
        </p:txBody>
      </p:sp>
      <p:sp>
        <p:nvSpPr>
          <p:cNvPr id="97" name="Google Shape;97;p17"/>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a:t>
            </a:r>
            <a:endParaRPr sz="1100"/>
          </a:p>
        </p:txBody>
      </p:sp>
      <p:cxnSp>
        <p:nvCxnSpPr>
          <p:cNvPr id="98" name="Google Shape;98;p17"/>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99" name="Google Shape;99;p17"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100" name="Google Shape;100;p17"/>
          <p:cNvSpPr/>
          <p:nvPr/>
        </p:nvSpPr>
        <p:spPr>
          <a:xfrm>
            <a:off x="395745" y="971021"/>
            <a:ext cx="5609100" cy="1050300"/>
          </a:xfrm>
          <a:prstGeom prst="rect">
            <a:avLst/>
          </a:prstGeom>
          <a:noFill/>
          <a:ln>
            <a:noFill/>
          </a:ln>
        </p:spPr>
        <p:txBody>
          <a:bodyPr spcFirstLastPara="1" wrap="square" lIns="68575" tIns="34275" rIns="68575" bIns="34275" anchor="t" anchorCtr="0">
            <a:noAutofit/>
          </a:bodyPr>
          <a:lstStyle/>
          <a:p>
            <a:pPr marL="215900" marR="0" lvl="0" indent="-203200" algn="l" rtl="0">
              <a:lnSpc>
                <a:spcPct val="183333"/>
              </a:lnSpc>
              <a:spcBef>
                <a:spcPts val="0"/>
              </a:spcBef>
              <a:spcAft>
                <a:spcPts val="0"/>
              </a:spcAft>
              <a:buNone/>
            </a:pPr>
            <a:r>
              <a:rPr lang="en" sz="1400">
                <a:solidFill>
                  <a:schemeClr val="dk1"/>
                </a:solidFill>
                <a:latin typeface="Carlito"/>
                <a:ea typeface="Carlito"/>
                <a:cs typeface="Carlito"/>
                <a:sym typeface="Carlito"/>
              </a:rPr>
              <a:t>Identify all Noun Phrases (</a:t>
            </a:r>
            <a:r>
              <a:rPr lang="en" sz="1400" b="1">
                <a:solidFill>
                  <a:schemeClr val="dk1"/>
                </a:solidFill>
                <a:latin typeface="Carlito"/>
                <a:ea typeface="Carlito"/>
                <a:cs typeface="Carlito"/>
                <a:sym typeface="Carlito"/>
              </a:rPr>
              <a:t>mentions</a:t>
            </a:r>
            <a:r>
              <a:rPr lang="en" sz="1400">
                <a:solidFill>
                  <a:schemeClr val="dk1"/>
                </a:solidFill>
                <a:latin typeface="Carlito"/>
                <a:ea typeface="Carlito"/>
                <a:cs typeface="Carlito"/>
                <a:sym typeface="Carlito"/>
              </a:rPr>
              <a:t>) that refer to  the same real world entity</a:t>
            </a:r>
            <a:endParaRPr sz="1100"/>
          </a:p>
          <a:p>
            <a:pPr marL="215900" marR="0" lvl="0" indent="-203200" algn="l" rtl="0">
              <a:lnSpc>
                <a:spcPct val="183333"/>
              </a:lnSpc>
              <a:spcBef>
                <a:spcPts val="200"/>
              </a:spcBef>
              <a:spcAft>
                <a:spcPts val="0"/>
              </a:spcAft>
              <a:buNone/>
            </a:pPr>
            <a:endParaRPr sz="1400">
              <a:solidFill>
                <a:schemeClr val="dk1"/>
              </a:solidFill>
              <a:latin typeface="Carlito"/>
              <a:ea typeface="Carlito"/>
              <a:cs typeface="Carlito"/>
              <a:sym typeface="Carlito"/>
            </a:endParaRPr>
          </a:p>
        </p:txBody>
      </p:sp>
      <p:sp>
        <p:nvSpPr>
          <p:cNvPr id="101" name="Google Shape;101;p17"/>
          <p:cNvSpPr txBox="1"/>
          <p:nvPr/>
        </p:nvSpPr>
        <p:spPr>
          <a:xfrm>
            <a:off x="585632" y="1695317"/>
            <a:ext cx="5362200" cy="872400"/>
          </a:xfrm>
          <a:prstGeom prst="rect">
            <a:avLst/>
          </a:prstGeom>
          <a:noFill/>
          <a:ln w="19025" cap="flat" cmpd="sng">
            <a:solidFill>
              <a:srgbClr val="05011A"/>
            </a:solidFill>
            <a:prstDash val="solid"/>
            <a:round/>
            <a:headEnd type="none" w="sm" len="sm"/>
            <a:tailEnd type="none" w="sm" len="sm"/>
          </a:ln>
        </p:spPr>
        <p:txBody>
          <a:bodyPr spcFirstLastPara="1" wrap="square" lIns="0" tIns="13325" rIns="0" bIns="0" anchor="t" anchorCtr="0">
            <a:spAutoFit/>
          </a:bodyPr>
          <a:lstStyle/>
          <a:p>
            <a:pPr marL="63500" marR="368300" lvl="0" indent="0" algn="just" rtl="0">
              <a:lnSpc>
                <a:spcPct val="149300"/>
              </a:lnSpc>
              <a:spcBef>
                <a:spcPts val="0"/>
              </a:spcBef>
              <a:spcAft>
                <a:spcPts val="0"/>
              </a:spcAft>
              <a:buNone/>
            </a:pPr>
            <a:r>
              <a:rPr lang="en" sz="1400">
                <a:solidFill>
                  <a:srgbClr val="0000FF"/>
                </a:solidFill>
                <a:latin typeface="Carlito"/>
                <a:ea typeface="Carlito"/>
                <a:cs typeface="Carlito"/>
                <a:sym typeface="Carlito"/>
              </a:rPr>
              <a:t>Barack Obama </a:t>
            </a:r>
            <a:r>
              <a:rPr lang="en" sz="1400">
                <a:solidFill>
                  <a:schemeClr val="dk1"/>
                </a:solidFill>
                <a:latin typeface="Carlito"/>
                <a:ea typeface="Carlito"/>
                <a:cs typeface="Carlito"/>
                <a:sym typeface="Carlito"/>
              </a:rPr>
              <a:t>nominated </a:t>
            </a:r>
            <a:r>
              <a:rPr lang="en" sz="1400">
                <a:solidFill>
                  <a:srgbClr val="0000FF"/>
                </a:solidFill>
                <a:latin typeface="Carlito"/>
                <a:ea typeface="Carlito"/>
                <a:cs typeface="Carlito"/>
                <a:sym typeface="Carlito"/>
              </a:rPr>
              <a:t>Hillary Rodham Clinton </a:t>
            </a:r>
            <a:r>
              <a:rPr lang="en" sz="1400">
                <a:solidFill>
                  <a:schemeClr val="dk1"/>
                </a:solidFill>
                <a:latin typeface="Carlito"/>
                <a:ea typeface="Carlito"/>
                <a:cs typeface="Carlito"/>
                <a:sym typeface="Carlito"/>
              </a:rPr>
              <a:t>as </a:t>
            </a:r>
            <a:r>
              <a:rPr lang="en" sz="1400">
                <a:solidFill>
                  <a:srgbClr val="0000FF"/>
                </a:solidFill>
                <a:latin typeface="Carlito"/>
                <a:ea typeface="Carlito"/>
                <a:cs typeface="Carlito"/>
                <a:sym typeface="Carlito"/>
              </a:rPr>
              <a:t>his  secretary of state </a:t>
            </a:r>
            <a:r>
              <a:rPr lang="en" sz="1400">
                <a:solidFill>
                  <a:schemeClr val="dk1"/>
                </a:solidFill>
                <a:latin typeface="Carlito"/>
                <a:ea typeface="Carlito"/>
                <a:cs typeface="Carlito"/>
                <a:sym typeface="Carlito"/>
              </a:rPr>
              <a:t>on Monday. </a:t>
            </a:r>
            <a:r>
              <a:rPr lang="en" sz="1400">
                <a:solidFill>
                  <a:srgbClr val="0000FF"/>
                </a:solidFill>
                <a:latin typeface="Carlito"/>
                <a:ea typeface="Carlito"/>
                <a:cs typeface="Carlito"/>
                <a:sym typeface="Carlito"/>
              </a:rPr>
              <a:t>He </a:t>
            </a:r>
            <a:r>
              <a:rPr lang="en" sz="1400">
                <a:solidFill>
                  <a:schemeClr val="dk1"/>
                </a:solidFill>
                <a:latin typeface="Carlito"/>
                <a:ea typeface="Carlito"/>
                <a:cs typeface="Carlito"/>
                <a:sym typeface="Carlito"/>
              </a:rPr>
              <a:t>chose </a:t>
            </a:r>
            <a:r>
              <a:rPr lang="en" sz="1400">
                <a:solidFill>
                  <a:srgbClr val="0000FF"/>
                </a:solidFill>
                <a:latin typeface="Carlito"/>
                <a:ea typeface="Carlito"/>
                <a:cs typeface="Carlito"/>
                <a:sym typeface="Carlito"/>
              </a:rPr>
              <a:t>her </a:t>
            </a:r>
            <a:r>
              <a:rPr lang="en" sz="1400">
                <a:solidFill>
                  <a:schemeClr val="dk1"/>
                </a:solidFill>
                <a:latin typeface="Carlito"/>
                <a:ea typeface="Carlito"/>
                <a:cs typeface="Carlito"/>
                <a:sym typeface="Carlito"/>
              </a:rPr>
              <a:t>because </a:t>
            </a:r>
            <a:r>
              <a:rPr lang="en" sz="1400">
                <a:solidFill>
                  <a:srgbClr val="0000FF"/>
                </a:solidFill>
                <a:latin typeface="Carlito"/>
                <a:ea typeface="Carlito"/>
                <a:cs typeface="Carlito"/>
                <a:sym typeface="Carlito"/>
              </a:rPr>
              <a:t>she  </a:t>
            </a:r>
            <a:r>
              <a:rPr lang="en" sz="1400">
                <a:solidFill>
                  <a:schemeClr val="dk1"/>
                </a:solidFill>
                <a:latin typeface="Carlito"/>
                <a:ea typeface="Carlito"/>
                <a:cs typeface="Carlito"/>
                <a:sym typeface="Carlito"/>
              </a:rPr>
              <a:t>had foreign aﬀairs experience as a former </a:t>
            </a:r>
            <a:r>
              <a:rPr lang="en" sz="1400">
                <a:solidFill>
                  <a:srgbClr val="0000FF"/>
                </a:solidFill>
                <a:latin typeface="Carlito"/>
                <a:ea typeface="Carlito"/>
                <a:cs typeface="Carlito"/>
                <a:sym typeface="Carlito"/>
              </a:rPr>
              <a:t>First Lady</a:t>
            </a:r>
            <a:r>
              <a:rPr lang="en" sz="1400">
                <a:solidFill>
                  <a:schemeClr val="dk1"/>
                </a:solidFill>
                <a:latin typeface="Carlito"/>
                <a:ea typeface="Carlito"/>
                <a:cs typeface="Carlito"/>
                <a:sym typeface="Carlito"/>
              </a:rPr>
              <a:t>.</a:t>
            </a:r>
            <a:endParaRPr sz="1400">
              <a:solidFill>
                <a:schemeClr val="dk1"/>
              </a:solidFill>
              <a:latin typeface="Carlito"/>
              <a:ea typeface="Carlito"/>
              <a:cs typeface="Carlito"/>
              <a:sym typeface="Carlito"/>
            </a:endParaRPr>
          </a:p>
        </p:txBody>
      </p:sp>
      <p:sp>
        <p:nvSpPr>
          <p:cNvPr id="102" name="Google Shape;102;p17"/>
          <p:cNvSpPr/>
          <p:nvPr/>
        </p:nvSpPr>
        <p:spPr>
          <a:xfrm>
            <a:off x="6603512" y="1581593"/>
            <a:ext cx="1913700" cy="11697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03;p17"/>
          <p:cNvSpPr txBox="1"/>
          <p:nvPr/>
        </p:nvSpPr>
        <p:spPr>
          <a:xfrm>
            <a:off x="585632" y="2686050"/>
            <a:ext cx="5658000" cy="872400"/>
          </a:xfrm>
          <a:prstGeom prst="rect">
            <a:avLst/>
          </a:prstGeom>
          <a:noFill/>
          <a:ln w="19025" cap="flat" cmpd="sng">
            <a:solidFill>
              <a:srgbClr val="05011A"/>
            </a:solidFill>
            <a:prstDash val="solid"/>
            <a:round/>
            <a:headEnd type="none" w="sm" len="sm"/>
            <a:tailEnd type="none" w="sm" len="sm"/>
          </a:ln>
        </p:spPr>
        <p:txBody>
          <a:bodyPr spcFirstLastPara="1" wrap="square" lIns="0" tIns="13325" rIns="0" bIns="0" anchor="t" anchorCtr="0">
            <a:spAutoFit/>
          </a:bodyPr>
          <a:lstStyle/>
          <a:p>
            <a:pPr marL="63500" marR="368300" lvl="0" indent="0" algn="just" rtl="0">
              <a:lnSpc>
                <a:spcPct val="149300"/>
              </a:lnSpc>
              <a:spcBef>
                <a:spcPts val="0"/>
              </a:spcBef>
              <a:spcAft>
                <a:spcPts val="0"/>
              </a:spcAft>
              <a:buNone/>
            </a:pPr>
            <a:r>
              <a:rPr lang="en" sz="1400">
                <a:solidFill>
                  <a:srgbClr val="0000FF"/>
                </a:solidFill>
                <a:latin typeface="Carlito"/>
                <a:ea typeface="Carlito"/>
                <a:cs typeface="Carlito"/>
                <a:sym typeface="Carlito"/>
              </a:rPr>
              <a:t>Barack Obama </a:t>
            </a:r>
            <a:r>
              <a:rPr lang="en" sz="1400">
                <a:solidFill>
                  <a:schemeClr val="dk1"/>
                </a:solidFill>
                <a:latin typeface="Carlito"/>
                <a:ea typeface="Carlito"/>
                <a:cs typeface="Carlito"/>
                <a:sym typeface="Carlito"/>
              </a:rPr>
              <a:t>nominated Hillary Rodham Clinton as </a:t>
            </a:r>
            <a:r>
              <a:rPr lang="en" sz="1400">
                <a:solidFill>
                  <a:srgbClr val="0000FF"/>
                </a:solidFill>
                <a:latin typeface="Carlito"/>
                <a:ea typeface="Carlito"/>
                <a:cs typeface="Carlito"/>
                <a:sym typeface="Carlito"/>
              </a:rPr>
              <a:t>his  </a:t>
            </a:r>
            <a:r>
              <a:rPr lang="en" sz="1400">
                <a:solidFill>
                  <a:schemeClr val="dk1"/>
                </a:solidFill>
                <a:latin typeface="Carlito"/>
                <a:ea typeface="Carlito"/>
                <a:cs typeface="Carlito"/>
                <a:sym typeface="Carlito"/>
              </a:rPr>
              <a:t>secretary of state on Monday. </a:t>
            </a:r>
            <a:r>
              <a:rPr lang="en" sz="1400">
                <a:solidFill>
                  <a:srgbClr val="0000FF"/>
                </a:solidFill>
                <a:latin typeface="Carlito"/>
                <a:ea typeface="Carlito"/>
                <a:cs typeface="Carlito"/>
                <a:sym typeface="Carlito"/>
              </a:rPr>
              <a:t>He </a:t>
            </a:r>
            <a:r>
              <a:rPr lang="en" sz="1400">
                <a:solidFill>
                  <a:schemeClr val="dk1"/>
                </a:solidFill>
                <a:latin typeface="Carlito"/>
                <a:ea typeface="Carlito"/>
                <a:cs typeface="Carlito"/>
                <a:sym typeface="Carlito"/>
              </a:rPr>
              <a:t>chose her because she  had foreign aﬀairs experience as a former First Lady.</a:t>
            </a:r>
            <a:endParaRPr sz="1400">
              <a:solidFill>
                <a:schemeClr val="dk1"/>
              </a:solidFill>
              <a:latin typeface="Carlito"/>
              <a:ea typeface="Carlito"/>
              <a:cs typeface="Carlito"/>
              <a:sym typeface="Carlito"/>
            </a:endParaRPr>
          </a:p>
        </p:txBody>
      </p:sp>
      <p:sp>
        <p:nvSpPr>
          <p:cNvPr id="104" name="Google Shape;104;p17"/>
          <p:cNvSpPr txBox="1"/>
          <p:nvPr/>
        </p:nvSpPr>
        <p:spPr>
          <a:xfrm>
            <a:off x="1419963" y="3981536"/>
            <a:ext cx="34509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Mentions or Referring Expression</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20</a:t>
            </a:fld>
            <a:endParaRPr sz="1000" b="0" i="0" u="none" strike="noStrike" cap="none">
              <a:solidFill>
                <a:srgbClr val="898989"/>
              </a:solidFill>
              <a:latin typeface="Calibri"/>
              <a:ea typeface="Calibri"/>
              <a:cs typeface="Calibri"/>
              <a:sym typeface="Calibri"/>
            </a:endParaRPr>
          </a:p>
        </p:txBody>
      </p:sp>
      <p:sp>
        <p:nvSpPr>
          <p:cNvPr id="325" name="Google Shape;325;p35"/>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a:t>
            </a:r>
            <a:endParaRPr sz="1100"/>
          </a:p>
        </p:txBody>
      </p:sp>
      <p:cxnSp>
        <p:nvCxnSpPr>
          <p:cNvPr id="326" name="Google Shape;326;p35"/>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327" name="Google Shape;327;p35"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328" name="Google Shape;328;p35"/>
          <p:cNvSpPr/>
          <p:nvPr/>
        </p:nvSpPr>
        <p:spPr>
          <a:xfrm>
            <a:off x="483782" y="956533"/>
            <a:ext cx="6095100" cy="40164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Referentiality or anaphoricity detectors can be run as filters, in which </a:t>
            </a:r>
            <a:r>
              <a:rPr lang="en" sz="1400" i="1">
                <a:solidFill>
                  <a:srgbClr val="FF0000"/>
                </a:solidFill>
                <a:latin typeface="Calibri"/>
                <a:ea typeface="Calibri"/>
                <a:cs typeface="Calibri"/>
                <a:sym typeface="Calibri"/>
              </a:rPr>
              <a:t>only mentions that are classified as anaphoric or referential</a:t>
            </a:r>
            <a:r>
              <a:rPr lang="en" sz="1400">
                <a:solidFill>
                  <a:srgbClr val="FF0000"/>
                </a:solidFill>
                <a:latin typeface="Calibri"/>
                <a:ea typeface="Calibri"/>
                <a:cs typeface="Calibri"/>
                <a:sym typeface="Calibri"/>
              </a:rPr>
              <a:t> </a:t>
            </a:r>
            <a:r>
              <a:rPr lang="en" sz="1400">
                <a:solidFill>
                  <a:schemeClr val="dk1"/>
                </a:solidFill>
                <a:latin typeface="Calibri"/>
                <a:ea typeface="Calibri"/>
                <a:cs typeface="Calibri"/>
                <a:sym typeface="Calibri"/>
              </a:rPr>
              <a:t>are passed on to the co-reference system. </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The end result of such a filtering mention detection system on the example</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above might be the following filtered set of 9 potential mentions:</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If the </a:t>
            </a:r>
            <a:r>
              <a:rPr lang="en" sz="1400">
                <a:solidFill>
                  <a:srgbClr val="10B9A7"/>
                </a:solidFill>
                <a:latin typeface="Calibri"/>
                <a:ea typeface="Calibri"/>
                <a:cs typeface="Calibri"/>
                <a:sym typeface="Calibri"/>
              </a:rPr>
              <a:t>anaphoricity classifier threshold is set too high</a:t>
            </a:r>
            <a:r>
              <a:rPr lang="en" sz="1400">
                <a:solidFill>
                  <a:schemeClr val="dk1"/>
                </a:solidFill>
                <a:latin typeface="Calibri"/>
                <a:ea typeface="Calibri"/>
                <a:cs typeface="Calibri"/>
                <a:sym typeface="Calibri"/>
              </a:rPr>
              <a:t>, too many mentions are filtered out and recall suffers. </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If the </a:t>
            </a:r>
            <a:r>
              <a:rPr lang="en" sz="1400">
                <a:solidFill>
                  <a:srgbClr val="00B050"/>
                </a:solidFill>
                <a:latin typeface="Calibri"/>
                <a:ea typeface="Calibri"/>
                <a:cs typeface="Calibri"/>
                <a:sym typeface="Calibri"/>
              </a:rPr>
              <a:t>classifier threshold is set too low</a:t>
            </a:r>
            <a:r>
              <a:rPr lang="en" sz="1400">
                <a:solidFill>
                  <a:schemeClr val="dk1"/>
                </a:solidFill>
                <a:latin typeface="Calibri"/>
                <a:ea typeface="Calibri"/>
                <a:cs typeface="Calibri"/>
                <a:sym typeface="Calibri"/>
              </a:rPr>
              <a:t>, too many pleonastic or non-referential mentions are included and precision suffers.</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b="1">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329" name="Google Shape;329;p35"/>
          <p:cNvPicPr preferRelativeResize="0"/>
          <p:nvPr/>
        </p:nvPicPr>
        <p:blipFill rotWithShape="1">
          <a:blip r:embed="rId4">
            <a:alphaModFix/>
          </a:blip>
          <a:srcRect/>
          <a:stretch/>
        </p:blipFill>
        <p:spPr>
          <a:xfrm>
            <a:off x="1858003" y="2096840"/>
            <a:ext cx="2817359" cy="4923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5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21</a:t>
            </a:fld>
            <a:endParaRPr sz="1000" b="0" i="0" u="none" strike="noStrike" cap="none">
              <a:solidFill>
                <a:srgbClr val="898989"/>
              </a:solidFill>
              <a:latin typeface="Calibri"/>
              <a:ea typeface="Calibri"/>
              <a:cs typeface="Calibri"/>
              <a:sym typeface="Calibri"/>
            </a:endParaRPr>
          </a:p>
        </p:txBody>
      </p:sp>
      <p:sp>
        <p:nvSpPr>
          <p:cNvPr id="335" name="Google Shape;335;p36"/>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a:t>
            </a:r>
            <a:endParaRPr sz="1100"/>
          </a:p>
        </p:txBody>
      </p:sp>
      <p:cxnSp>
        <p:nvCxnSpPr>
          <p:cNvPr id="336" name="Google Shape;336;p36"/>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337" name="Google Shape;337;p36"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338" name="Google Shape;338;p36"/>
          <p:cNvSpPr/>
          <p:nvPr/>
        </p:nvSpPr>
        <p:spPr>
          <a:xfrm>
            <a:off x="515678" y="979628"/>
            <a:ext cx="6095100" cy="2354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The modern approach is instead to perform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mention detection,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anaphoricity, and</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coreference jointly in a single end-to-end model . </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a:solidFill>
                  <a:schemeClr val="dk1"/>
                </a:solidFill>
                <a:latin typeface="Calibri"/>
                <a:ea typeface="Calibri"/>
                <a:cs typeface="Calibri"/>
                <a:sym typeface="Calibri"/>
              </a:rPr>
              <a:t>Eg, mention detection  system ( research papers published in 2017 and 2018) is based on a single end-to-end neural network that computes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a score for each mention being referential,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a score for two mentions being co-reference,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and combines them to make a decision, training all these scores with a 	single end-to-end loss.</a:t>
            </a:r>
            <a:endParaRPr sz="1100"/>
          </a:p>
        </p:txBody>
      </p:sp>
      <p:sp>
        <p:nvSpPr>
          <p:cNvPr id="339" name="Google Shape;339;p36"/>
          <p:cNvSpPr/>
          <p:nvPr/>
        </p:nvSpPr>
        <p:spPr>
          <a:xfrm>
            <a:off x="515678" y="3717586"/>
            <a:ext cx="5839800" cy="715500"/>
          </a:xfrm>
          <a:prstGeom prst="rect">
            <a:avLst/>
          </a:prstGeom>
          <a:noFill/>
          <a:ln>
            <a:noFill/>
          </a:ln>
        </p:spPr>
        <p:txBody>
          <a:bodyPr spcFirstLastPara="1" wrap="square" lIns="68575" tIns="34275" rIns="68575" bIns="34275" anchor="t" anchorCtr="0">
            <a:noAutofit/>
          </a:bodyPr>
          <a:lstStyle/>
          <a:p>
            <a:pPr marL="215900" marR="0" lvl="0" indent="-222250" algn="l" rtl="0">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Lee, K., He, L., Lewis, M., and Zettlemoyer, L. (2017b). End-to-end neural coreference resolution. EMNLP.</a:t>
            </a:r>
            <a:endParaRPr sz="1100"/>
          </a:p>
          <a:p>
            <a:pPr marL="215900" marR="0" lvl="0" indent="-222250" algn="l" rtl="0">
              <a:spcBef>
                <a:spcPts val="0"/>
              </a:spcBef>
              <a:spcAft>
                <a:spcPts val="0"/>
              </a:spcAft>
              <a:buClr>
                <a:schemeClr val="dk1"/>
              </a:buClr>
              <a:buSzPts val="1100"/>
              <a:buFont typeface="Arial"/>
              <a:buChar char="•"/>
            </a:pPr>
            <a:r>
              <a:rPr lang="en" sz="1100">
                <a:solidFill>
                  <a:schemeClr val="dk1"/>
                </a:solidFill>
                <a:latin typeface="Calibri"/>
                <a:ea typeface="Calibri"/>
                <a:cs typeface="Calibri"/>
                <a:sym typeface="Calibri"/>
              </a:rPr>
              <a:t>Lee, K., He, L., and Zettlemoyer, L. (2018). Higherorder coreference resolution with coarse-to-fine inference. NAACL HLT.</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22</a:t>
            </a:fld>
            <a:endParaRPr sz="1000" b="0" i="0" u="none" strike="noStrike" cap="none">
              <a:solidFill>
                <a:srgbClr val="898989"/>
              </a:solidFill>
              <a:latin typeface="Calibri"/>
              <a:ea typeface="Calibri"/>
              <a:cs typeface="Calibri"/>
              <a:sym typeface="Calibri"/>
            </a:endParaRPr>
          </a:p>
        </p:txBody>
      </p:sp>
      <p:sp>
        <p:nvSpPr>
          <p:cNvPr id="345" name="Google Shape;345;p37"/>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a:t>
            </a:r>
            <a:endParaRPr sz="1100"/>
          </a:p>
        </p:txBody>
      </p:sp>
      <p:cxnSp>
        <p:nvCxnSpPr>
          <p:cNvPr id="346" name="Google Shape;346;p37"/>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347" name="Google Shape;347;p37"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348" name="Google Shape;348;p37"/>
          <p:cNvSpPr/>
          <p:nvPr/>
        </p:nvSpPr>
        <p:spPr>
          <a:xfrm>
            <a:off x="725672" y="1186756"/>
            <a:ext cx="6132300" cy="11772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Referential mentions detection seems to still be an unsolved problem.</a:t>
            </a:r>
            <a:endParaRPr sz="1100"/>
          </a:p>
          <a:p>
            <a:pPr marL="215900" marR="0" lvl="0" indent="-215900" algn="l" rtl="0">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Mention, referentiality, or anaphoricity detection is thus an important open area of investigation.</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23</a:t>
            </a:fld>
            <a:endParaRPr sz="1000" b="0" i="0" u="none" strike="noStrike" cap="none">
              <a:solidFill>
                <a:srgbClr val="898989"/>
              </a:solidFill>
              <a:latin typeface="Calibri"/>
              <a:ea typeface="Calibri"/>
              <a:cs typeface="Calibri"/>
              <a:sym typeface="Calibri"/>
            </a:endParaRPr>
          </a:p>
        </p:txBody>
      </p:sp>
      <p:sp>
        <p:nvSpPr>
          <p:cNvPr id="354" name="Google Shape;354;p38"/>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 Mention-pair Model</a:t>
            </a:r>
            <a:endParaRPr sz="1100"/>
          </a:p>
        </p:txBody>
      </p:sp>
      <p:cxnSp>
        <p:nvCxnSpPr>
          <p:cNvPr id="355" name="Google Shape;355;p38"/>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356" name="Google Shape;356;p38"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357" name="Google Shape;357;p38"/>
          <p:cNvSpPr/>
          <p:nvPr/>
        </p:nvSpPr>
        <p:spPr>
          <a:xfrm>
            <a:off x="395744" y="839627"/>
            <a:ext cx="5888100" cy="11079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The mention-pair architecture is based around a classifier that is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given a pair of mentions,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a candidate anaphor and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a candidate antecedent,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and makes a binary classification decision: co-referring or not.</a:t>
            </a:r>
            <a:endParaRPr sz="1400">
              <a:solidFill>
                <a:schemeClr val="dk1"/>
              </a:solidFill>
              <a:latin typeface="Calibri"/>
              <a:ea typeface="Calibri"/>
              <a:cs typeface="Calibri"/>
              <a:sym typeface="Calibri"/>
            </a:endParaRPr>
          </a:p>
        </p:txBody>
      </p:sp>
      <p:pic>
        <p:nvPicPr>
          <p:cNvPr id="358" name="Google Shape;358;p38"/>
          <p:cNvPicPr preferRelativeResize="0"/>
          <p:nvPr/>
        </p:nvPicPr>
        <p:blipFill rotWithShape="1">
          <a:blip r:embed="rId4">
            <a:alphaModFix/>
          </a:blip>
          <a:srcRect/>
          <a:stretch/>
        </p:blipFill>
        <p:spPr>
          <a:xfrm>
            <a:off x="1109832" y="1890371"/>
            <a:ext cx="4785279" cy="1361964"/>
          </a:xfrm>
          <a:prstGeom prst="rect">
            <a:avLst/>
          </a:prstGeom>
          <a:noFill/>
          <a:ln>
            <a:noFill/>
          </a:ln>
        </p:spPr>
      </p:pic>
      <p:sp>
        <p:nvSpPr>
          <p:cNvPr id="359" name="Google Shape;359;p38"/>
          <p:cNvSpPr/>
          <p:nvPr/>
        </p:nvSpPr>
        <p:spPr>
          <a:xfrm>
            <a:off x="395744" y="3336897"/>
            <a:ext cx="7100100" cy="11079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For each prior mention like Victoria Chen, Megabucks Banking, her, etc., </a:t>
            </a:r>
            <a:endParaRPr sz="1100"/>
          </a:p>
          <a:p>
            <a:pPr marL="0" marR="0" lvl="0" indent="0" algn="l" rtl="0">
              <a:spcBef>
                <a:spcPts val="0"/>
              </a:spcBef>
              <a:spcAft>
                <a:spcPts val="0"/>
              </a:spcAft>
              <a:buNone/>
            </a:pPr>
            <a:r>
              <a:rPr lang="en" sz="1400">
                <a:solidFill>
                  <a:srgbClr val="FF0000"/>
                </a:solidFill>
                <a:latin typeface="Calibri"/>
                <a:ea typeface="Calibri"/>
                <a:cs typeface="Calibri"/>
                <a:sym typeface="Calibri"/>
              </a:rPr>
              <a:t>     the binary classifier computes a probability</a:t>
            </a:r>
            <a:r>
              <a:rPr lang="en" sz="1400">
                <a:solidFill>
                  <a:schemeClr val="dk1"/>
                </a:solidFill>
                <a:latin typeface="Calibri"/>
                <a:ea typeface="Calibri"/>
                <a:cs typeface="Calibri"/>
                <a:sym typeface="Calibri"/>
              </a:rPr>
              <a:t>: whether or not the mention is the antecedent           of ‘she’. </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This probability should to be high for actual antecedents (Victoria Chen, her, the 38-year-old) and low for non-antecedents (Megabucks Banking, her pay).</a:t>
            </a:r>
            <a:endParaRPr sz="1400">
              <a:solidFill>
                <a:schemeClr val="dk1"/>
              </a:solidFill>
              <a:latin typeface="Calibri"/>
              <a:ea typeface="Calibri"/>
              <a:cs typeface="Calibri"/>
              <a:sym typeface="Calibri"/>
            </a:endParaRPr>
          </a:p>
        </p:txBody>
      </p:sp>
      <p:sp>
        <p:nvSpPr>
          <p:cNvPr id="360" name="Google Shape;360;p38"/>
          <p:cNvSpPr/>
          <p:nvPr/>
        </p:nvSpPr>
        <p:spPr>
          <a:xfrm rot="-1165502">
            <a:off x="6451654" y="2204275"/>
            <a:ext cx="1970994" cy="48485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Early classifiers used hand-built features  but more recent classifiers</a:t>
            </a:r>
            <a:endParaRPr sz="1100"/>
          </a:p>
          <a:p>
            <a:pPr marL="0" marR="0" lvl="0" indent="0" algn="l" rtl="0">
              <a:spcBef>
                <a:spcPts val="0"/>
              </a:spcBef>
              <a:spcAft>
                <a:spcPts val="0"/>
              </a:spcAft>
              <a:buNone/>
            </a:pPr>
            <a:r>
              <a:rPr lang="en" sz="900">
                <a:solidFill>
                  <a:schemeClr val="dk1"/>
                </a:solidFill>
                <a:latin typeface="Calibri"/>
                <a:ea typeface="Calibri"/>
                <a:cs typeface="Calibri"/>
                <a:sym typeface="Calibri"/>
              </a:rPr>
              <a:t>use neural representation learning.</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24</a:t>
            </a:fld>
            <a:endParaRPr sz="1000" b="0" i="0" u="none" strike="noStrike" cap="none">
              <a:solidFill>
                <a:srgbClr val="898989"/>
              </a:solidFill>
              <a:latin typeface="Calibri"/>
              <a:ea typeface="Calibri"/>
              <a:cs typeface="Calibri"/>
              <a:sym typeface="Calibri"/>
            </a:endParaRPr>
          </a:p>
        </p:txBody>
      </p:sp>
      <p:sp>
        <p:nvSpPr>
          <p:cNvPr id="366" name="Google Shape;366;p39"/>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a:t>
            </a:r>
            <a:endParaRPr sz="1100"/>
          </a:p>
        </p:txBody>
      </p:sp>
      <p:cxnSp>
        <p:nvCxnSpPr>
          <p:cNvPr id="367" name="Google Shape;367;p39"/>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368" name="Google Shape;368;p39"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369" name="Google Shape;369;p39"/>
          <p:cNvSpPr/>
          <p:nvPr/>
        </p:nvSpPr>
        <p:spPr>
          <a:xfrm>
            <a:off x="515678" y="885434"/>
            <a:ext cx="6509700" cy="2595600"/>
          </a:xfrm>
          <a:prstGeom prst="rect">
            <a:avLst/>
          </a:prstGeom>
          <a:blipFill rotWithShape="1">
            <a:blip r:embed="rId4">
              <a:alphaModFix/>
            </a:blip>
            <a:stretch>
              <a:fillRect l="-629" t="-879" b="-1939"/>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 </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25</a:t>
            </a:fld>
            <a:endParaRPr sz="1000" b="0" i="0" u="none" strike="noStrike" cap="none">
              <a:solidFill>
                <a:srgbClr val="898989"/>
              </a:solidFill>
              <a:latin typeface="Calibri"/>
              <a:ea typeface="Calibri"/>
              <a:cs typeface="Calibri"/>
              <a:sym typeface="Calibri"/>
            </a:endParaRPr>
          </a:p>
        </p:txBody>
      </p:sp>
      <p:sp>
        <p:nvSpPr>
          <p:cNvPr id="375" name="Google Shape;375;p40"/>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Mention-pair Model</a:t>
            </a:r>
            <a:endParaRPr sz="1100"/>
          </a:p>
        </p:txBody>
      </p:sp>
      <p:cxnSp>
        <p:nvCxnSpPr>
          <p:cNvPr id="376" name="Google Shape;376;p40"/>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377" name="Google Shape;377;p40"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378" name="Google Shape;378;p40"/>
          <p:cNvSpPr/>
          <p:nvPr/>
        </p:nvSpPr>
        <p:spPr>
          <a:xfrm>
            <a:off x="614030" y="979007"/>
            <a:ext cx="6243900" cy="2562300"/>
          </a:xfrm>
          <a:prstGeom prst="rect">
            <a:avLst/>
          </a:prstGeom>
          <a:blipFill rotWithShape="1">
            <a:blip r:embed="rId4">
              <a:alphaModFix/>
            </a:blip>
            <a:stretch>
              <a:fillRect l="-589" t="-889" r="-219" b="-1779"/>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latin typeface="Calibri"/>
                <a:ea typeface="Calibri"/>
                <a:cs typeface="Calibri"/>
                <a:sym typeface="Calibri"/>
              </a:rPr>
              <a:t> </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26</a:t>
            </a:fld>
            <a:endParaRPr sz="1000" b="0" i="0" u="none" strike="noStrike" cap="none">
              <a:solidFill>
                <a:srgbClr val="898989"/>
              </a:solidFill>
              <a:latin typeface="Calibri"/>
              <a:ea typeface="Calibri"/>
              <a:cs typeface="Calibri"/>
              <a:sym typeface="Calibri"/>
            </a:endParaRPr>
          </a:p>
        </p:txBody>
      </p:sp>
      <p:sp>
        <p:nvSpPr>
          <p:cNvPr id="384" name="Google Shape;384;p41"/>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2 main Problems of Mention-Pair Model</a:t>
            </a:r>
            <a:endParaRPr sz="1100"/>
          </a:p>
        </p:txBody>
      </p:sp>
      <p:cxnSp>
        <p:nvCxnSpPr>
          <p:cNvPr id="385" name="Google Shape;385;p41"/>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386" name="Google Shape;386;p41"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387" name="Google Shape;387;p41"/>
          <p:cNvSpPr/>
          <p:nvPr/>
        </p:nvSpPr>
        <p:spPr>
          <a:xfrm>
            <a:off x="395746" y="996405"/>
            <a:ext cx="6191100" cy="2285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a:solidFill>
                  <a:schemeClr val="dk1"/>
                </a:solidFill>
                <a:latin typeface="Calibri"/>
                <a:ea typeface="Calibri"/>
                <a:cs typeface="Calibri"/>
                <a:sym typeface="Calibri"/>
              </a:rPr>
              <a:t>1. The classifier doesn’t directly compare candidate antecedents to each other, so it’s not trained to decide, between two likely antecedents, which one is in fact better.</a:t>
            </a:r>
            <a:endParaRPr sz="1100"/>
          </a:p>
          <a:p>
            <a:pPr marL="0" marR="0" lvl="0" indent="0" algn="l" rtl="0">
              <a:spcBef>
                <a:spcPts val="0"/>
              </a:spcBef>
              <a:spcAft>
                <a:spcPts val="0"/>
              </a:spcAft>
              <a:buNone/>
            </a:pPr>
            <a:r>
              <a:rPr lang="en" sz="1800">
                <a:solidFill>
                  <a:schemeClr val="dk1"/>
                </a:solidFill>
                <a:latin typeface="Calibri"/>
                <a:ea typeface="Calibri"/>
                <a:cs typeface="Calibri"/>
                <a:sym typeface="Calibri"/>
              </a:rPr>
              <a:t> </a:t>
            </a:r>
            <a:endParaRPr sz="1100"/>
          </a:p>
          <a:p>
            <a:pPr marL="0" marR="0" lvl="0" indent="0" algn="l" rtl="0">
              <a:spcBef>
                <a:spcPts val="0"/>
              </a:spcBef>
              <a:spcAft>
                <a:spcPts val="0"/>
              </a:spcAft>
              <a:buNone/>
            </a:pPr>
            <a:r>
              <a:rPr lang="en" sz="1800">
                <a:solidFill>
                  <a:schemeClr val="dk1"/>
                </a:solidFill>
                <a:latin typeface="Calibri"/>
                <a:ea typeface="Calibri"/>
                <a:cs typeface="Calibri"/>
                <a:sym typeface="Calibri"/>
              </a:rPr>
              <a:t>2. It ignores the discourse model, looking only at mentions, not entities. Each classifier decision is made completely locally to the pair.(Each candidate antecedent is considered independently of  the others)</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27</a:t>
            </a:fld>
            <a:endParaRPr sz="1000" b="0" i="0" u="none" strike="noStrike" cap="none">
              <a:solidFill>
                <a:srgbClr val="898989"/>
              </a:solidFill>
              <a:latin typeface="Calibri"/>
              <a:ea typeface="Calibri"/>
              <a:cs typeface="Calibri"/>
              <a:sym typeface="Calibri"/>
            </a:endParaRPr>
          </a:p>
        </p:txBody>
      </p:sp>
      <p:sp>
        <p:nvSpPr>
          <p:cNvPr id="393" name="Google Shape;393;p42"/>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Mention-Ranking Model</a:t>
            </a:r>
            <a:endParaRPr sz="1100"/>
          </a:p>
        </p:txBody>
      </p:sp>
      <p:cxnSp>
        <p:nvCxnSpPr>
          <p:cNvPr id="394" name="Google Shape;394;p42"/>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395" name="Google Shape;395;p42"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396" name="Google Shape;396;p42"/>
          <p:cNvSpPr txBox="1"/>
          <p:nvPr/>
        </p:nvSpPr>
        <p:spPr>
          <a:xfrm>
            <a:off x="498340" y="1053864"/>
            <a:ext cx="5963700" cy="2457300"/>
          </a:xfrm>
          <a:prstGeom prst="rect">
            <a:avLst/>
          </a:prstGeom>
          <a:noFill/>
          <a:ln>
            <a:noFill/>
          </a:ln>
        </p:spPr>
        <p:txBody>
          <a:bodyPr spcFirstLastPara="1" wrap="square" lIns="0" tIns="9525" rIns="0" bIns="0" anchor="t" anchorCtr="0">
            <a:spAutoFit/>
          </a:bodyPr>
          <a:lstStyle/>
          <a:p>
            <a:pPr marL="266700" marR="0" lvl="0" indent="-260350" algn="l" rtl="0">
              <a:lnSpc>
                <a:spcPct val="159750"/>
              </a:lnSpc>
              <a:spcBef>
                <a:spcPts val="0"/>
              </a:spcBef>
              <a:spcAft>
                <a:spcPts val="0"/>
              </a:spcAft>
              <a:buClr>
                <a:schemeClr val="dk1"/>
              </a:buClr>
              <a:buSzPts val="1500"/>
              <a:buFont typeface="Arial"/>
              <a:buChar char="•"/>
            </a:pPr>
            <a:r>
              <a:rPr lang="en" sz="1500">
                <a:solidFill>
                  <a:schemeClr val="dk1"/>
                </a:solidFill>
                <a:latin typeface="Calibri"/>
                <a:ea typeface="Calibri"/>
                <a:cs typeface="Calibri"/>
                <a:sym typeface="Calibri"/>
              </a:rPr>
              <a:t>Denis &amp; Baldridge 2007, 2008</a:t>
            </a:r>
            <a:endParaRPr sz="1100"/>
          </a:p>
          <a:p>
            <a:pPr marL="266700" marR="0" lvl="0" indent="-260350" algn="l" rtl="0">
              <a:lnSpc>
                <a:spcPct val="159750"/>
              </a:lnSpc>
              <a:spcBef>
                <a:spcPts val="0"/>
              </a:spcBef>
              <a:spcAft>
                <a:spcPts val="0"/>
              </a:spcAft>
              <a:buClr>
                <a:schemeClr val="dk1"/>
              </a:buClr>
              <a:buSzPts val="1500"/>
              <a:buFont typeface="Arial"/>
              <a:buChar char="•"/>
            </a:pPr>
            <a:r>
              <a:rPr lang="en" sz="1500">
                <a:solidFill>
                  <a:schemeClr val="dk1"/>
                </a:solidFill>
                <a:latin typeface="Calibri"/>
                <a:ea typeface="Calibri"/>
                <a:cs typeface="Calibri"/>
                <a:sym typeface="Calibri"/>
              </a:rPr>
              <a:t>Imposes a </a:t>
            </a:r>
            <a:r>
              <a:rPr lang="en" sz="1500" b="1">
                <a:solidFill>
                  <a:schemeClr val="dk1"/>
                </a:solidFill>
                <a:latin typeface="Calibri"/>
                <a:ea typeface="Calibri"/>
                <a:cs typeface="Calibri"/>
                <a:sym typeface="Calibri"/>
              </a:rPr>
              <a:t>ranking </a:t>
            </a:r>
            <a:r>
              <a:rPr lang="en" sz="1500">
                <a:solidFill>
                  <a:schemeClr val="dk1"/>
                </a:solidFill>
                <a:latin typeface="Calibri"/>
                <a:ea typeface="Calibri"/>
                <a:cs typeface="Calibri"/>
                <a:sym typeface="Calibri"/>
              </a:rPr>
              <a:t>on a set of candidate antecedents</a:t>
            </a:r>
            <a:endParaRPr sz="15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500"/>
              <a:buFont typeface="Arial"/>
              <a:buNone/>
            </a:pPr>
            <a:endParaRPr sz="1500">
              <a:solidFill>
                <a:schemeClr val="dk1"/>
              </a:solidFill>
              <a:latin typeface="Calibri"/>
              <a:ea typeface="Calibri"/>
              <a:cs typeface="Calibri"/>
              <a:sym typeface="Calibri"/>
            </a:endParaRPr>
          </a:p>
          <a:p>
            <a:pPr marL="266700" marR="0" lvl="0" indent="-260350" algn="l" rtl="0">
              <a:lnSpc>
                <a:spcPct val="100000"/>
              </a:lnSpc>
              <a:spcBef>
                <a:spcPts val="0"/>
              </a:spcBef>
              <a:spcAft>
                <a:spcPts val="0"/>
              </a:spcAft>
              <a:buClr>
                <a:schemeClr val="dk1"/>
              </a:buClr>
              <a:buSzPts val="1500"/>
              <a:buFont typeface="Arial"/>
              <a:buChar char="•"/>
            </a:pPr>
            <a:r>
              <a:rPr lang="en" sz="1500">
                <a:solidFill>
                  <a:schemeClr val="dk1"/>
                </a:solidFill>
                <a:latin typeface="Calibri"/>
                <a:ea typeface="Calibri"/>
                <a:cs typeface="Calibri"/>
                <a:sym typeface="Calibri"/>
              </a:rPr>
              <a:t>Strength</a:t>
            </a:r>
            <a:endParaRPr sz="1500">
              <a:solidFill>
                <a:schemeClr val="dk1"/>
              </a:solidFill>
              <a:latin typeface="Calibri"/>
              <a:ea typeface="Calibri"/>
              <a:cs typeface="Calibri"/>
              <a:sym typeface="Calibri"/>
            </a:endParaRPr>
          </a:p>
          <a:p>
            <a:pPr marL="571500" marR="0" lvl="1" indent="-222250" algn="l" rtl="0">
              <a:lnSpc>
                <a:spcPct val="142250"/>
              </a:lnSpc>
              <a:spcBef>
                <a:spcPts val="0"/>
              </a:spcBef>
              <a:spcAft>
                <a:spcPts val="0"/>
              </a:spcAft>
              <a:buClr>
                <a:schemeClr val="dk1"/>
              </a:buClr>
              <a:buSzPts val="1500"/>
              <a:buFont typeface="Arial"/>
              <a:buChar char="–"/>
            </a:pPr>
            <a:r>
              <a:rPr lang="en" sz="1500" b="0" i="0" u="none" strike="noStrike" cap="none">
                <a:solidFill>
                  <a:schemeClr val="dk1"/>
                </a:solidFill>
                <a:latin typeface="Calibri"/>
                <a:ea typeface="Calibri"/>
                <a:cs typeface="Calibri"/>
                <a:sym typeface="Calibri"/>
              </a:rPr>
              <a:t>Considers all the candidate antecedents    simultaneously</a:t>
            </a:r>
            <a:endParaRPr sz="1500" b="0" i="0" u="none" strike="noStrike" cap="none">
              <a:solidFill>
                <a:schemeClr val="dk1"/>
              </a:solidFill>
              <a:latin typeface="Calibri"/>
              <a:ea typeface="Calibri"/>
              <a:cs typeface="Calibri"/>
              <a:sym typeface="Calibri"/>
            </a:endParaRPr>
          </a:p>
          <a:p>
            <a:pPr marL="266700" marR="0" lvl="0" indent="-260350" algn="l" rtl="0">
              <a:lnSpc>
                <a:spcPct val="160200"/>
              </a:lnSpc>
              <a:spcBef>
                <a:spcPts val="0"/>
              </a:spcBef>
              <a:spcAft>
                <a:spcPts val="0"/>
              </a:spcAft>
              <a:buClr>
                <a:schemeClr val="dk1"/>
              </a:buClr>
              <a:buSzPts val="1500"/>
              <a:buFont typeface="Arial"/>
              <a:buChar char="•"/>
            </a:pPr>
            <a:r>
              <a:rPr lang="en" sz="1500">
                <a:solidFill>
                  <a:schemeClr val="dk1"/>
                </a:solidFill>
                <a:latin typeface="Calibri"/>
                <a:ea typeface="Calibri"/>
                <a:cs typeface="Calibri"/>
                <a:sym typeface="Calibri"/>
              </a:rPr>
              <a:t>Weakness</a:t>
            </a:r>
            <a:endParaRPr sz="1500">
              <a:solidFill>
                <a:schemeClr val="dk1"/>
              </a:solidFill>
              <a:latin typeface="Calibri"/>
              <a:ea typeface="Calibri"/>
              <a:cs typeface="Calibri"/>
              <a:sym typeface="Calibri"/>
            </a:endParaRPr>
          </a:p>
          <a:p>
            <a:pPr marL="558800" marR="0" lvl="1" indent="-209550" algn="l" rtl="0">
              <a:lnSpc>
                <a:spcPct val="116000"/>
              </a:lnSpc>
              <a:spcBef>
                <a:spcPts val="400"/>
              </a:spcBef>
              <a:spcAft>
                <a:spcPts val="0"/>
              </a:spcAft>
              <a:buClr>
                <a:schemeClr val="dk1"/>
              </a:buClr>
              <a:buSzPts val="1500"/>
              <a:buFont typeface="Arial"/>
              <a:buChar char="–"/>
            </a:pPr>
            <a:r>
              <a:rPr lang="en" sz="1500" b="0" i="0" u="none" strike="noStrike" cap="none">
                <a:solidFill>
                  <a:schemeClr val="dk1"/>
                </a:solidFill>
                <a:latin typeface="Calibri"/>
                <a:ea typeface="Calibri"/>
                <a:cs typeface="Calibri"/>
                <a:sym typeface="Calibri"/>
              </a:rPr>
              <a:t>Insuﬃcient information to make an informed coreference  decision.</a:t>
            </a:r>
            <a:endParaRPr sz="1500" b="0" i="0" u="none" strike="noStrike" cap="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28</a:t>
            </a:fld>
            <a:endParaRPr sz="1000" b="0" i="0" u="none" strike="noStrike" cap="none">
              <a:solidFill>
                <a:srgbClr val="898989"/>
              </a:solidFill>
              <a:latin typeface="Calibri"/>
              <a:ea typeface="Calibri"/>
              <a:cs typeface="Calibri"/>
              <a:sym typeface="Calibri"/>
            </a:endParaRPr>
          </a:p>
        </p:txBody>
      </p:sp>
      <p:sp>
        <p:nvSpPr>
          <p:cNvPr id="402" name="Google Shape;402;p43"/>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Mention-Ranking Model</a:t>
            </a:r>
            <a:endParaRPr sz="1100"/>
          </a:p>
        </p:txBody>
      </p:sp>
      <p:cxnSp>
        <p:nvCxnSpPr>
          <p:cNvPr id="403" name="Google Shape;403;p43"/>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404" name="Google Shape;404;p43"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pic>
        <p:nvPicPr>
          <p:cNvPr id="405" name="Google Shape;405;p43"/>
          <p:cNvPicPr preferRelativeResize="0"/>
          <p:nvPr/>
        </p:nvPicPr>
        <p:blipFill rotWithShape="1">
          <a:blip r:embed="rId4">
            <a:alphaModFix/>
          </a:blip>
          <a:srcRect/>
          <a:stretch/>
        </p:blipFill>
        <p:spPr>
          <a:xfrm>
            <a:off x="611470" y="3137312"/>
            <a:ext cx="4799007" cy="1377332"/>
          </a:xfrm>
          <a:prstGeom prst="rect">
            <a:avLst/>
          </a:prstGeom>
          <a:noFill/>
          <a:ln>
            <a:noFill/>
          </a:ln>
        </p:spPr>
      </p:pic>
      <p:sp>
        <p:nvSpPr>
          <p:cNvPr id="406" name="Google Shape;406;p43"/>
          <p:cNvSpPr/>
          <p:nvPr/>
        </p:nvSpPr>
        <p:spPr>
          <a:xfrm>
            <a:off x="395746" y="968891"/>
            <a:ext cx="6478200" cy="21468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In early formulations, for mention i, the classifier decides which of the {1,...,i− 1} prior mentions is the antecedent.</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But suppose i is in fact not anaphoric, and none of the antecedents should be chosen?</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So in modern mention-ranking systems, for the ith mention (anaphor), we have an associated random variable yi ranging over the values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Y(i) = {1,...,i−1, ε}. </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The value ε is a special dummy mention meaning that i does not have an antecedent (i.e., is either discourse-new and starts a new coref chain, or is non-anaphoric).</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Once the antecedent is classified for each anaphor, transitive closure can be run over the pairwise decisions to get a complete clustering</a:t>
            </a:r>
            <a:endParaRPr sz="1400" b="1">
              <a:solidFill>
                <a:schemeClr val="dk1"/>
              </a:solidFill>
              <a:latin typeface="Calibri"/>
              <a:ea typeface="Calibri"/>
              <a:cs typeface="Calibri"/>
              <a:sym typeface="Calibri"/>
            </a:endParaRPr>
          </a:p>
        </p:txBody>
      </p:sp>
      <p:sp>
        <p:nvSpPr>
          <p:cNvPr id="407" name="Google Shape;407;p43"/>
          <p:cNvSpPr/>
          <p:nvPr/>
        </p:nvSpPr>
        <p:spPr>
          <a:xfrm>
            <a:off x="707162" y="4570618"/>
            <a:ext cx="53613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For each candidate anaphoric mention (like she), the mention-ranking system assigns a probability distribution over all previous mentions plus the special dummy mention ε.</a:t>
            </a:r>
            <a:endParaRPr sz="9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400"/>
              <a:buFont typeface="Calibri"/>
              <a:buNone/>
            </a:pPr>
            <a:endParaRPr/>
          </a:p>
        </p:txBody>
      </p:sp>
      <p:sp>
        <p:nvSpPr>
          <p:cNvPr id="413" name="Google Shape;413;p4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p>
            <a:pPr marL="342900" lvl="0" indent="-165100" algn="l" rtl="0">
              <a:lnSpc>
                <a:spcPct val="90000"/>
              </a:lnSpc>
              <a:spcBef>
                <a:spcPts val="600"/>
              </a:spcBef>
              <a:spcAft>
                <a:spcPts val="0"/>
              </a:spcAft>
              <a:buClr>
                <a:schemeClr val="dk1"/>
              </a:buClr>
              <a:buSzPts val="1400"/>
              <a:buNone/>
            </a:pPr>
            <a:endParaRPr/>
          </a:p>
        </p:txBody>
      </p:sp>
      <p:pic>
        <p:nvPicPr>
          <p:cNvPr id="414" name="Google Shape;414;p44"/>
          <p:cNvPicPr preferRelativeResize="0"/>
          <p:nvPr/>
        </p:nvPicPr>
        <p:blipFill rotWithShape="1">
          <a:blip r:embed="rId3">
            <a:alphaModFix/>
          </a:blip>
          <a:srcRect/>
          <a:stretch/>
        </p:blipFill>
        <p:spPr>
          <a:xfrm>
            <a:off x="146593" y="1165860"/>
            <a:ext cx="8997407" cy="25817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3</a:t>
            </a:fld>
            <a:endParaRPr sz="1000" b="0" i="0" u="none" strike="noStrike" cap="none">
              <a:solidFill>
                <a:srgbClr val="898989"/>
              </a:solidFill>
              <a:latin typeface="Calibri"/>
              <a:ea typeface="Calibri"/>
              <a:cs typeface="Calibri"/>
              <a:sym typeface="Calibri"/>
            </a:endParaRPr>
          </a:p>
        </p:txBody>
      </p:sp>
      <p:sp>
        <p:nvSpPr>
          <p:cNvPr id="110" name="Google Shape;110;p18"/>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a:t>
            </a:r>
            <a:endParaRPr sz="1100"/>
          </a:p>
        </p:txBody>
      </p:sp>
      <p:cxnSp>
        <p:nvCxnSpPr>
          <p:cNvPr id="111" name="Google Shape;111;p18"/>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112" name="Google Shape;112;p18"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113" name="Google Shape;113;p18"/>
          <p:cNvSpPr txBox="1"/>
          <p:nvPr/>
        </p:nvSpPr>
        <p:spPr>
          <a:xfrm>
            <a:off x="431779" y="1020725"/>
            <a:ext cx="5669700" cy="872400"/>
          </a:xfrm>
          <a:prstGeom prst="rect">
            <a:avLst/>
          </a:prstGeom>
          <a:noFill/>
          <a:ln w="19025" cap="flat" cmpd="sng">
            <a:solidFill>
              <a:srgbClr val="05011A"/>
            </a:solidFill>
            <a:prstDash val="solid"/>
            <a:round/>
            <a:headEnd type="none" w="sm" len="sm"/>
            <a:tailEnd type="none" w="sm" len="sm"/>
          </a:ln>
        </p:spPr>
        <p:txBody>
          <a:bodyPr spcFirstLastPara="1" wrap="square" lIns="0" tIns="13325" rIns="0" bIns="0" anchor="t" anchorCtr="0">
            <a:spAutoFit/>
          </a:bodyPr>
          <a:lstStyle/>
          <a:p>
            <a:pPr marL="63500" marR="368300" lvl="0" indent="0" algn="just" rtl="0">
              <a:lnSpc>
                <a:spcPct val="149300"/>
              </a:lnSpc>
              <a:spcBef>
                <a:spcPts val="0"/>
              </a:spcBef>
              <a:spcAft>
                <a:spcPts val="0"/>
              </a:spcAft>
              <a:buNone/>
            </a:pPr>
            <a:r>
              <a:rPr lang="en" sz="1400">
                <a:solidFill>
                  <a:schemeClr val="dk1"/>
                </a:solidFill>
                <a:latin typeface="Carlito"/>
                <a:ea typeface="Carlito"/>
                <a:cs typeface="Carlito"/>
                <a:sym typeface="Carlito"/>
              </a:rPr>
              <a:t>Barack Obama nominated </a:t>
            </a:r>
            <a:r>
              <a:rPr lang="en" sz="1400">
                <a:solidFill>
                  <a:srgbClr val="FF0000"/>
                </a:solidFill>
                <a:latin typeface="Carlito"/>
                <a:ea typeface="Carlito"/>
                <a:cs typeface="Carlito"/>
                <a:sym typeface="Carlito"/>
              </a:rPr>
              <a:t>Hillary Rodham Clinton </a:t>
            </a:r>
            <a:r>
              <a:rPr lang="en" sz="1400">
                <a:solidFill>
                  <a:schemeClr val="dk1"/>
                </a:solidFill>
                <a:latin typeface="Carlito"/>
                <a:ea typeface="Carlito"/>
                <a:cs typeface="Carlito"/>
                <a:sym typeface="Carlito"/>
              </a:rPr>
              <a:t>as his  </a:t>
            </a:r>
            <a:r>
              <a:rPr lang="en" sz="1400">
                <a:solidFill>
                  <a:srgbClr val="FF0000"/>
                </a:solidFill>
                <a:latin typeface="Carlito"/>
                <a:ea typeface="Carlito"/>
                <a:cs typeface="Carlito"/>
                <a:sym typeface="Carlito"/>
              </a:rPr>
              <a:t>secretary of state </a:t>
            </a:r>
            <a:r>
              <a:rPr lang="en" sz="1400">
                <a:solidFill>
                  <a:schemeClr val="dk1"/>
                </a:solidFill>
                <a:latin typeface="Carlito"/>
                <a:ea typeface="Carlito"/>
                <a:cs typeface="Carlito"/>
                <a:sym typeface="Carlito"/>
              </a:rPr>
              <a:t>on Monday. He chose </a:t>
            </a:r>
            <a:r>
              <a:rPr lang="en" sz="1400">
                <a:solidFill>
                  <a:srgbClr val="FF0000"/>
                </a:solidFill>
                <a:latin typeface="Carlito"/>
                <a:ea typeface="Carlito"/>
                <a:cs typeface="Carlito"/>
                <a:sym typeface="Carlito"/>
              </a:rPr>
              <a:t>her </a:t>
            </a:r>
            <a:r>
              <a:rPr lang="en" sz="1400">
                <a:solidFill>
                  <a:schemeClr val="dk1"/>
                </a:solidFill>
                <a:latin typeface="Carlito"/>
                <a:ea typeface="Carlito"/>
                <a:cs typeface="Carlito"/>
                <a:sym typeface="Carlito"/>
              </a:rPr>
              <a:t>because </a:t>
            </a:r>
            <a:r>
              <a:rPr lang="en" sz="1400">
                <a:solidFill>
                  <a:srgbClr val="FF0000"/>
                </a:solidFill>
                <a:latin typeface="Carlito"/>
                <a:ea typeface="Carlito"/>
                <a:cs typeface="Carlito"/>
                <a:sym typeface="Carlito"/>
              </a:rPr>
              <a:t>she  </a:t>
            </a:r>
            <a:r>
              <a:rPr lang="en" sz="1400">
                <a:solidFill>
                  <a:schemeClr val="dk1"/>
                </a:solidFill>
                <a:latin typeface="Carlito"/>
                <a:ea typeface="Carlito"/>
                <a:cs typeface="Carlito"/>
                <a:sym typeface="Carlito"/>
              </a:rPr>
              <a:t>had foreign aﬀairs experience as a former </a:t>
            </a:r>
            <a:r>
              <a:rPr lang="en" sz="1400">
                <a:solidFill>
                  <a:srgbClr val="FF0000"/>
                </a:solidFill>
                <a:latin typeface="Carlito"/>
                <a:ea typeface="Carlito"/>
                <a:cs typeface="Carlito"/>
                <a:sym typeface="Carlito"/>
              </a:rPr>
              <a:t>First Lady</a:t>
            </a:r>
            <a:r>
              <a:rPr lang="en" sz="1400">
                <a:solidFill>
                  <a:schemeClr val="dk1"/>
                </a:solidFill>
                <a:latin typeface="Carlito"/>
                <a:ea typeface="Carlito"/>
                <a:cs typeface="Carlito"/>
                <a:sym typeface="Carlito"/>
              </a:rPr>
              <a:t>.</a:t>
            </a:r>
            <a:endParaRPr sz="1400">
              <a:solidFill>
                <a:schemeClr val="dk1"/>
              </a:solidFill>
              <a:latin typeface="Carlito"/>
              <a:ea typeface="Carlito"/>
              <a:cs typeface="Carlito"/>
              <a:sym typeface="Carlito"/>
            </a:endParaRPr>
          </a:p>
        </p:txBody>
      </p:sp>
      <p:sp>
        <p:nvSpPr>
          <p:cNvPr id="114" name="Google Shape;114;p18"/>
          <p:cNvSpPr/>
          <p:nvPr/>
        </p:nvSpPr>
        <p:spPr>
          <a:xfrm>
            <a:off x="4862394" y="1969164"/>
            <a:ext cx="1252500" cy="11994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15;p18"/>
          <p:cNvSpPr txBox="1"/>
          <p:nvPr/>
        </p:nvSpPr>
        <p:spPr>
          <a:xfrm>
            <a:off x="1269925" y="2554115"/>
            <a:ext cx="34509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Mentions or Referring Expression</a:t>
            </a:r>
            <a:endParaRPr sz="1100"/>
          </a:p>
        </p:txBody>
      </p:sp>
      <p:sp>
        <p:nvSpPr>
          <p:cNvPr id="116" name="Google Shape;116;p18"/>
          <p:cNvSpPr/>
          <p:nvPr/>
        </p:nvSpPr>
        <p:spPr>
          <a:xfrm>
            <a:off x="494585" y="3286100"/>
            <a:ext cx="63156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Two or more referring expressions that are used to refer to the same </a:t>
            </a:r>
            <a:r>
              <a:rPr lang="en" sz="1400" b="1">
                <a:solidFill>
                  <a:schemeClr val="dk1"/>
                </a:solidFill>
                <a:latin typeface="Calibri"/>
                <a:ea typeface="Calibri"/>
                <a:cs typeface="Calibri"/>
                <a:sym typeface="Calibri"/>
              </a:rPr>
              <a:t>discourse entity </a:t>
            </a:r>
            <a:r>
              <a:rPr lang="en" sz="1400">
                <a:solidFill>
                  <a:schemeClr val="dk1"/>
                </a:solidFill>
                <a:latin typeface="Calibri"/>
                <a:ea typeface="Calibri"/>
                <a:cs typeface="Calibri"/>
                <a:sym typeface="Calibri"/>
              </a:rPr>
              <a:t>are said to </a:t>
            </a:r>
            <a:r>
              <a:rPr lang="en" sz="1400" b="1">
                <a:solidFill>
                  <a:schemeClr val="dk1"/>
                </a:solidFill>
                <a:latin typeface="Calibri"/>
                <a:ea typeface="Calibri"/>
                <a:cs typeface="Calibri"/>
                <a:sym typeface="Calibri"/>
              </a:rPr>
              <a:t>corefer.</a:t>
            </a:r>
            <a:endParaRPr sz="14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30</a:t>
            </a:fld>
            <a:endParaRPr sz="1000" b="0" i="0" u="none" strike="noStrike" cap="none">
              <a:solidFill>
                <a:srgbClr val="898989"/>
              </a:solidFill>
              <a:latin typeface="Calibri"/>
              <a:ea typeface="Calibri"/>
              <a:cs typeface="Calibri"/>
              <a:sym typeface="Calibri"/>
            </a:endParaRPr>
          </a:p>
        </p:txBody>
      </p:sp>
      <p:sp>
        <p:nvSpPr>
          <p:cNvPr id="420" name="Google Shape;420;p45"/>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Mention-Ranking Models</a:t>
            </a:r>
            <a:endParaRPr sz="1100"/>
          </a:p>
        </p:txBody>
      </p:sp>
      <p:cxnSp>
        <p:nvCxnSpPr>
          <p:cNvPr id="421" name="Google Shape;421;p45"/>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422" name="Google Shape;422;p45"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423" name="Google Shape;423;p45"/>
          <p:cNvSpPr/>
          <p:nvPr/>
        </p:nvSpPr>
        <p:spPr>
          <a:xfrm>
            <a:off x="613861" y="1039763"/>
            <a:ext cx="5305800" cy="4848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Mention-ranking models can be implemented with hand-build features or with neural representation learning</a:t>
            </a:r>
            <a:endParaRPr sz="14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cxnSp>
        <p:nvCxnSpPr>
          <p:cNvPr id="428" name="Google Shape;428;p46"/>
          <p:cNvCxnSpPr/>
          <p:nvPr/>
        </p:nvCxnSpPr>
        <p:spPr>
          <a:xfrm>
            <a:off x="-6231" y="987344"/>
            <a:ext cx="6225000" cy="0"/>
          </a:xfrm>
          <a:prstGeom prst="straightConnector1">
            <a:avLst/>
          </a:prstGeom>
          <a:noFill/>
          <a:ln w="38100" cap="flat" cmpd="sng">
            <a:solidFill>
              <a:srgbClr val="C55A11"/>
            </a:solidFill>
            <a:prstDash val="solid"/>
            <a:miter lim="800000"/>
            <a:headEnd type="none" w="sm" len="sm"/>
            <a:tailEnd type="none" w="sm" len="sm"/>
          </a:ln>
        </p:spPr>
      </p:cxnSp>
      <p:pic>
        <p:nvPicPr>
          <p:cNvPr id="429" name="Google Shape;429;p46"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430" name="Google Shape;430;p46"/>
          <p:cNvSpPr/>
          <p:nvPr/>
        </p:nvSpPr>
        <p:spPr>
          <a:xfrm>
            <a:off x="294833" y="189180"/>
            <a:ext cx="5622900" cy="346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C55A11"/>
                </a:solidFill>
                <a:latin typeface="Calibri"/>
                <a:ea typeface="Calibri"/>
                <a:cs typeface="Calibri"/>
                <a:sym typeface="Calibri"/>
              </a:rPr>
              <a:t>NATURAL LANGUAGE PROCESSING</a:t>
            </a:r>
            <a:endParaRPr sz="1100" b="0" i="0" u="none" strike="noStrike" cap="none">
              <a:solidFill>
                <a:srgbClr val="000000"/>
              </a:solidFill>
              <a:latin typeface="Arial"/>
              <a:ea typeface="Arial"/>
              <a:cs typeface="Arial"/>
              <a:sym typeface="Arial"/>
            </a:endParaRPr>
          </a:p>
        </p:txBody>
      </p:sp>
      <p:sp>
        <p:nvSpPr>
          <p:cNvPr id="431" name="Google Shape;431;p46"/>
          <p:cNvSpPr/>
          <p:nvPr/>
        </p:nvSpPr>
        <p:spPr>
          <a:xfrm>
            <a:off x="294833" y="600029"/>
            <a:ext cx="2129700" cy="346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2F5496"/>
                </a:solidFill>
                <a:latin typeface="Calibri"/>
                <a:ea typeface="Calibri"/>
                <a:cs typeface="Calibri"/>
                <a:sym typeface="Calibri"/>
              </a:rPr>
              <a:t>Course References</a:t>
            </a:r>
            <a:endParaRPr sz="1800" b="1" i="0" u="none" strike="noStrike" cap="none">
              <a:solidFill>
                <a:srgbClr val="2F5496"/>
              </a:solidFill>
              <a:latin typeface="Calibri"/>
              <a:ea typeface="Calibri"/>
              <a:cs typeface="Calibri"/>
              <a:sym typeface="Calibri"/>
            </a:endParaRPr>
          </a:p>
        </p:txBody>
      </p:sp>
      <p:sp>
        <p:nvSpPr>
          <p:cNvPr id="432" name="Google Shape;432;p46"/>
          <p:cNvSpPr/>
          <p:nvPr/>
        </p:nvSpPr>
        <p:spPr>
          <a:xfrm>
            <a:off x="130627" y="1028410"/>
            <a:ext cx="7227600" cy="2444400"/>
          </a:xfrm>
          <a:prstGeom prst="rect">
            <a:avLst/>
          </a:prstGeom>
          <a:noFill/>
          <a:ln>
            <a:noFill/>
          </a:ln>
        </p:spPr>
        <p:txBody>
          <a:bodyPr spcFirstLastPara="1" wrap="square" lIns="68575" tIns="34275" rIns="68575" bIns="34275" anchor="t" anchorCtr="0">
            <a:noAutofit/>
          </a:bodyPr>
          <a:lstStyle/>
          <a:p>
            <a:pPr marL="0" marR="0" lvl="0" indent="0" algn="just"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Calibri"/>
                <a:ea typeface="Calibri"/>
                <a:cs typeface="Calibri"/>
                <a:sym typeface="Calibri"/>
              </a:rPr>
              <a:t>Text Book:</a:t>
            </a:r>
            <a:endParaRPr sz="1400" b="0" i="0" u="none" strike="noStrike" cap="none">
              <a:solidFill>
                <a:srgbClr val="00000A"/>
              </a:solidFill>
              <a:latin typeface="Calibri"/>
              <a:ea typeface="Calibri"/>
              <a:cs typeface="Calibri"/>
              <a:sym typeface="Calibri"/>
            </a:endParaRPr>
          </a:p>
          <a:p>
            <a:pPr marL="254000" marR="0" lvl="0" indent="-254000" algn="just"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1.	“Introduction to Natural Language Processing”, Jacob Eisenstein, MIT Press, Adaptive computation and Machine Learning series, 18th October, 2019.</a:t>
            </a:r>
            <a:endParaRPr sz="1100" b="0" i="0" u="none" strike="noStrike" cap="none">
              <a:solidFill>
                <a:srgbClr val="000000"/>
              </a:solidFill>
              <a:latin typeface="Arial"/>
              <a:ea typeface="Arial"/>
              <a:cs typeface="Arial"/>
              <a:sym typeface="Arial"/>
            </a:endParaRPr>
          </a:p>
          <a:p>
            <a:pPr marL="254000" marR="0" lvl="0" indent="-254000" algn="just"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The open source softcopy is available at  githubhttps://github.com/jacobeisenstein/gt-nlp class/blob/master/notes/eisenstein-nlp-notes.pdf.</a:t>
            </a:r>
            <a:endParaRPr sz="1100" b="0" i="0" u="none" strike="noStrike" cap="none">
              <a:solidFill>
                <a:srgbClr val="000000"/>
              </a:solidFill>
              <a:latin typeface="Arial"/>
              <a:ea typeface="Arial"/>
              <a:cs typeface="Arial"/>
              <a:sym typeface="Arial"/>
            </a:endParaRPr>
          </a:p>
          <a:p>
            <a:pPr marL="254000" marR="0" lvl="0" indent="-254000" algn="just" rtl="0">
              <a:lnSpc>
                <a:spcPct val="115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 </a:t>
            </a:r>
            <a:r>
              <a:rPr lang="en" sz="1400" b="1" i="0" u="none" strike="noStrike" cap="none">
                <a:solidFill>
                  <a:srgbClr val="000000"/>
                </a:solidFill>
                <a:latin typeface="Calibri"/>
                <a:ea typeface="Calibri"/>
                <a:cs typeface="Calibri"/>
                <a:sym typeface="Calibri"/>
              </a:rPr>
              <a:t>Reference Books:</a:t>
            </a:r>
            <a:endParaRPr sz="1100" b="0" i="0" u="none" strike="noStrike" cap="none">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1400"/>
              <a:buFont typeface="Arial"/>
              <a:buNone/>
            </a:pPr>
            <a:r>
              <a:rPr lang="en" sz="1400" b="0" i="0" u="none" strike="noStrike" cap="none">
                <a:solidFill>
                  <a:srgbClr val="00000A"/>
                </a:solidFill>
                <a:latin typeface="Calibri"/>
                <a:ea typeface="Calibri"/>
                <a:cs typeface="Calibri"/>
                <a:sym typeface="Calibri"/>
              </a:rPr>
              <a:t>1: “Speech and Natural Language Processing”, Daniel Jurafsky and James H. Martin, 2nd edition paperback,2013. </a:t>
            </a:r>
            <a:endParaRPr sz="1100" b="0" i="0" u="none" strike="noStrike" cap="none">
              <a:solidFill>
                <a:srgbClr val="000000"/>
              </a:solidFill>
              <a:latin typeface="Arial"/>
              <a:ea typeface="Arial"/>
              <a:cs typeface="Arial"/>
              <a:sym typeface="Arial"/>
            </a:endParaRPr>
          </a:p>
          <a:p>
            <a:pPr marL="254000" marR="0" lvl="0" indent="-254000" algn="just" rtl="0">
              <a:lnSpc>
                <a:spcPct val="115000"/>
              </a:lnSpc>
              <a:spcBef>
                <a:spcPts val="0"/>
              </a:spcBef>
              <a:spcAft>
                <a:spcPts val="0"/>
              </a:spcAft>
              <a:buClr>
                <a:srgbClr val="000000"/>
              </a:buClr>
              <a:buSzPts val="1400"/>
              <a:buFont typeface="Arial"/>
              <a:buNone/>
            </a:pPr>
            <a:r>
              <a:rPr lang="en" sz="1400" b="0" i="0" u="none" strike="noStrike" cap="none">
                <a:solidFill>
                  <a:srgbClr val="000000"/>
                </a:solidFill>
                <a:latin typeface="Calibri"/>
                <a:ea typeface="Calibri"/>
                <a:cs typeface="Calibri"/>
                <a:sym typeface="Calibri"/>
              </a:rPr>
              <a:t>The more up to date 3rd edition draft is available at  http://web.stanford.edu/~jurafsky/slp3/</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7"/>
          <p:cNvSpPr/>
          <p:nvPr/>
        </p:nvSpPr>
        <p:spPr>
          <a:xfrm>
            <a:off x="354458" y="1387329"/>
            <a:ext cx="57177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700" b="1" cap="none">
                <a:solidFill>
                  <a:schemeClr val="accent2"/>
                </a:solidFill>
                <a:latin typeface="Calibri"/>
                <a:ea typeface="Calibri"/>
                <a:cs typeface="Calibri"/>
                <a:sym typeface="Calibri"/>
              </a:rPr>
              <a:t>NATURAL LANGUAGE PROCESSING</a:t>
            </a:r>
            <a:endParaRPr sz="1100"/>
          </a:p>
        </p:txBody>
      </p:sp>
      <p:sp>
        <p:nvSpPr>
          <p:cNvPr id="438" name="Google Shape;438;p47"/>
          <p:cNvSpPr/>
          <p:nvPr/>
        </p:nvSpPr>
        <p:spPr>
          <a:xfrm>
            <a:off x="449161" y="2166584"/>
            <a:ext cx="58797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2700" b="1">
                <a:solidFill>
                  <a:srgbClr val="2F5496"/>
                </a:solidFill>
                <a:latin typeface="Calibri"/>
                <a:ea typeface="Calibri"/>
                <a:cs typeface="Calibri"/>
                <a:sym typeface="Calibri"/>
              </a:rPr>
              <a:t>Classifiers using hand-built features</a:t>
            </a:r>
            <a:endParaRPr sz="2700" b="1">
              <a:solidFill>
                <a:srgbClr val="2F5496"/>
              </a:solidFill>
              <a:latin typeface="Calibri"/>
              <a:ea typeface="Calibri"/>
              <a:cs typeface="Calibri"/>
              <a:sym typeface="Calibri"/>
            </a:endParaRPr>
          </a:p>
        </p:txBody>
      </p:sp>
      <p:grpSp>
        <p:nvGrpSpPr>
          <p:cNvPr id="439" name="Google Shape;439;p47"/>
          <p:cNvGrpSpPr/>
          <p:nvPr/>
        </p:nvGrpSpPr>
        <p:grpSpPr>
          <a:xfrm>
            <a:off x="235454" y="4117346"/>
            <a:ext cx="800100" cy="808456"/>
            <a:chOff x="313939" y="5489794"/>
            <a:chExt cx="1066800" cy="1077941"/>
          </a:xfrm>
        </p:grpSpPr>
        <p:sp>
          <p:nvSpPr>
            <p:cNvPr id="440" name="Google Shape;440;p47"/>
            <p:cNvSpPr/>
            <p:nvPr/>
          </p:nvSpPr>
          <p:spPr>
            <a:xfrm rot="5400000">
              <a:off x="824539" y="6011535"/>
              <a:ext cx="45600" cy="1066800"/>
            </a:xfrm>
            <a:prstGeom prst="rect">
              <a:avLst/>
            </a:prstGeom>
            <a:solidFill>
              <a:srgbClr val="F4B08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1" name="Google Shape;441;p47"/>
            <p:cNvSpPr/>
            <p:nvPr/>
          </p:nvSpPr>
          <p:spPr>
            <a:xfrm rot="10800000">
              <a:off x="313963" y="5489794"/>
              <a:ext cx="45600" cy="1066800"/>
            </a:xfrm>
            <a:prstGeom prst="rect">
              <a:avLst/>
            </a:prstGeom>
            <a:solidFill>
              <a:srgbClr val="F4B08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grpSp>
      <p:cxnSp>
        <p:nvCxnSpPr>
          <p:cNvPr id="442" name="Google Shape;442;p47"/>
          <p:cNvCxnSpPr/>
          <p:nvPr/>
        </p:nvCxnSpPr>
        <p:spPr>
          <a:xfrm rot="10800000" flipH="1">
            <a:off x="0" y="1947719"/>
            <a:ext cx="5928000" cy="51300"/>
          </a:xfrm>
          <a:prstGeom prst="straightConnector1">
            <a:avLst/>
          </a:prstGeom>
          <a:noFill/>
          <a:ln w="38100" cap="flat" cmpd="sng">
            <a:solidFill>
              <a:srgbClr val="DFA267"/>
            </a:solidFill>
            <a:prstDash val="solid"/>
            <a:miter lim="800000"/>
            <a:headEnd type="none" w="sm" len="sm"/>
            <a:tailEnd type="none" w="sm" len="sm"/>
          </a:ln>
        </p:spPr>
      </p:cxnSp>
      <p:pic>
        <p:nvPicPr>
          <p:cNvPr id="443" name="Google Shape;443;p47"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33</a:t>
            </a:fld>
            <a:endParaRPr sz="1000" b="0" i="0" u="none" strike="noStrike" cap="none">
              <a:solidFill>
                <a:srgbClr val="898989"/>
              </a:solidFill>
              <a:latin typeface="Calibri"/>
              <a:ea typeface="Calibri"/>
              <a:cs typeface="Calibri"/>
              <a:sym typeface="Calibri"/>
            </a:endParaRPr>
          </a:p>
        </p:txBody>
      </p:sp>
      <p:sp>
        <p:nvSpPr>
          <p:cNvPr id="449" name="Google Shape;449;p48"/>
          <p:cNvSpPr/>
          <p:nvPr/>
        </p:nvSpPr>
        <p:spPr>
          <a:xfrm>
            <a:off x="501783" y="253781"/>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a:solidFill>
                  <a:srgbClr val="C55A11"/>
                </a:solidFill>
                <a:latin typeface="Calibri"/>
                <a:ea typeface="Calibri"/>
                <a:cs typeface="Calibri"/>
                <a:sym typeface="Calibri"/>
              </a:rPr>
              <a:t>Classifiers using hand-built features</a:t>
            </a:r>
            <a:endParaRPr sz="1100"/>
          </a:p>
        </p:txBody>
      </p:sp>
      <p:cxnSp>
        <p:nvCxnSpPr>
          <p:cNvPr id="450" name="Google Shape;450;p48"/>
          <p:cNvCxnSpPr/>
          <p:nvPr/>
        </p:nvCxnSpPr>
        <p:spPr>
          <a:xfrm>
            <a:off x="112610" y="937721"/>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451" name="Google Shape;451;p48"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452" name="Google Shape;452;p48"/>
          <p:cNvSpPr txBox="1"/>
          <p:nvPr/>
        </p:nvSpPr>
        <p:spPr>
          <a:xfrm>
            <a:off x="311210" y="1366587"/>
            <a:ext cx="5521200" cy="1177500"/>
          </a:xfrm>
          <a:prstGeom prst="rect">
            <a:avLst/>
          </a:prstGeom>
          <a:noFill/>
          <a:ln>
            <a:noFill/>
          </a:ln>
        </p:spPr>
        <p:txBody>
          <a:bodyPr spcFirstLastPara="1" wrap="square" lIns="68575" tIns="34275" rIns="68575" bIns="34275" anchor="t" anchorCtr="0">
            <a:spAutoFit/>
          </a:bodyPr>
          <a:lstStyle/>
          <a:p>
            <a:pPr marL="0" marR="0" lvl="0" indent="-114300" algn="just" rtl="0">
              <a:spcBef>
                <a:spcPts val="0"/>
              </a:spcBef>
              <a:spcAft>
                <a:spcPts val="0"/>
              </a:spcAft>
              <a:buClr>
                <a:srgbClr val="111111"/>
              </a:buClr>
              <a:buSzPts val="1800"/>
              <a:buFont typeface="Arial"/>
              <a:buChar char="•"/>
            </a:pPr>
            <a:r>
              <a:rPr lang="en" sz="1800" b="0" i="0">
                <a:solidFill>
                  <a:srgbClr val="111111"/>
                </a:solidFill>
                <a:latin typeface="Roboto"/>
                <a:ea typeface="Roboto"/>
                <a:cs typeface="Roboto"/>
                <a:sym typeface="Roboto"/>
              </a:rPr>
              <a:t> </a:t>
            </a:r>
            <a:r>
              <a:rPr lang="en" sz="1800" b="0" i="0">
                <a:solidFill>
                  <a:srgbClr val="111111"/>
                </a:solidFill>
                <a:latin typeface="Calibri"/>
                <a:ea typeface="Calibri"/>
                <a:cs typeface="Calibri"/>
                <a:sym typeface="Calibri"/>
              </a:rPr>
              <a:t>Coreference resolution (CR) is the task of </a:t>
            </a:r>
            <a:r>
              <a:rPr lang="en" sz="1800" i="0">
                <a:solidFill>
                  <a:srgbClr val="2E75B5"/>
                </a:solidFill>
                <a:latin typeface="Calibri"/>
                <a:ea typeface="Calibri"/>
                <a:cs typeface="Calibri"/>
                <a:sym typeface="Calibri"/>
              </a:rPr>
              <a:t>finding all linguistic expressions </a:t>
            </a:r>
            <a:r>
              <a:rPr lang="en" sz="1800" b="0" i="0">
                <a:solidFill>
                  <a:srgbClr val="111111"/>
                </a:solidFill>
                <a:latin typeface="Calibri"/>
                <a:ea typeface="Calibri"/>
                <a:cs typeface="Calibri"/>
                <a:sym typeface="Calibri"/>
              </a:rPr>
              <a:t>(called mentions) in a given text that refer to the same real-world entity.</a:t>
            </a:r>
            <a:endParaRPr sz="1100"/>
          </a:p>
          <a:p>
            <a:pPr marL="0" marR="0" lvl="0" indent="0" algn="just" rtl="0">
              <a:spcBef>
                <a:spcPts val="0"/>
              </a:spcBef>
              <a:spcAft>
                <a:spcPts val="0"/>
              </a:spcAft>
              <a:buClr>
                <a:schemeClr val="dk1"/>
              </a:buClr>
              <a:buSzPts val="1800"/>
              <a:buFont typeface="Arial"/>
              <a:buNone/>
            </a:pPr>
            <a:endParaRPr sz="1800" b="0" i="0">
              <a:solidFill>
                <a:srgbClr val="111111"/>
              </a:solidFill>
              <a:latin typeface="Calibri"/>
              <a:ea typeface="Calibri"/>
              <a:cs typeface="Calibri"/>
              <a:sym typeface="Calibri"/>
            </a:endParaRPr>
          </a:p>
        </p:txBody>
      </p:sp>
      <p:pic>
        <p:nvPicPr>
          <p:cNvPr id="453" name="Google Shape;453;p48" descr="See the source image"/>
          <p:cNvPicPr preferRelativeResize="0"/>
          <p:nvPr/>
        </p:nvPicPr>
        <p:blipFill rotWithShape="1">
          <a:blip r:embed="rId4">
            <a:alphaModFix/>
          </a:blip>
          <a:srcRect/>
          <a:stretch/>
        </p:blipFill>
        <p:spPr>
          <a:xfrm>
            <a:off x="5878286" y="1186928"/>
            <a:ext cx="3074401" cy="1170915"/>
          </a:xfrm>
          <a:prstGeom prst="rect">
            <a:avLst/>
          </a:prstGeom>
          <a:noFill/>
          <a:ln>
            <a:noFill/>
          </a:ln>
        </p:spPr>
      </p:pic>
      <p:sp>
        <p:nvSpPr>
          <p:cNvPr id="454" name="Google Shape;454;p48"/>
          <p:cNvSpPr txBox="1"/>
          <p:nvPr/>
        </p:nvSpPr>
        <p:spPr>
          <a:xfrm>
            <a:off x="311210" y="2454964"/>
            <a:ext cx="8184000" cy="1454700"/>
          </a:xfrm>
          <a:prstGeom prst="rect">
            <a:avLst/>
          </a:prstGeom>
          <a:noFill/>
          <a:ln>
            <a:noFill/>
          </a:ln>
        </p:spPr>
        <p:txBody>
          <a:bodyPr spcFirstLastPara="1" wrap="square" lIns="68575" tIns="34275" rIns="68575" bIns="34275" anchor="t" anchorCtr="0">
            <a:spAutoFit/>
          </a:bodyPr>
          <a:lstStyle/>
          <a:p>
            <a:pPr marL="0" marR="0" lvl="0" indent="-114300" algn="just" rtl="0">
              <a:spcBef>
                <a:spcPts val="0"/>
              </a:spcBef>
              <a:spcAft>
                <a:spcPts val="0"/>
              </a:spcAft>
              <a:buClr>
                <a:srgbClr val="111111"/>
              </a:buClr>
              <a:buSzPts val="1800"/>
              <a:buFont typeface="Arial"/>
              <a:buChar char="•"/>
            </a:pPr>
            <a:r>
              <a:rPr lang="en" sz="1800" b="1" i="0">
                <a:solidFill>
                  <a:srgbClr val="111111"/>
                </a:solidFill>
                <a:latin typeface="Calibri"/>
                <a:ea typeface="Calibri"/>
                <a:cs typeface="Calibri"/>
                <a:sym typeface="Calibri"/>
              </a:rPr>
              <a:t> </a:t>
            </a:r>
            <a:r>
              <a:rPr lang="en" sz="1800" i="0">
                <a:solidFill>
                  <a:srgbClr val="111111"/>
                </a:solidFill>
                <a:latin typeface="Calibri"/>
                <a:ea typeface="Calibri"/>
                <a:cs typeface="Calibri"/>
                <a:sym typeface="Calibri"/>
              </a:rPr>
              <a:t>Hand-designed features play an important role in coreference:</a:t>
            </a:r>
            <a:endParaRPr sz="1100"/>
          </a:p>
          <a:p>
            <a:pPr marL="342900" marR="0" lvl="1" indent="-114300" algn="just" rtl="0">
              <a:spcBef>
                <a:spcPts val="0"/>
              </a:spcBef>
              <a:spcAft>
                <a:spcPts val="0"/>
              </a:spcAft>
              <a:buClr>
                <a:srgbClr val="111111"/>
              </a:buClr>
              <a:buSzPts val="1800"/>
              <a:buFont typeface="Arial"/>
              <a:buChar char="•"/>
            </a:pPr>
            <a:r>
              <a:rPr lang="en" sz="1800" b="1" i="0" u="none" strike="noStrike" cap="none">
                <a:solidFill>
                  <a:srgbClr val="111111"/>
                </a:solidFill>
                <a:latin typeface="Calibri"/>
                <a:ea typeface="Calibri"/>
                <a:cs typeface="Calibri"/>
                <a:sym typeface="Calibri"/>
              </a:rPr>
              <a:t> </a:t>
            </a:r>
            <a:r>
              <a:rPr lang="en" sz="1800" b="0" i="0" u="none" strike="noStrike" cap="none">
                <a:solidFill>
                  <a:srgbClr val="111111"/>
                </a:solidFill>
                <a:latin typeface="Calibri"/>
                <a:ea typeface="Calibri"/>
                <a:cs typeface="Calibri"/>
                <a:sym typeface="Calibri"/>
              </a:rPr>
              <a:t>As the </a:t>
            </a:r>
            <a:r>
              <a:rPr lang="en" sz="1800" b="0" i="0" u="none" strike="noStrike" cap="none">
                <a:solidFill>
                  <a:srgbClr val="2E75B5"/>
                </a:solidFill>
                <a:latin typeface="Calibri"/>
                <a:ea typeface="Calibri"/>
                <a:cs typeface="Calibri"/>
                <a:sym typeface="Calibri"/>
              </a:rPr>
              <a:t>sole input </a:t>
            </a:r>
            <a:r>
              <a:rPr lang="en" sz="1800" b="0" i="0" u="none" strike="noStrike" cap="none">
                <a:solidFill>
                  <a:srgbClr val="111111"/>
                </a:solidFill>
                <a:latin typeface="Calibri"/>
                <a:ea typeface="Calibri"/>
                <a:cs typeface="Calibri"/>
                <a:sym typeface="Calibri"/>
              </a:rPr>
              <a:t>to </a:t>
            </a:r>
            <a:r>
              <a:rPr lang="en" sz="1800" b="0" i="0" u="none" strike="noStrike" cap="none">
                <a:solidFill>
                  <a:srgbClr val="2E75B5"/>
                </a:solidFill>
                <a:latin typeface="Calibri"/>
                <a:ea typeface="Calibri"/>
                <a:cs typeface="Calibri"/>
                <a:sym typeface="Calibri"/>
              </a:rPr>
              <a:t>classification in pre-neural classifiers</a:t>
            </a:r>
            <a:r>
              <a:rPr lang="en" sz="1800" b="0" i="0" u="none" strike="noStrike" cap="none">
                <a:solidFill>
                  <a:srgbClr val="111111"/>
                </a:solidFill>
                <a:latin typeface="Calibri"/>
                <a:ea typeface="Calibri"/>
                <a:cs typeface="Calibri"/>
                <a:sym typeface="Calibri"/>
              </a:rPr>
              <a:t>, or </a:t>
            </a:r>
            <a:endParaRPr sz="1100"/>
          </a:p>
          <a:p>
            <a:pPr marL="342900" marR="0" lvl="1" indent="-114300" algn="just" rtl="0">
              <a:spcBef>
                <a:spcPts val="0"/>
              </a:spcBef>
              <a:spcAft>
                <a:spcPts val="0"/>
              </a:spcAft>
              <a:buClr>
                <a:srgbClr val="111111"/>
              </a:buClr>
              <a:buSzPts val="1800"/>
              <a:buFont typeface="Arial"/>
              <a:buChar char="•"/>
            </a:pPr>
            <a:r>
              <a:rPr lang="en" sz="1800" b="1" i="0" u="none" strike="noStrike" cap="none">
                <a:solidFill>
                  <a:srgbClr val="111111"/>
                </a:solidFill>
                <a:latin typeface="Calibri"/>
                <a:ea typeface="Calibri"/>
                <a:cs typeface="Calibri"/>
                <a:sym typeface="Calibri"/>
              </a:rPr>
              <a:t> </a:t>
            </a:r>
            <a:r>
              <a:rPr lang="en" sz="1800" b="0" i="0" u="none" strike="noStrike" cap="none">
                <a:solidFill>
                  <a:srgbClr val="111111"/>
                </a:solidFill>
                <a:latin typeface="Calibri"/>
                <a:ea typeface="Calibri"/>
                <a:cs typeface="Calibri"/>
                <a:sym typeface="Calibri"/>
              </a:rPr>
              <a:t>As </a:t>
            </a:r>
            <a:r>
              <a:rPr lang="en" sz="1800" b="0" i="0" u="none" strike="noStrike" cap="none">
                <a:solidFill>
                  <a:srgbClr val="2E75B5"/>
                </a:solidFill>
                <a:latin typeface="Calibri"/>
                <a:ea typeface="Calibri"/>
                <a:cs typeface="Calibri"/>
                <a:sym typeface="Calibri"/>
              </a:rPr>
              <a:t>augmentations</a:t>
            </a:r>
            <a:r>
              <a:rPr lang="en" sz="1800" b="0" i="0" u="none" strike="noStrike" cap="none">
                <a:solidFill>
                  <a:srgbClr val="111111"/>
                </a:solidFill>
                <a:latin typeface="Calibri"/>
                <a:ea typeface="Calibri"/>
                <a:cs typeface="Calibri"/>
                <a:sym typeface="Calibri"/>
              </a:rPr>
              <a:t> to the </a:t>
            </a:r>
            <a:r>
              <a:rPr lang="en" sz="1800" b="0" i="0" u="none" strike="noStrike" cap="none">
                <a:solidFill>
                  <a:srgbClr val="2E75B5"/>
                </a:solidFill>
                <a:latin typeface="Calibri"/>
                <a:ea typeface="Calibri"/>
                <a:cs typeface="Calibri"/>
                <a:sym typeface="Calibri"/>
              </a:rPr>
              <a:t>automatic representation learning </a:t>
            </a:r>
            <a:r>
              <a:rPr lang="en" sz="1800" b="0" i="0" u="none" strike="noStrike" cap="none">
                <a:solidFill>
                  <a:srgbClr val="111111"/>
                </a:solidFill>
                <a:latin typeface="Calibri"/>
                <a:ea typeface="Calibri"/>
                <a:cs typeface="Calibri"/>
                <a:sym typeface="Calibri"/>
              </a:rPr>
              <a:t>used in state-of-the-art neural systems.</a:t>
            </a:r>
            <a:endParaRPr sz="1100"/>
          </a:p>
          <a:p>
            <a:pPr marL="342900" marR="0" lvl="1" indent="0" algn="just" rtl="0">
              <a:spcBef>
                <a:spcPts val="0"/>
              </a:spcBef>
              <a:spcAft>
                <a:spcPts val="0"/>
              </a:spcAft>
              <a:buNone/>
            </a:pPr>
            <a:endParaRPr sz="1800" b="0" i="0" u="none" strike="noStrike" cap="none">
              <a:solidFill>
                <a:srgbClr val="11111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34</a:t>
            </a:fld>
            <a:endParaRPr sz="1000" b="0" i="0" u="none" strike="noStrike" cap="none">
              <a:solidFill>
                <a:srgbClr val="898989"/>
              </a:solidFill>
              <a:latin typeface="Calibri"/>
              <a:ea typeface="Calibri"/>
              <a:cs typeface="Calibri"/>
              <a:sym typeface="Calibri"/>
            </a:endParaRPr>
          </a:p>
        </p:txBody>
      </p:sp>
      <p:sp>
        <p:nvSpPr>
          <p:cNvPr id="460" name="Google Shape;460;p49"/>
          <p:cNvSpPr/>
          <p:nvPr/>
        </p:nvSpPr>
        <p:spPr>
          <a:xfrm>
            <a:off x="501783" y="253781"/>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a:solidFill>
                  <a:srgbClr val="C55A11"/>
                </a:solidFill>
                <a:latin typeface="Calibri"/>
                <a:ea typeface="Calibri"/>
                <a:cs typeface="Calibri"/>
                <a:sym typeface="Calibri"/>
              </a:rPr>
              <a:t>Classifiers using hand-built features</a:t>
            </a:r>
            <a:endParaRPr sz="1100"/>
          </a:p>
        </p:txBody>
      </p:sp>
      <p:cxnSp>
        <p:nvCxnSpPr>
          <p:cNvPr id="461" name="Google Shape;461;p49"/>
          <p:cNvCxnSpPr/>
          <p:nvPr/>
        </p:nvCxnSpPr>
        <p:spPr>
          <a:xfrm>
            <a:off x="112610" y="937721"/>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462" name="Google Shape;462;p49"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463" name="Google Shape;463;p49"/>
          <p:cNvSpPr txBox="1"/>
          <p:nvPr/>
        </p:nvSpPr>
        <p:spPr>
          <a:xfrm>
            <a:off x="369992" y="1215557"/>
            <a:ext cx="6886200" cy="2839800"/>
          </a:xfrm>
          <a:prstGeom prst="rect">
            <a:avLst/>
          </a:prstGeom>
          <a:noFill/>
          <a:ln>
            <a:noFill/>
          </a:ln>
        </p:spPr>
        <p:txBody>
          <a:bodyPr spcFirstLastPara="1" wrap="square" lIns="68575" tIns="34275" rIns="68575" bIns="34275" anchor="t" anchorCtr="0">
            <a:spAutoFit/>
          </a:bodyPr>
          <a:lstStyle/>
          <a:p>
            <a:pPr marL="0" marR="0" lvl="0" indent="-114300" algn="just" rtl="0">
              <a:spcBef>
                <a:spcPts val="0"/>
              </a:spcBef>
              <a:spcAft>
                <a:spcPts val="0"/>
              </a:spcAft>
              <a:buClr>
                <a:srgbClr val="111111"/>
              </a:buClr>
              <a:buSzPts val="1800"/>
              <a:buFont typeface="Arial"/>
              <a:buChar char="•"/>
            </a:pPr>
            <a:r>
              <a:rPr lang="en" sz="1800" b="0" i="0">
                <a:solidFill>
                  <a:srgbClr val="111111"/>
                </a:solidFill>
                <a:latin typeface="Roboto"/>
                <a:ea typeface="Roboto"/>
                <a:cs typeface="Roboto"/>
                <a:sym typeface="Roboto"/>
              </a:rPr>
              <a:t> </a:t>
            </a:r>
            <a:r>
              <a:rPr lang="en" sz="1800" b="0" i="0">
                <a:solidFill>
                  <a:srgbClr val="111111"/>
                </a:solidFill>
                <a:latin typeface="Calibri"/>
                <a:ea typeface="Calibri"/>
                <a:cs typeface="Calibri"/>
                <a:sym typeface="Calibri"/>
              </a:rPr>
              <a:t>Given an </a:t>
            </a:r>
            <a:r>
              <a:rPr lang="en" sz="1800" b="0" i="0">
                <a:solidFill>
                  <a:srgbClr val="2E75B5"/>
                </a:solidFill>
                <a:latin typeface="Calibri"/>
                <a:ea typeface="Calibri"/>
                <a:cs typeface="Calibri"/>
                <a:sym typeface="Calibri"/>
              </a:rPr>
              <a:t>anaphor</a:t>
            </a:r>
            <a:r>
              <a:rPr lang="en" sz="1800" b="0" i="0">
                <a:solidFill>
                  <a:srgbClr val="111111"/>
                </a:solidFill>
                <a:latin typeface="Calibri"/>
                <a:ea typeface="Calibri"/>
                <a:cs typeface="Calibri"/>
                <a:sym typeface="Calibri"/>
              </a:rPr>
              <a:t> mention and a </a:t>
            </a:r>
            <a:r>
              <a:rPr lang="en" sz="1800" b="0" i="0">
                <a:solidFill>
                  <a:srgbClr val="2E75B5"/>
                </a:solidFill>
                <a:latin typeface="Calibri"/>
                <a:ea typeface="Calibri"/>
                <a:cs typeface="Calibri"/>
                <a:sym typeface="Calibri"/>
              </a:rPr>
              <a:t>potential antecedent mention</a:t>
            </a:r>
            <a:r>
              <a:rPr lang="en" sz="1800" b="0" i="0">
                <a:solidFill>
                  <a:srgbClr val="111111"/>
                </a:solidFill>
                <a:latin typeface="Calibri"/>
                <a:ea typeface="Calibri"/>
                <a:cs typeface="Calibri"/>
                <a:sym typeface="Calibri"/>
              </a:rPr>
              <a:t>, most feature based classifiers make use of three types of features:</a:t>
            </a:r>
            <a:endParaRPr sz="1100"/>
          </a:p>
          <a:p>
            <a:pPr marL="685800" marR="0" lvl="1" indent="-342900" algn="just" rtl="0">
              <a:spcBef>
                <a:spcPts val="0"/>
              </a:spcBef>
              <a:spcAft>
                <a:spcPts val="0"/>
              </a:spcAft>
              <a:buClr>
                <a:srgbClr val="111111"/>
              </a:buClr>
              <a:buSzPts val="1800"/>
              <a:buFont typeface="Calibri"/>
              <a:buAutoNum type="arabicParenR"/>
            </a:pPr>
            <a:r>
              <a:rPr lang="en" sz="1800" b="0" i="0" u="none" strike="noStrike" cap="none">
                <a:solidFill>
                  <a:srgbClr val="111111"/>
                </a:solidFill>
                <a:latin typeface="Calibri"/>
                <a:ea typeface="Calibri"/>
                <a:cs typeface="Calibri"/>
                <a:sym typeface="Calibri"/>
              </a:rPr>
              <a:t>Features of the </a:t>
            </a:r>
            <a:r>
              <a:rPr lang="en" sz="1800" b="0" i="0" u="none" strike="noStrike" cap="none">
                <a:solidFill>
                  <a:srgbClr val="2E75B5"/>
                </a:solidFill>
                <a:latin typeface="Calibri"/>
                <a:ea typeface="Calibri"/>
                <a:cs typeface="Calibri"/>
                <a:sym typeface="Calibri"/>
              </a:rPr>
              <a:t>anaphor</a:t>
            </a:r>
            <a:endParaRPr sz="1100"/>
          </a:p>
          <a:p>
            <a:pPr marL="685800" marR="0" lvl="1" indent="-342900" algn="just" rtl="0">
              <a:spcBef>
                <a:spcPts val="0"/>
              </a:spcBef>
              <a:spcAft>
                <a:spcPts val="0"/>
              </a:spcAft>
              <a:buClr>
                <a:srgbClr val="111111"/>
              </a:buClr>
              <a:buSzPts val="1800"/>
              <a:buFont typeface="Calibri"/>
              <a:buAutoNum type="arabicParenR"/>
            </a:pPr>
            <a:r>
              <a:rPr lang="en" sz="1800" b="0" i="0" u="none" strike="noStrike" cap="none">
                <a:solidFill>
                  <a:srgbClr val="111111"/>
                </a:solidFill>
                <a:latin typeface="Calibri"/>
                <a:ea typeface="Calibri"/>
                <a:cs typeface="Calibri"/>
                <a:sym typeface="Calibri"/>
              </a:rPr>
              <a:t>Features of the </a:t>
            </a:r>
            <a:r>
              <a:rPr lang="en" sz="1800" b="0" i="0" u="none" strike="noStrike" cap="none">
                <a:solidFill>
                  <a:srgbClr val="2E75B5"/>
                </a:solidFill>
                <a:latin typeface="Calibri"/>
                <a:ea typeface="Calibri"/>
                <a:cs typeface="Calibri"/>
                <a:sym typeface="Calibri"/>
              </a:rPr>
              <a:t>candidate antecedent</a:t>
            </a:r>
            <a:endParaRPr sz="1100"/>
          </a:p>
          <a:p>
            <a:pPr marL="685800" marR="0" lvl="1" indent="-342900" algn="just" rtl="0">
              <a:spcBef>
                <a:spcPts val="0"/>
              </a:spcBef>
              <a:spcAft>
                <a:spcPts val="0"/>
              </a:spcAft>
              <a:buClr>
                <a:srgbClr val="111111"/>
              </a:buClr>
              <a:buSzPts val="1800"/>
              <a:buFont typeface="Calibri"/>
              <a:buAutoNum type="arabicParenR"/>
            </a:pPr>
            <a:r>
              <a:rPr lang="en" sz="1800" b="0" i="0" u="none" strike="noStrike" cap="none">
                <a:solidFill>
                  <a:srgbClr val="111111"/>
                </a:solidFill>
                <a:latin typeface="Calibri"/>
                <a:ea typeface="Calibri"/>
                <a:cs typeface="Calibri"/>
                <a:sym typeface="Calibri"/>
              </a:rPr>
              <a:t>Features of the </a:t>
            </a:r>
            <a:r>
              <a:rPr lang="en" sz="1800" b="0" i="0" u="none" strike="noStrike" cap="none">
                <a:solidFill>
                  <a:srgbClr val="2E75B5"/>
                </a:solidFill>
                <a:latin typeface="Calibri"/>
                <a:ea typeface="Calibri"/>
                <a:cs typeface="Calibri"/>
                <a:sym typeface="Calibri"/>
              </a:rPr>
              <a:t>relationship between the pair</a:t>
            </a:r>
            <a:endParaRPr sz="1100"/>
          </a:p>
          <a:p>
            <a:pPr marL="685800" marR="0" lvl="1" indent="-228600" algn="just" rtl="0">
              <a:spcBef>
                <a:spcPts val="0"/>
              </a:spcBef>
              <a:spcAft>
                <a:spcPts val="0"/>
              </a:spcAft>
              <a:buClr>
                <a:schemeClr val="dk1"/>
              </a:buClr>
              <a:buSzPts val="1800"/>
              <a:buFont typeface="Calibri"/>
              <a:buNone/>
            </a:pPr>
            <a:endParaRPr sz="1800" b="0" i="0" u="none" strike="noStrike" cap="none">
              <a:solidFill>
                <a:srgbClr val="2E75B5"/>
              </a:solidFill>
              <a:latin typeface="Calibri"/>
              <a:ea typeface="Calibri"/>
              <a:cs typeface="Calibri"/>
              <a:sym typeface="Calibri"/>
            </a:endParaRPr>
          </a:p>
          <a:p>
            <a:pPr marL="254000" marR="0" lvl="0" indent="-254000" algn="just" rtl="0">
              <a:spcBef>
                <a:spcPts val="0"/>
              </a:spcBef>
              <a:spcAft>
                <a:spcPts val="0"/>
              </a:spcAft>
              <a:buClr>
                <a:srgbClr val="111111"/>
              </a:buClr>
              <a:buSzPts val="1800"/>
              <a:buFont typeface="Arial"/>
              <a:buChar char="•"/>
            </a:pPr>
            <a:r>
              <a:rPr lang="en" sz="1800" i="0">
                <a:solidFill>
                  <a:srgbClr val="111111"/>
                </a:solidFill>
                <a:latin typeface="Calibri"/>
                <a:ea typeface="Calibri"/>
                <a:cs typeface="Calibri"/>
                <a:sym typeface="Calibri"/>
              </a:rPr>
              <a:t>Entity based models can make additional use of two classes:</a:t>
            </a:r>
            <a:endParaRPr sz="1100"/>
          </a:p>
          <a:p>
            <a:pPr marL="685800" marR="0" lvl="1" indent="-342900" algn="just" rtl="0">
              <a:spcBef>
                <a:spcPts val="0"/>
              </a:spcBef>
              <a:spcAft>
                <a:spcPts val="0"/>
              </a:spcAft>
              <a:buClr>
                <a:srgbClr val="111111"/>
              </a:buClr>
              <a:buSzPts val="1800"/>
              <a:buFont typeface="Calibri"/>
              <a:buAutoNum type="arabicParenR"/>
            </a:pPr>
            <a:r>
              <a:rPr lang="en" sz="1800" b="0" i="0" u="none" strike="noStrike" cap="none">
                <a:solidFill>
                  <a:srgbClr val="111111"/>
                </a:solidFill>
                <a:latin typeface="Calibri"/>
                <a:ea typeface="Calibri"/>
                <a:cs typeface="Calibri"/>
                <a:sym typeface="Calibri"/>
              </a:rPr>
              <a:t>Features of all </a:t>
            </a:r>
            <a:r>
              <a:rPr lang="en" sz="1800" b="0" i="0" u="none" strike="noStrike" cap="none">
                <a:solidFill>
                  <a:srgbClr val="2E75B5"/>
                </a:solidFill>
                <a:latin typeface="Calibri"/>
                <a:ea typeface="Calibri"/>
                <a:cs typeface="Calibri"/>
                <a:sym typeface="Calibri"/>
              </a:rPr>
              <a:t>mentions</a:t>
            </a:r>
            <a:r>
              <a:rPr lang="en" sz="1800" b="0" i="0" u="none" strike="noStrike" cap="none">
                <a:solidFill>
                  <a:srgbClr val="111111"/>
                </a:solidFill>
                <a:latin typeface="Calibri"/>
                <a:ea typeface="Calibri"/>
                <a:cs typeface="Calibri"/>
                <a:sym typeface="Calibri"/>
              </a:rPr>
              <a:t> from the </a:t>
            </a:r>
            <a:r>
              <a:rPr lang="en" sz="1800" b="0" i="0" u="none" strike="noStrike" cap="none">
                <a:solidFill>
                  <a:srgbClr val="2E75B5"/>
                </a:solidFill>
                <a:latin typeface="Calibri"/>
                <a:ea typeface="Calibri"/>
                <a:cs typeface="Calibri"/>
                <a:sym typeface="Calibri"/>
              </a:rPr>
              <a:t>antecedent’s entity cluster</a:t>
            </a:r>
            <a:endParaRPr sz="1100"/>
          </a:p>
          <a:p>
            <a:pPr marL="685800" marR="0" lvl="1" indent="-342900" algn="just" rtl="0">
              <a:spcBef>
                <a:spcPts val="0"/>
              </a:spcBef>
              <a:spcAft>
                <a:spcPts val="0"/>
              </a:spcAft>
              <a:buClr>
                <a:srgbClr val="111111"/>
              </a:buClr>
              <a:buSzPts val="1800"/>
              <a:buFont typeface="Calibri"/>
              <a:buAutoNum type="arabicParenR"/>
            </a:pPr>
            <a:r>
              <a:rPr lang="en" sz="1800" b="0" i="0" u="none" strike="noStrike" cap="none">
                <a:solidFill>
                  <a:srgbClr val="111111"/>
                </a:solidFill>
                <a:latin typeface="Calibri"/>
                <a:ea typeface="Calibri"/>
                <a:cs typeface="Calibri"/>
                <a:sym typeface="Calibri"/>
              </a:rPr>
              <a:t>Features of the </a:t>
            </a:r>
            <a:r>
              <a:rPr lang="en" sz="1800" b="0" i="0" u="none" strike="noStrike" cap="none">
                <a:solidFill>
                  <a:srgbClr val="2E75B5"/>
                </a:solidFill>
                <a:latin typeface="Calibri"/>
                <a:ea typeface="Calibri"/>
                <a:cs typeface="Calibri"/>
                <a:sym typeface="Calibri"/>
              </a:rPr>
              <a:t>relation</a:t>
            </a:r>
            <a:r>
              <a:rPr lang="en" sz="1800" b="0" i="0" u="none" strike="noStrike" cap="none">
                <a:solidFill>
                  <a:srgbClr val="111111"/>
                </a:solidFill>
                <a:latin typeface="Calibri"/>
                <a:ea typeface="Calibri"/>
                <a:cs typeface="Calibri"/>
                <a:sym typeface="Calibri"/>
              </a:rPr>
              <a:t> between the </a:t>
            </a:r>
            <a:r>
              <a:rPr lang="en" sz="1800" b="0" i="0" u="none" strike="noStrike" cap="none">
                <a:solidFill>
                  <a:srgbClr val="2E75B5"/>
                </a:solidFill>
                <a:latin typeface="Calibri"/>
                <a:ea typeface="Calibri"/>
                <a:cs typeface="Calibri"/>
                <a:sym typeface="Calibri"/>
              </a:rPr>
              <a:t>anaphor and the mentions in the antecedent entity cluster.</a:t>
            </a:r>
            <a:endParaRPr sz="1800" b="0" i="0" u="none" strike="noStrike" cap="none">
              <a:solidFill>
                <a:srgbClr val="2E75B5"/>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35</a:t>
            </a:fld>
            <a:endParaRPr sz="1000" b="0" i="0" u="none" strike="noStrike" cap="none">
              <a:solidFill>
                <a:srgbClr val="898989"/>
              </a:solidFill>
              <a:latin typeface="Calibri"/>
              <a:ea typeface="Calibri"/>
              <a:cs typeface="Calibri"/>
              <a:sym typeface="Calibri"/>
            </a:endParaRPr>
          </a:p>
        </p:txBody>
      </p:sp>
      <p:sp>
        <p:nvSpPr>
          <p:cNvPr id="469" name="Google Shape;469;p50"/>
          <p:cNvSpPr/>
          <p:nvPr/>
        </p:nvSpPr>
        <p:spPr>
          <a:xfrm>
            <a:off x="501783" y="253781"/>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a:solidFill>
                  <a:srgbClr val="C55A11"/>
                </a:solidFill>
                <a:latin typeface="Calibri"/>
                <a:ea typeface="Calibri"/>
                <a:cs typeface="Calibri"/>
                <a:sym typeface="Calibri"/>
              </a:rPr>
              <a:t>Classifiers using hand-built features</a:t>
            </a:r>
            <a:endParaRPr sz="1100"/>
          </a:p>
        </p:txBody>
      </p:sp>
      <p:cxnSp>
        <p:nvCxnSpPr>
          <p:cNvPr id="470" name="Google Shape;470;p50"/>
          <p:cNvCxnSpPr/>
          <p:nvPr/>
        </p:nvCxnSpPr>
        <p:spPr>
          <a:xfrm>
            <a:off x="112610" y="937721"/>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471" name="Google Shape;471;p50"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pic>
        <p:nvPicPr>
          <p:cNvPr id="472" name="Google Shape;472;p50"/>
          <p:cNvPicPr preferRelativeResize="0"/>
          <p:nvPr/>
        </p:nvPicPr>
        <p:blipFill rotWithShape="1">
          <a:blip r:embed="rId4">
            <a:alphaModFix/>
          </a:blip>
          <a:srcRect/>
          <a:stretch/>
        </p:blipFill>
        <p:spPr>
          <a:xfrm>
            <a:off x="679269" y="1957526"/>
            <a:ext cx="3963002" cy="2164531"/>
          </a:xfrm>
          <a:prstGeom prst="rect">
            <a:avLst/>
          </a:prstGeom>
          <a:noFill/>
          <a:ln>
            <a:noFill/>
          </a:ln>
        </p:spPr>
      </p:pic>
      <p:pic>
        <p:nvPicPr>
          <p:cNvPr id="473" name="Google Shape;473;p50"/>
          <p:cNvPicPr preferRelativeResize="0"/>
          <p:nvPr/>
        </p:nvPicPr>
        <p:blipFill rotWithShape="1">
          <a:blip r:embed="rId5">
            <a:alphaModFix/>
          </a:blip>
          <a:srcRect/>
          <a:stretch/>
        </p:blipFill>
        <p:spPr>
          <a:xfrm>
            <a:off x="4820566" y="1990770"/>
            <a:ext cx="3501063" cy="2128028"/>
          </a:xfrm>
          <a:prstGeom prst="rect">
            <a:avLst/>
          </a:prstGeom>
          <a:noFill/>
          <a:ln>
            <a:noFill/>
          </a:ln>
        </p:spPr>
      </p:pic>
      <p:sp>
        <p:nvSpPr>
          <p:cNvPr id="474" name="Google Shape;474;p50"/>
          <p:cNvSpPr txBox="1"/>
          <p:nvPr/>
        </p:nvSpPr>
        <p:spPr>
          <a:xfrm>
            <a:off x="757646" y="1024702"/>
            <a:ext cx="73413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000000"/>
                </a:solidFill>
                <a:latin typeface="Calibri"/>
                <a:ea typeface="Calibri"/>
                <a:cs typeface="Calibri"/>
                <a:sym typeface="Calibri"/>
              </a:rPr>
              <a:t>Example: “</a:t>
            </a:r>
            <a:r>
              <a:rPr lang="en" sz="1800" b="1">
                <a:solidFill>
                  <a:schemeClr val="accent1"/>
                </a:solidFill>
                <a:latin typeface="Calibri"/>
                <a:ea typeface="Calibri"/>
                <a:cs typeface="Calibri"/>
                <a:sym typeface="Calibri"/>
              </a:rPr>
              <a:t>Victoria Chen</a:t>
            </a:r>
            <a:r>
              <a:rPr lang="en" sz="1800">
                <a:solidFill>
                  <a:schemeClr val="accent1"/>
                </a:solidFill>
                <a:latin typeface="Calibri"/>
                <a:ea typeface="Calibri"/>
                <a:cs typeface="Calibri"/>
                <a:sym typeface="Calibri"/>
              </a:rPr>
              <a:t>, CFO of Megabucks Banking, saw her pay jump to $2.3 million, as the 38-year-old also became the company’s president. It is </a:t>
            </a:r>
            <a:endParaRPr sz="1800">
              <a:solidFill>
                <a:schemeClr val="accent1"/>
              </a:solidFill>
              <a:latin typeface="Calibri"/>
              <a:ea typeface="Calibri"/>
              <a:cs typeface="Calibri"/>
              <a:sym typeface="Calibri"/>
            </a:endParaRPr>
          </a:p>
          <a:p>
            <a:pPr marL="0" marR="0" lvl="0" indent="0" algn="l" rtl="0">
              <a:spcBef>
                <a:spcPts val="0"/>
              </a:spcBef>
              <a:spcAft>
                <a:spcPts val="0"/>
              </a:spcAft>
              <a:buNone/>
            </a:pPr>
            <a:r>
              <a:rPr lang="en" sz="1800">
                <a:solidFill>
                  <a:schemeClr val="accent1"/>
                </a:solidFill>
                <a:latin typeface="Calibri"/>
                <a:ea typeface="Calibri"/>
                <a:cs typeface="Calibri"/>
                <a:sym typeface="Calibri"/>
              </a:rPr>
              <a:t>widely known that </a:t>
            </a:r>
            <a:r>
              <a:rPr lang="en" sz="1800" b="1">
                <a:solidFill>
                  <a:schemeClr val="accent1"/>
                </a:solidFill>
                <a:latin typeface="Calibri"/>
                <a:ea typeface="Calibri"/>
                <a:cs typeface="Calibri"/>
                <a:sym typeface="Calibri"/>
              </a:rPr>
              <a:t>she </a:t>
            </a:r>
            <a:r>
              <a:rPr lang="en" sz="1800">
                <a:solidFill>
                  <a:schemeClr val="accent1"/>
                </a:solidFill>
                <a:latin typeface="Calibri"/>
                <a:ea typeface="Calibri"/>
                <a:cs typeface="Calibri"/>
                <a:sym typeface="Calibri"/>
              </a:rPr>
              <a:t>came to Megabucks from rival Lotsabucks.”</a:t>
            </a:r>
            <a:endParaRPr sz="1800">
              <a:solidFill>
                <a:schemeClr val="accent1"/>
              </a:solidFill>
              <a:latin typeface="Calibri"/>
              <a:ea typeface="Calibri"/>
              <a:cs typeface="Calibri"/>
              <a:sym typeface="Calibri"/>
            </a:endParaRPr>
          </a:p>
        </p:txBody>
      </p:sp>
      <p:sp>
        <p:nvSpPr>
          <p:cNvPr id="475" name="Google Shape;475;p50"/>
          <p:cNvSpPr txBox="1"/>
          <p:nvPr/>
        </p:nvSpPr>
        <p:spPr>
          <a:xfrm>
            <a:off x="679269" y="4141616"/>
            <a:ext cx="78108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800">
                <a:solidFill>
                  <a:srgbClr val="000000"/>
                </a:solidFill>
                <a:latin typeface="Calibri"/>
                <a:ea typeface="Calibri"/>
                <a:cs typeface="Calibri"/>
                <a:sym typeface="Calibri"/>
              </a:rPr>
              <a:t>Figure shows a selection of commonly used features, and shows the value that would be computed for the potential anaphor “she” and potential antecedent “Victoria Chen” in our example sentence.</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36</a:t>
            </a:fld>
            <a:endParaRPr sz="1000" b="0" i="0" u="none" strike="noStrike" cap="none">
              <a:solidFill>
                <a:srgbClr val="898989"/>
              </a:solidFill>
              <a:latin typeface="Calibri"/>
              <a:ea typeface="Calibri"/>
              <a:cs typeface="Calibri"/>
              <a:sym typeface="Calibri"/>
            </a:endParaRPr>
          </a:p>
        </p:txBody>
      </p:sp>
      <p:sp>
        <p:nvSpPr>
          <p:cNvPr id="481" name="Google Shape;481;p51"/>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a:t>
            </a:r>
            <a:endParaRPr sz="1100"/>
          </a:p>
        </p:txBody>
      </p:sp>
      <p:cxnSp>
        <p:nvCxnSpPr>
          <p:cNvPr id="482" name="Google Shape;482;p51"/>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483" name="Google Shape;483;p51"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pic>
        <p:nvPicPr>
          <p:cNvPr id="484" name="Google Shape;484;p51"/>
          <p:cNvPicPr preferRelativeResize="0"/>
          <p:nvPr/>
        </p:nvPicPr>
        <p:blipFill rotWithShape="1">
          <a:blip r:embed="rId4">
            <a:alphaModFix/>
          </a:blip>
          <a:srcRect/>
          <a:stretch/>
        </p:blipFill>
        <p:spPr>
          <a:xfrm>
            <a:off x="0" y="0"/>
            <a:ext cx="6728380" cy="5151126"/>
          </a:xfrm>
          <a:prstGeom prst="rect">
            <a:avLst/>
          </a:prstGeom>
          <a:noFill/>
          <a:ln>
            <a:noFill/>
          </a:ln>
        </p:spPr>
      </p:pic>
      <p:sp>
        <p:nvSpPr>
          <p:cNvPr id="485" name="Google Shape;485;p51"/>
          <p:cNvSpPr/>
          <p:nvPr/>
        </p:nvSpPr>
        <p:spPr>
          <a:xfrm>
            <a:off x="6738668" y="2310375"/>
            <a:ext cx="2161500" cy="19392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 sz="1400">
                <a:solidFill>
                  <a:schemeClr val="dk1"/>
                </a:solidFill>
                <a:latin typeface="Calibri"/>
                <a:ea typeface="Calibri"/>
                <a:cs typeface="Calibri"/>
                <a:sym typeface="Calibri"/>
              </a:rPr>
              <a:t>This Figure shows a selection of commonly used features, and shows the value that would be computed for the potential anaphor “she” and potential antecedent “Victoria Chen” in our example sentence.</a:t>
            </a:r>
            <a:endParaRPr sz="1100"/>
          </a:p>
          <a:p>
            <a:pPr marL="0" marR="0" lvl="0" indent="0" algn="just" rtl="0">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37</a:t>
            </a:fld>
            <a:endParaRPr sz="1000" b="0" i="0" u="none" strike="noStrike" cap="none">
              <a:solidFill>
                <a:srgbClr val="898989"/>
              </a:solidFill>
              <a:latin typeface="Calibri"/>
              <a:ea typeface="Calibri"/>
              <a:cs typeface="Calibri"/>
              <a:sym typeface="Calibri"/>
            </a:endParaRPr>
          </a:p>
        </p:txBody>
      </p:sp>
      <p:sp>
        <p:nvSpPr>
          <p:cNvPr id="491" name="Google Shape;491;p52"/>
          <p:cNvSpPr/>
          <p:nvPr/>
        </p:nvSpPr>
        <p:spPr>
          <a:xfrm>
            <a:off x="501783" y="253781"/>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a:solidFill>
                  <a:srgbClr val="C55A11"/>
                </a:solidFill>
                <a:latin typeface="Calibri"/>
                <a:ea typeface="Calibri"/>
                <a:cs typeface="Calibri"/>
                <a:sym typeface="Calibri"/>
              </a:rPr>
              <a:t>Classifiers using hand-built features</a:t>
            </a:r>
            <a:endParaRPr sz="1100"/>
          </a:p>
        </p:txBody>
      </p:sp>
      <p:cxnSp>
        <p:nvCxnSpPr>
          <p:cNvPr id="492" name="Google Shape;492;p52"/>
          <p:cNvCxnSpPr/>
          <p:nvPr/>
        </p:nvCxnSpPr>
        <p:spPr>
          <a:xfrm>
            <a:off x="112610" y="937721"/>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493" name="Google Shape;493;p52"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494" name="Google Shape;494;p52"/>
          <p:cNvSpPr txBox="1"/>
          <p:nvPr/>
        </p:nvSpPr>
        <p:spPr>
          <a:xfrm>
            <a:off x="369992" y="1215556"/>
            <a:ext cx="6892800" cy="2562900"/>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Features that prior work has found to be particularly useful are </a:t>
            </a:r>
            <a:r>
              <a:rPr lang="en" sz="1800" i="1">
                <a:solidFill>
                  <a:srgbClr val="2E75B5"/>
                </a:solidFill>
                <a:latin typeface="Calibri"/>
                <a:ea typeface="Calibri"/>
                <a:cs typeface="Calibri"/>
                <a:sym typeface="Calibri"/>
              </a:rPr>
              <a:t>exact string match, entity headword agreement, mention distance, as well as (for pronouns) exact attribute match </a:t>
            </a:r>
            <a:r>
              <a:rPr lang="en" sz="1800" i="1">
                <a:solidFill>
                  <a:schemeClr val="dk1"/>
                </a:solidFill>
                <a:latin typeface="Calibri"/>
                <a:ea typeface="Calibri"/>
                <a:cs typeface="Calibri"/>
                <a:sym typeface="Calibri"/>
              </a:rPr>
              <a:t>and</a:t>
            </a:r>
            <a:r>
              <a:rPr lang="en" sz="1800" i="1">
                <a:solidFill>
                  <a:srgbClr val="2E75B5"/>
                </a:solidFill>
                <a:latin typeface="Calibri"/>
                <a:ea typeface="Calibri"/>
                <a:cs typeface="Calibri"/>
                <a:sym typeface="Calibri"/>
              </a:rPr>
              <a:t> i-within-i, </a:t>
            </a:r>
            <a:r>
              <a:rPr lang="en" sz="1800" i="1">
                <a:solidFill>
                  <a:schemeClr val="dk1"/>
                </a:solidFill>
                <a:latin typeface="Calibri"/>
                <a:ea typeface="Calibri"/>
                <a:cs typeface="Calibri"/>
                <a:sym typeface="Calibri"/>
              </a:rPr>
              <a:t>and</a:t>
            </a:r>
            <a:r>
              <a:rPr lang="en" sz="1800" i="1">
                <a:solidFill>
                  <a:srgbClr val="2E75B5"/>
                </a:solidFill>
                <a:latin typeface="Calibri"/>
                <a:ea typeface="Calibri"/>
                <a:cs typeface="Calibri"/>
                <a:sym typeface="Calibri"/>
              </a:rPr>
              <a:t> (for nominals and proper names) word inclusion and cosine. </a:t>
            </a:r>
            <a:endParaRPr sz="1100"/>
          </a:p>
          <a:p>
            <a:pPr marL="254000" marR="0" lvl="0" indent="-139700" algn="l" rtl="0">
              <a:spcBef>
                <a:spcPts val="0"/>
              </a:spcBef>
              <a:spcAft>
                <a:spcPts val="0"/>
              </a:spcAft>
              <a:buClr>
                <a:schemeClr val="dk1"/>
              </a:buClr>
              <a:buSzPts val="1800"/>
              <a:buFont typeface="Arial"/>
              <a:buNone/>
            </a:pPr>
            <a:endParaRPr sz="1800" i="1">
              <a:solidFill>
                <a:srgbClr val="000000"/>
              </a:solidFill>
              <a:latin typeface="Calibri"/>
              <a:ea typeface="Calibri"/>
              <a:cs typeface="Calibri"/>
              <a:sym typeface="Calibri"/>
            </a:endParaRPr>
          </a:p>
          <a:p>
            <a:pPr marL="254000" marR="0" lvl="0" indent="-254000" algn="l" rtl="0">
              <a:spcBef>
                <a:spcPts val="0"/>
              </a:spcBef>
              <a:spcAft>
                <a:spcPts val="0"/>
              </a:spcAft>
              <a:buClr>
                <a:srgbClr val="000000"/>
              </a:buClr>
              <a:buSzPts val="1800"/>
              <a:buFont typeface="Arial"/>
              <a:buChar char="•"/>
            </a:pPr>
            <a:r>
              <a:rPr lang="en" sz="1800">
                <a:solidFill>
                  <a:srgbClr val="000000"/>
                </a:solidFill>
                <a:latin typeface="Calibri"/>
                <a:ea typeface="Calibri"/>
                <a:cs typeface="Calibri"/>
                <a:sym typeface="Calibri"/>
              </a:rPr>
              <a:t>For lexical features (like head words) it is common to only use words that appear enough times (perhaps more than 20 times), backing off to parts of speech for rare words.</a:t>
            </a:r>
            <a:endParaRPr sz="1800" i="0" u="none" strike="noStrike">
              <a:solidFill>
                <a:srgbClr val="2E75B5"/>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38</a:t>
            </a:fld>
            <a:endParaRPr sz="1000" b="0" i="0" u="none" strike="noStrike" cap="none">
              <a:solidFill>
                <a:srgbClr val="898989"/>
              </a:solidFill>
              <a:latin typeface="Calibri"/>
              <a:ea typeface="Calibri"/>
              <a:cs typeface="Calibri"/>
              <a:sym typeface="Calibri"/>
            </a:endParaRPr>
          </a:p>
        </p:txBody>
      </p:sp>
      <p:sp>
        <p:nvSpPr>
          <p:cNvPr id="500" name="Google Shape;500;p53"/>
          <p:cNvSpPr/>
          <p:nvPr/>
        </p:nvSpPr>
        <p:spPr>
          <a:xfrm>
            <a:off x="501783" y="253781"/>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a:solidFill>
                  <a:srgbClr val="C55A11"/>
                </a:solidFill>
                <a:latin typeface="Calibri"/>
                <a:ea typeface="Calibri"/>
                <a:cs typeface="Calibri"/>
                <a:sym typeface="Calibri"/>
              </a:rPr>
              <a:t>Classifiers using hand-built features</a:t>
            </a:r>
            <a:endParaRPr sz="1100"/>
          </a:p>
        </p:txBody>
      </p:sp>
      <p:cxnSp>
        <p:nvCxnSpPr>
          <p:cNvPr id="501" name="Google Shape;501;p53"/>
          <p:cNvCxnSpPr/>
          <p:nvPr/>
        </p:nvCxnSpPr>
        <p:spPr>
          <a:xfrm>
            <a:off x="112610" y="937721"/>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502" name="Google Shape;502;p53"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503" name="Google Shape;503;p53"/>
          <p:cNvSpPr txBox="1"/>
          <p:nvPr/>
        </p:nvSpPr>
        <p:spPr>
          <a:xfrm>
            <a:off x="369992" y="1215556"/>
            <a:ext cx="6892800" cy="2285700"/>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It is crucial in feature-based systems to use </a:t>
            </a:r>
            <a:r>
              <a:rPr lang="en" sz="1800">
                <a:solidFill>
                  <a:schemeClr val="accent1"/>
                </a:solidFill>
                <a:latin typeface="Calibri"/>
                <a:ea typeface="Calibri"/>
                <a:cs typeface="Calibri"/>
                <a:sym typeface="Calibri"/>
              </a:rPr>
              <a:t>conjunctions of features</a:t>
            </a:r>
            <a:r>
              <a:rPr lang="en" sz="1800">
                <a:solidFill>
                  <a:schemeClr val="dk1"/>
                </a:solidFill>
                <a:latin typeface="Calibri"/>
                <a:ea typeface="Calibri"/>
                <a:cs typeface="Calibri"/>
                <a:sym typeface="Calibri"/>
              </a:rPr>
              <a:t>; an experiment suggested that moving from individual features in a classifier to conjunctions of multiple features </a:t>
            </a:r>
            <a:r>
              <a:rPr lang="en" sz="1800">
                <a:solidFill>
                  <a:schemeClr val="accent1"/>
                </a:solidFill>
                <a:latin typeface="Calibri"/>
                <a:ea typeface="Calibri"/>
                <a:cs typeface="Calibri"/>
                <a:sym typeface="Calibri"/>
              </a:rPr>
              <a:t>increased F1 score </a:t>
            </a:r>
            <a:r>
              <a:rPr lang="en" sz="1800">
                <a:solidFill>
                  <a:schemeClr val="dk1"/>
                </a:solidFill>
                <a:latin typeface="Calibri"/>
                <a:ea typeface="Calibri"/>
                <a:cs typeface="Calibri"/>
                <a:sym typeface="Calibri"/>
              </a:rPr>
              <a:t>by 4 points.</a:t>
            </a:r>
            <a:endParaRPr sz="1100"/>
          </a:p>
          <a:p>
            <a:pPr marL="254000" marR="0" lvl="0" indent="-13970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54000" marR="0" lvl="0" indent="-254000" algn="l" rtl="0">
              <a:spcBef>
                <a:spcPts val="0"/>
              </a:spcBef>
              <a:spcAft>
                <a:spcPts val="0"/>
              </a:spcAft>
              <a:buClr>
                <a:schemeClr val="accent1"/>
              </a:buClr>
              <a:buSzPts val="1800"/>
              <a:buFont typeface="Arial"/>
              <a:buChar char="•"/>
            </a:pPr>
            <a:r>
              <a:rPr lang="en" sz="1800" i="0" u="none" strike="noStrike">
                <a:solidFill>
                  <a:schemeClr val="accent1"/>
                </a:solidFill>
                <a:latin typeface="Calibri"/>
                <a:ea typeface="Calibri"/>
                <a:cs typeface="Calibri"/>
                <a:sym typeface="Calibri"/>
              </a:rPr>
              <a:t>Specific conjunctions </a:t>
            </a:r>
            <a:r>
              <a:rPr lang="en" sz="1800" i="0" u="none" strike="noStrike">
                <a:solidFill>
                  <a:schemeClr val="dk1"/>
                </a:solidFill>
                <a:latin typeface="Calibri"/>
                <a:ea typeface="Calibri"/>
                <a:cs typeface="Calibri"/>
                <a:sym typeface="Calibri"/>
              </a:rPr>
              <a:t>can be </a:t>
            </a:r>
            <a:r>
              <a:rPr lang="en" sz="1800" i="1" u="none" strike="noStrike">
                <a:solidFill>
                  <a:schemeClr val="dk1"/>
                </a:solidFill>
                <a:latin typeface="Calibri"/>
                <a:ea typeface="Calibri"/>
                <a:cs typeface="Calibri"/>
                <a:sym typeface="Calibri"/>
              </a:rPr>
              <a:t>designed by hand</a:t>
            </a:r>
            <a:r>
              <a:rPr lang="en" sz="1800" i="0" u="none" strike="noStrike">
                <a:solidFill>
                  <a:schemeClr val="dk1"/>
                </a:solidFill>
                <a:latin typeface="Calibri"/>
                <a:ea typeface="Calibri"/>
                <a:cs typeface="Calibri"/>
                <a:sym typeface="Calibri"/>
              </a:rPr>
              <a:t>, </a:t>
            </a:r>
            <a:r>
              <a:rPr lang="en" sz="1800" i="1" u="none" strike="noStrike">
                <a:solidFill>
                  <a:schemeClr val="dk1"/>
                </a:solidFill>
                <a:latin typeface="Calibri"/>
                <a:ea typeface="Calibri"/>
                <a:cs typeface="Calibri"/>
                <a:sym typeface="Calibri"/>
              </a:rPr>
              <a:t>all features can be conjoined</a:t>
            </a:r>
            <a:r>
              <a:rPr lang="en" sz="1800" i="0" u="none" strike="noStrike">
                <a:solidFill>
                  <a:schemeClr val="dk1"/>
                </a:solidFill>
                <a:latin typeface="Calibri"/>
                <a:ea typeface="Calibri"/>
                <a:cs typeface="Calibri"/>
                <a:sym typeface="Calibri"/>
              </a:rPr>
              <a:t> or </a:t>
            </a:r>
            <a:r>
              <a:rPr lang="en" sz="1800" i="1" u="none" strike="noStrike">
                <a:solidFill>
                  <a:schemeClr val="dk1"/>
                </a:solidFill>
                <a:latin typeface="Calibri"/>
                <a:ea typeface="Calibri"/>
                <a:cs typeface="Calibri"/>
                <a:sym typeface="Calibri"/>
              </a:rPr>
              <a:t>feature conjunctions </a:t>
            </a:r>
            <a:r>
              <a:rPr lang="en" sz="1800" i="0" u="none" strike="noStrike">
                <a:solidFill>
                  <a:schemeClr val="dk1"/>
                </a:solidFill>
                <a:latin typeface="Calibri"/>
                <a:ea typeface="Calibri"/>
                <a:cs typeface="Calibri"/>
                <a:sym typeface="Calibri"/>
              </a:rPr>
              <a:t>can be learned using </a:t>
            </a:r>
            <a:r>
              <a:rPr lang="en" sz="1800" i="0" u="none" strike="noStrike">
                <a:solidFill>
                  <a:schemeClr val="accent1"/>
                </a:solidFill>
                <a:latin typeface="Calibri"/>
                <a:ea typeface="Calibri"/>
                <a:cs typeface="Calibri"/>
                <a:sym typeface="Calibri"/>
              </a:rPr>
              <a:t>decision tree or random forest classifiers.</a:t>
            </a:r>
            <a:endParaRPr sz="11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39</a:t>
            </a:fld>
            <a:endParaRPr sz="1000" b="0" i="0" u="none" strike="noStrike" cap="none">
              <a:solidFill>
                <a:srgbClr val="898989"/>
              </a:solidFill>
              <a:latin typeface="Calibri"/>
              <a:ea typeface="Calibri"/>
              <a:cs typeface="Calibri"/>
              <a:sym typeface="Calibri"/>
            </a:endParaRPr>
          </a:p>
        </p:txBody>
      </p:sp>
      <p:sp>
        <p:nvSpPr>
          <p:cNvPr id="509" name="Google Shape;509;p54"/>
          <p:cNvSpPr/>
          <p:nvPr/>
        </p:nvSpPr>
        <p:spPr>
          <a:xfrm>
            <a:off x="501783" y="253781"/>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a:solidFill>
                  <a:srgbClr val="C55A11"/>
                </a:solidFill>
                <a:latin typeface="Calibri"/>
                <a:ea typeface="Calibri"/>
                <a:cs typeface="Calibri"/>
                <a:sym typeface="Calibri"/>
              </a:rPr>
              <a:t>Classifiers using hand-built features</a:t>
            </a:r>
            <a:endParaRPr sz="1100"/>
          </a:p>
        </p:txBody>
      </p:sp>
      <p:cxnSp>
        <p:nvCxnSpPr>
          <p:cNvPr id="510" name="Google Shape;510;p54"/>
          <p:cNvCxnSpPr/>
          <p:nvPr/>
        </p:nvCxnSpPr>
        <p:spPr>
          <a:xfrm>
            <a:off x="112610" y="937721"/>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511" name="Google Shape;511;p54"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512" name="Google Shape;512;p54"/>
          <p:cNvSpPr txBox="1"/>
          <p:nvPr/>
        </p:nvSpPr>
        <p:spPr>
          <a:xfrm>
            <a:off x="369992" y="1215556"/>
            <a:ext cx="6892800" cy="2562900"/>
          </a:xfrm>
          <a:prstGeom prst="rect">
            <a:avLst/>
          </a:prstGeom>
          <a:noFill/>
          <a:ln>
            <a:noFill/>
          </a:ln>
        </p:spPr>
        <p:txBody>
          <a:bodyPr spcFirstLastPara="1" wrap="square" lIns="68575" tIns="34275" rIns="68575" bIns="34275" anchor="t" anchorCtr="0">
            <a:spAutoFit/>
          </a:bodyPr>
          <a:lstStyle/>
          <a:p>
            <a:pPr marL="254000" marR="0" lvl="0" indent="-254000" algn="l" rtl="0">
              <a:spcBef>
                <a:spcPts val="0"/>
              </a:spcBef>
              <a:spcAft>
                <a:spcPts val="0"/>
              </a:spcAft>
              <a:buClr>
                <a:schemeClr val="dk1"/>
              </a:buClr>
              <a:buSzPts val="1800"/>
              <a:buFont typeface="Arial"/>
              <a:buChar char="•"/>
            </a:pPr>
            <a:r>
              <a:rPr lang="en" sz="1800" i="0" u="none" strike="noStrike">
                <a:solidFill>
                  <a:schemeClr val="dk1"/>
                </a:solidFill>
                <a:latin typeface="Calibri"/>
                <a:ea typeface="Calibri"/>
                <a:cs typeface="Calibri"/>
                <a:sym typeface="Calibri"/>
              </a:rPr>
              <a:t>Some of these features can be used in </a:t>
            </a:r>
            <a:r>
              <a:rPr lang="en" sz="1800" i="0" u="none" strike="noStrike">
                <a:solidFill>
                  <a:srgbClr val="2E75B5"/>
                </a:solidFill>
                <a:latin typeface="Calibri"/>
                <a:ea typeface="Calibri"/>
                <a:cs typeface="Calibri"/>
                <a:sym typeface="Calibri"/>
              </a:rPr>
              <a:t>neural models </a:t>
            </a:r>
            <a:r>
              <a:rPr lang="en" sz="1800" i="0" u="none" strike="noStrike">
                <a:solidFill>
                  <a:schemeClr val="dk1"/>
                </a:solidFill>
                <a:latin typeface="Calibri"/>
                <a:ea typeface="Calibri"/>
                <a:cs typeface="Calibri"/>
                <a:sym typeface="Calibri"/>
              </a:rPr>
              <a:t>as well.</a:t>
            </a:r>
            <a:endParaRPr sz="1100"/>
          </a:p>
          <a:p>
            <a:pPr marL="254000" marR="0" lvl="0" indent="-139700" algn="l" rtl="0">
              <a:spcBef>
                <a:spcPts val="0"/>
              </a:spcBef>
              <a:spcAft>
                <a:spcPts val="0"/>
              </a:spcAft>
              <a:buClr>
                <a:schemeClr val="dk1"/>
              </a:buClr>
              <a:buSzPts val="1800"/>
              <a:buFont typeface="Arial"/>
              <a:buNone/>
            </a:pPr>
            <a:endParaRPr sz="1800" i="0" u="none" strike="noStrike">
              <a:solidFill>
                <a:schemeClr val="dk1"/>
              </a:solidFill>
              <a:latin typeface="Calibri"/>
              <a:ea typeface="Calibri"/>
              <a:cs typeface="Calibri"/>
              <a:sym typeface="Calibri"/>
            </a:endParaRPr>
          </a:p>
          <a:p>
            <a:pPr marL="254000" marR="0" lvl="0" indent="-254000" algn="l" rtl="0">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Modern neural system use </a:t>
            </a:r>
            <a:r>
              <a:rPr lang="en" sz="1800">
                <a:solidFill>
                  <a:srgbClr val="2E75B5"/>
                </a:solidFill>
                <a:latin typeface="Calibri"/>
                <a:ea typeface="Calibri"/>
                <a:cs typeface="Calibri"/>
                <a:sym typeface="Calibri"/>
              </a:rPr>
              <a:t>contextual word embeddings</a:t>
            </a:r>
            <a:r>
              <a:rPr lang="en" sz="1800">
                <a:solidFill>
                  <a:schemeClr val="dk1"/>
                </a:solidFill>
                <a:latin typeface="Calibri"/>
                <a:ea typeface="Calibri"/>
                <a:cs typeface="Calibri"/>
                <a:sym typeface="Calibri"/>
              </a:rPr>
              <a:t>, so they don’t benefit from adding shallow features like string or head match, grammatical role, or mention types.</a:t>
            </a:r>
            <a:endParaRPr sz="1100"/>
          </a:p>
          <a:p>
            <a:pPr marL="254000" marR="0" lvl="0" indent="-13970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54000" marR="0" lvl="0" indent="-254000" algn="l" rtl="0">
              <a:spcBef>
                <a:spcPts val="0"/>
              </a:spcBef>
              <a:spcAft>
                <a:spcPts val="0"/>
              </a:spcAft>
              <a:buClr>
                <a:schemeClr val="dk1"/>
              </a:buClr>
              <a:buSzPts val="1800"/>
              <a:buFont typeface="Arial"/>
              <a:buChar char="•"/>
            </a:pPr>
            <a:r>
              <a:rPr lang="en" sz="1800" i="0" u="none" strike="noStrike">
                <a:solidFill>
                  <a:schemeClr val="dk1"/>
                </a:solidFill>
                <a:latin typeface="Calibri"/>
                <a:ea typeface="Calibri"/>
                <a:cs typeface="Calibri"/>
                <a:sym typeface="Calibri"/>
              </a:rPr>
              <a:t>Ho</a:t>
            </a:r>
            <a:r>
              <a:rPr lang="en" sz="1800">
                <a:solidFill>
                  <a:schemeClr val="dk1"/>
                </a:solidFill>
                <a:latin typeface="Calibri"/>
                <a:ea typeface="Calibri"/>
                <a:cs typeface="Calibri"/>
                <a:sym typeface="Calibri"/>
              </a:rPr>
              <a:t>wever, other features like </a:t>
            </a:r>
            <a:r>
              <a:rPr lang="en" sz="1800" i="1">
                <a:solidFill>
                  <a:srgbClr val="2E75B5"/>
                </a:solidFill>
                <a:latin typeface="Calibri"/>
                <a:ea typeface="Calibri"/>
                <a:cs typeface="Calibri"/>
                <a:sym typeface="Calibri"/>
              </a:rPr>
              <a:t>mention length, distance between mentions or genre </a:t>
            </a:r>
            <a:r>
              <a:rPr lang="en" sz="1800">
                <a:solidFill>
                  <a:schemeClr val="dk1"/>
                </a:solidFill>
                <a:latin typeface="Calibri"/>
                <a:ea typeface="Calibri"/>
                <a:cs typeface="Calibri"/>
                <a:sym typeface="Calibri"/>
              </a:rPr>
              <a:t>can complement neural contextual embedding models nicely.</a:t>
            </a:r>
            <a:endParaRPr sz="1800" i="0" u="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4</a:t>
            </a:fld>
            <a:endParaRPr sz="1000" b="0" i="0" u="none" strike="noStrike" cap="none">
              <a:solidFill>
                <a:srgbClr val="898989"/>
              </a:solidFill>
              <a:latin typeface="Calibri"/>
              <a:ea typeface="Calibri"/>
              <a:cs typeface="Calibri"/>
              <a:sym typeface="Calibri"/>
            </a:endParaRPr>
          </a:p>
        </p:txBody>
      </p:sp>
      <p:sp>
        <p:nvSpPr>
          <p:cNvPr id="122" name="Google Shape;122;p19"/>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Co-references</a:t>
            </a:r>
            <a:endParaRPr sz="1100"/>
          </a:p>
        </p:txBody>
      </p:sp>
      <p:cxnSp>
        <p:nvCxnSpPr>
          <p:cNvPr id="123" name="Google Shape;123;p19"/>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124" name="Google Shape;124;p19"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125" name="Google Shape;125;p19"/>
          <p:cNvSpPr txBox="1"/>
          <p:nvPr/>
        </p:nvSpPr>
        <p:spPr>
          <a:xfrm>
            <a:off x="681751" y="1119351"/>
            <a:ext cx="6622800" cy="563100"/>
          </a:xfrm>
          <a:prstGeom prst="rect">
            <a:avLst/>
          </a:prstGeom>
          <a:noFill/>
          <a:ln>
            <a:noFill/>
          </a:ln>
        </p:spPr>
        <p:txBody>
          <a:bodyPr spcFirstLastPara="1" wrap="square" lIns="0" tIns="10475" rIns="0" bIns="0" anchor="t" anchorCtr="0">
            <a:spAutoFit/>
          </a:bodyPr>
          <a:lstStyle/>
          <a:p>
            <a:pPr marL="266700" marR="0" lvl="0" indent="-254000" algn="l" rtl="0">
              <a:lnSpc>
                <a:spcPct val="99700"/>
              </a:lnSpc>
              <a:spcBef>
                <a:spcPts val="0"/>
              </a:spcBef>
              <a:spcAft>
                <a:spcPts val="0"/>
              </a:spcAft>
              <a:buClr>
                <a:schemeClr val="dk1"/>
              </a:buClr>
              <a:buSzPts val="1800"/>
              <a:buFont typeface="Arial"/>
              <a:buChar char="•"/>
            </a:pPr>
            <a:r>
              <a:rPr lang="en" sz="1800">
                <a:solidFill>
                  <a:schemeClr val="dk1"/>
                </a:solidFill>
                <a:latin typeface="Calibri"/>
                <a:ea typeface="Calibri"/>
                <a:cs typeface="Calibri"/>
                <a:sym typeface="Calibri"/>
              </a:rPr>
              <a:t>Noun phrases refer to entities in the world, many  pairs of noun phrases co-refer some nested inside  others</a:t>
            </a:r>
            <a:endParaRPr sz="1800">
              <a:solidFill>
                <a:schemeClr val="dk1"/>
              </a:solidFill>
              <a:latin typeface="Calibri"/>
              <a:ea typeface="Calibri"/>
              <a:cs typeface="Calibri"/>
              <a:sym typeface="Calibri"/>
            </a:endParaRPr>
          </a:p>
        </p:txBody>
      </p:sp>
      <p:pic>
        <p:nvPicPr>
          <p:cNvPr id="126" name="Google Shape;126;p19"/>
          <p:cNvPicPr preferRelativeResize="0"/>
          <p:nvPr/>
        </p:nvPicPr>
        <p:blipFill rotWithShape="1">
          <a:blip r:embed="rId4">
            <a:alphaModFix/>
          </a:blip>
          <a:srcRect/>
          <a:stretch/>
        </p:blipFill>
        <p:spPr>
          <a:xfrm>
            <a:off x="1886532" y="2356856"/>
            <a:ext cx="3393281" cy="172164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cxnSp>
        <p:nvCxnSpPr>
          <p:cNvPr id="517" name="Google Shape;517;p55"/>
          <p:cNvCxnSpPr/>
          <p:nvPr/>
        </p:nvCxnSpPr>
        <p:spPr>
          <a:xfrm>
            <a:off x="-6231" y="987344"/>
            <a:ext cx="6225000" cy="0"/>
          </a:xfrm>
          <a:prstGeom prst="straightConnector1">
            <a:avLst/>
          </a:prstGeom>
          <a:noFill/>
          <a:ln w="38100" cap="flat" cmpd="sng">
            <a:solidFill>
              <a:srgbClr val="C55A11"/>
            </a:solidFill>
            <a:prstDash val="solid"/>
            <a:miter lim="800000"/>
            <a:headEnd type="none" w="sm" len="sm"/>
            <a:tailEnd type="none" w="sm" len="sm"/>
          </a:ln>
        </p:spPr>
      </p:cxnSp>
      <p:pic>
        <p:nvPicPr>
          <p:cNvPr id="518" name="Google Shape;518;p55"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519" name="Google Shape;519;p55"/>
          <p:cNvSpPr/>
          <p:nvPr/>
        </p:nvSpPr>
        <p:spPr>
          <a:xfrm>
            <a:off x="294833" y="189180"/>
            <a:ext cx="56229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C55A11"/>
                </a:solidFill>
                <a:latin typeface="Calibri"/>
                <a:ea typeface="Calibri"/>
                <a:cs typeface="Calibri"/>
                <a:sym typeface="Calibri"/>
              </a:rPr>
              <a:t>NATURAL LANGUAGE PROCESSING</a:t>
            </a:r>
            <a:endParaRPr sz="1100"/>
          </a:p>
        </p:txBody>
      </p:sp>
      <p:sp>
        <p:nvSpPr>
          <p:cNvPr id="520" name="Google Shape;520;p55"/>
          <p:cNvSpPr/>
          <p:nvPr/>
        </p:nvSpPr>
        <p:spPr>
          <a:xfrm>
            <a:off x="294833" y="600029"/>
            <a:ext cx="3628500" cy="34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Course References</a:t>
            </a:r>
            <a:endParaRPr sz="1800" b="1">
              <a:solidFill>
                <a:srgbClr val="2F5496"/>
              </a:solidFill>
              <a:latin typeface="Calibri"/>
              <a:ea typeface="Calibri"/>
              <a:cs typeface="Calibri"/>
              <a:sym typeface="Calibri"/>
            </a:endParaRPr>
          </a:p>
        </p:txBody>
      </p:sp>
      <p:sp>
        <p:nvSpPr>
          <p:cNvPr id="521" name="Google Shape;521;p55"/>
          <p:cNvSpPr/>
          <p:nvPr/>
        </p:nvSpPr>
        <p:spPr>
          <a:xfrm>
            <a:off x="130628" y="1028410"/>
            <a:ext cx="6998400" cy="2246100"/>
          </a:xfrm>
          <a:prstGeom prst="rect">
            <a:avLst/>
          </a:prstGeom>
          <a:noFill/>
          <a:ln>
            <a:noFill/>
          </a:ln>
        </p:spPr>
        <p:txBody>
          <a:bodyPr spcFirstLastPara="1" wrap="square" lIns="68575" tIns="34275" rIns="68575" bIns="34275" anchor="t" anchorCtr="0">
            <a:noAutofit/>
          </a:bodyPr>
          <a:lstStyle/>
          <a:p>
            <a:pPr marL="0" marR="0" lvl="0" indent="0" algn="just" rtl="0">
              <a:lnSpc>
                <a:spcPct val="115000"/>
              </a:lnSpc>
              <a:spcBef>
                <a:spcPts val="0"/>
              </a:spcBef>
              <a:spcAft>
                <a:spcPts val="0"/>
              </a:spcAft>
              <a:buNone/>
            </a:pPr>
            <a:r>
              <a:rPr lang="en" sz="1200">
                <a:solidFill>
                  <a:srgbClr val="00000A"/>
                </a:solidFill>
                <a:latin typeface="Calibri"/>
                <a:ea typeface="Calibri"/>
                <a:cs typeface="Calibri"/>
                <a:sym typeface="Calibri"/>
              </a:rPr>
              <a:t>1. “Speech and Natural Language Processing”, Daniel Jurafsky and James H. Martin, 2nd edition paperback,2013. </a:t>
            </a:r>
            <a:endParaRPr sz="1100"/>
          </a:p>
          <a:p>
            <a:pPr marL="254000" marR="0" lvl="0" indent="-254000" algn="just" rtl="0">
              <a:lnSpc>
                <a:spcPct val="115000"/>
              </a:lnSpc>
              <a:spcBef>
                <a:spcPts val="0"/>
              </a:spcBef>
              <a:spcAft>
                <a:spcPts val="0"/>
              </a:spcAft>
              <a:buNone/>
            </a:pPr>
            <a:r>
              <a:rPr lang="en" sz="1200">
                <a:solidFill>
                  <a:srgbClr val="000000"/>
                </a:solidFill>
                <a:latin typeface="Calibri"/>
                <a:ea typeface="Calibri"/>
                <a:cs typeface="Calibri"/>
                <a:sym typeface="Calibri"/>
              </a:rPr>
              <a:t>The more up to date 3rd edition draft is available at  </a:t>
            </a:r>
            <a:r>
              <a:rPr lang="en" sz="1200" u="sng">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http://web.stanford.edu/~jurafsky/slp3/</a:t>
            </a:r>
            <a:endParaRPr sz="1200">
              <a:solidFill>
                <a:srgbClr val="000000"/>
              </a:solidFill>
              <a:latin typeface="Calibri"/>
              <a:ea typeface="Calibri"/>
              <a:cs typeface="Calibri"/>
              <a:sym typeface="Calibri"/>
            </a:endParaRPr>
          </a:p>
          <a:p>
            <a:pPr marL="254000" marR="0" lvl="0" indent="-254000" algn="just" rtl="0">
              <a:lnSpc>
                <a:spcPct val="115000"/>
              </a:lnSpc>
              <a:spcBef>
                <a:spcPts val="0"/>
              </a:spcBef>
              <a:spcAft>
                <a:spcPts val="0"/>
              </a:spcAft>
              <a:buNone/>
            </a:pPr>
            <a:endParaRPr sz="1200">
              <a:solidFill>
                <a:srgbClr val="000000"/>
              </a:solidFill>
              <a:latin typeface="Calibri"/>
              <a:ea typeface="Calibri"/>
              <a:cs typeface="Calibri"/>
              <a:sym typeface="Calibri"/>
            </a:endParaRPr>
          </a:p>
          <a:p>
            <a:pPr marL="254000" marR="0" lvl="0" indent="-254000" algn="just" rtl="0">
              <a:lnSpc>
                <a:spcPct val="115000"/>
              </a:lnSpc>
              <a:spcBef>
                <a:spcPts val="0"/>
              </a:spcBef>
              <a:spcAft>
                <a:spcPts val="0"/>
              </a:spcAft>
              <a:buNone/>
            </a:pPr>
            <a:r>
              <a:rPr lang="en" sz="1200">
                <a:solidFill>
                  <a:srgbClr val="000000"/>
                </a:solidFill>
                <a:latin typeface="Calibri"/>
                <a:ea typeface="Calibri"/>
                <a:cs typeface="Calibri"/>
                <a:sym typeface="Calibri"/>
              </a:rPr>
              <a:t>2.	“Introduction to Natural Language Processing”, Jacob Eisenstein, MIT Press, Adaptive computation and Machine Learning series, 18th October, 2019.</a:t>
            </a:r>
            <a:endParaRPr sz="1100"/>
          </a:p>
          <a:p>
            <a:pPr marL="254000" marR="0" lvl="0" indent="-254000" algn="l" rtl="0">
              <a:lnSpc>
                <a:spcPct val="115000"/>
              </a:lnSpc>
              <a:spcBef>
                <a:spcPts val="0"/>
              </a:spcBef>
              <a:spcAft>
                <a:spcPts val="0"/>
              </a:spcAft>
              <a:buNone/>
            </a:pPr>
            <a:r>
              <a:rPr lang="en" sz="1200">
                <a:solidFill>
                  <a:srgbClr val="000000"/>
                </a:solidFill>
                <a:latin typeface="Calibri"/>
                <a:ea typeface="Calibri"/>
                <a:cs typeface="Calibri"/>
                <a:sym typeface="Calibri"/>
              </a:rPr>
              <a:t>The open source softcopy is available at githubhttps://github.com/jacobeisenstein/gt-nlp class/blob/master/notes/eisenstein-nlp-notes.pdf.</a:t>
            </a:r>
            <a:endParaRPr sz="1100"/>
          </a:p>
          <a:p>
            <a:pPr marL="254000" marR="0" lvl="0" indent="-254000" algn="just" rtl="0">
              <a:lnSpc>
                <a:spcPct val="115000"/>
              </a:lnSpc>
              <a:spcBef>
                <a:spcPts val="0"/>
              </a:spcBef>
              <a:spcAft>
                <a:spcPts val="0"/>
              </a:spcAft>
              <a:buNone/>
            </a:pPr>
            <a:r>
              <a:rPr lang="en" sz="1200">
                <a:solidFill>
                  <a:srgbClr val="000000"/>
                </a:solidFill>
                <a:latin typeface="Calibri"/>
                <a:ea typeface="Calibri"/>
                <a:cs typeface="Calibri"/>
                <a:sym typeface="Calibri"/>
              </a:rPr>
              <a:t>		(Discourse is completely from 2)</a:t>
            </a:r>
            <a:endParaRPr sz="1100"/>
          </a:p>
          <a:p>
            <a:pPr marL="254000" marR="0" lvl="0" indent="-254000" algn="just" rtl="0">
              <a:lnSpc>
                <a:spcPct val="115000"/>
              </a:lnSpc>
              <a:spcBef>
                <a:spcPts val="0"/>
              </a:spcBef>
              <a:spcAft>
                <a:spcPts val="0"/>
              </a:spcAft>
              <a:buNone/>
            </a:pPr>
            <a:endParaRPr sz="15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5</a:t>
            </a:fld>
            <a:endParaRPr sz="1000" b="0" i="0" u="none" strike="noStrike" cap="none">
              <a:solidFill>
                <a:srgbClr val="898989"/>
              </a:solidFill>
              <a:latin typeface="Calibri"/>
              <a:ea typeface="Calibri"/>
              <a:cs typeface="Calibri"/>
              <a:sym typeface="Calibri"/>
            </a:endParaRPr>
          </a:p>
        </p:txBody>
      </p:sp>
      <p:sp>
        <p:nvSpPr>
          <p:cNvPr id="132" name="Google Shape;132;p20"/>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Co-references</a:t>
            </a:r>
            <a:endParaRPr sz="1100"/>
          </a:p>
        </p:txBody>
      </p:sp>
      <p:cxnSp>
        <p:nvCxnSpPr>
          <p:cNvPr id="133" name="Google Shape;133;p20"/>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134" name="Google Shape;134;p20"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pic>
        <p:nvPicPr>
          <p:cNvPr id="135" name="Google Shape;135;p20"/>
          <p:cNvPicPr preferRelativeResize="0"/>
          <p:nvPr/>
        </p:nvPicPr>
        <p:blipFill rotWithShape="1">
          <a:blip r:embed="rId4">
            <a:alphaModFix/>
          </a:blip>
          <a:srcRect/>
          <a:stretch/>
        </p:blipFill>
        <p:spPr>
          <a:xfrm>
            <a:off x="782570" y="1019480"/>
            <a:ext cx="4968228" cy="2721769"/>
          </a:xfrm>
          <a:prstGeom prst="rect">
            <a:avLst/>
          </a:prstGeom>
          <a:noFill/>
          <a:ln>
            <a:noFill/>
          </a:ln>
        </p:spPr>
      </p:pic>
      <p:sp>
        <p:nvSpPr>
          <p:cNvPr id="136" name="Google Shape;136;p20"/>
          <p:cNvSpPr/>
          <p:nvPr/>
        </p:nvSpPr>
        <p:spPr>
          <a:xfrm>
            <a:off x="2632397" y="3884185"/>
            <a:ext cx="58479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From The Star by Shruthi Rao, with some shortening</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6</a:t>
            </a:fld>
            <a:endParaRPr sz="1000" b="0" i="0" u="none" strike="noStrike" cap="none">
              <a:solidFill>
                <a:srgbClr val="898989"/>
              </a:solidFill>
              <a:latin typeface="Calibri"/>
              <a:ea typeface="Calibri"/>
              <a:cs typeface="Calibri"/>
              <a:sym typeface="Calibri"/>
            </a:endParaRPr>
          </a:p>
        </p:txBody>
      </p:sp>
      <p:sp>
        <p:nvSpPr>
          <p:cNvPr id="142" name="Google Shape;142;p21"/>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Applications of Co-reference Resolution</a:t>
            </a:r>
            <a:endParaRPr sz="1100"/>
          </a:p>
        </p:txBody>
      </p:sp>
      <p:cxnSp>
        <p:nvCxnSpPr>
          <p:cNvPr id="143" name="Google Shape;143;p21"/>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144" name="Google Shape;144;p21"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145" name="Google Shape;145;p21"/>
          <p:cNvSpPr/>
          <p:nvPr/>
        </p:nvSpPr>
        <p:spPr>
          <a:xfrm>
            <a:off x="466750" y="1022026"/>
            <a:ext cx="6692100" cy="9924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 sz="1500">
                <a:solidFill>
                  <a:schemeClr val="dk1"/>
                </a:solidFill>
                <a:latin typeface="Calibri"/>
                <a:ea typeface="Calibri"/>
                <a:cs typeface="Calibri"/>
                <a:sym typeface="Calibri"/>
              </a:rPr>
              <a:t>For understanding the text completely co-reference resolution is important.</a:t>
            </a:r>
            <a:endParaRPr sz="1100"/>
          </a:p>
          <a:p>
            <a:pPr marL="0" marR="0" lvl="0" indent="0" algn="just" rtl="0">
              <a:spcBef>
                <a:spcPts val="0"/>
              </a:spcBef>
              <a:spcAft>
                <a:spcPts val="0"/>
              </a:spcAft>
              <a:buNone/>
            </a:pPr>
            <a:r>
              <a:rPr lang="en" sz="1500">
                <a:solidFill>
                  <a:schemeClr val="dk1"/>
                </a:solidFill>
                <a:latin typeface="Calibri"/>
                <a:ea typeface="Calibri"/>
                <a:cs typeface="Calibri"/>
                <a:sym typeface="Calibri"/>
              </a:rPr>
              <a:t>Information extraction, question answering, summarization, machine translation……</a:t>
            </a:r>
            <a:endParaRPr sz="1100"/>
          </a:p>
          <a:p>
            <a:pPr marL="0" marR="0" lvl="0" indent="0" algn="just" rtl="0">
              <a:spcBef>
                <a:spcPts val="0"/>
              </a:spcBef>
              <a:spcAft>
                <a:spcPts val="0"/>
              </a:spcAft>
              <a:buNone/>
            </a:pPr>
            <a:endParaRPr sz="1500">
              <a:solidFill>
                <a:schemeClr val="dk1"/>
              </a:solidFill>
              <a:latin typeface="Calibri"/>
              <a:ea typeface="Calibri"/>
              <a:cs typeface="Calibri"/>
              <a:sym typeface="Calibri"/>
            </a:endParaRPr>
          </a:p>
          <a:p>
            <a:pPr marL="254000" marR="0" lvl="0" indent="-247650" algn="just" rtl="0">
              <a:spcBef>
                <a:spcPts val="0"/>
              </a:spcBef>
              <a:spcAft>
                <a:spcPts val="0"/>
              </a:spcAft>
              <a:buClr>
                <a:schemeClr val="dk1"/>
              </a:buClr>
              <a:buSzPts val="1500"/>
              <a:buFont typeface="Arial"/>
              <a:buChar char="•"/>
            </a:pPr>
            <a:r>
              <a:rPr lang="en" sz="1500">
                <a:solidFill>
                  <a:schemeClr val="dk1"/>
                </a:solidFill>
                <a:latin typeface="Calibri"/>
                <a:ea typeface="Calibri"/>
                <a:cs typeface="Calibri"/>
                <a:sym typeface="Calibri"/>
              </a:rPr>
              <a:t>Just as an example of Machine Translation</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pic>
        <p:nvPicPr>
          <p:cNvPr id="146" name="Google Shape;146;p21"/>
          <p:cNvPicPr preferRelativeResize="0"/>
          <p:nvPr/>
        </p:nvPicPr>
        <p:blipFill rotWithShape="1">
          <a:blip r:embed="rId4">
            <a:alphaModFix/>
          </a:blip>
          <a:srcRect/>
          <a:stretch/>
        </p:blipFill>
        <p:spPr>
          <a:xfrm>
            <a:off x="1320013" y="2504466"/>
            <a:ext cx="5443538" cy="22717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7</a:t>
            </a:fld>
            <a:endParaRPr sz="1000" b="0" i="0" u="none" strike="noStrike" cap="none">
              <a:solidFill>
                <a:srgbClr val="898989"/>
              </a:solidFill>
              <a:latin typeface="Calibri"/>
              <a:ea typeface="Calibri"/>
              <a:cs typeface="Calibri"/>
              <a:sym typeface="Calibri"/>
            </a:endParaRPr>
          </a:p>
        </p:txBody>
      </p:sp>
      <p:sp>
        <p:nvSpPr>
          <p:cNvPr id="152" name="Google Shape;152;p22"/>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Applications of Co-reference Resolution</a:t>
            </a:r>
            <a:endParaRPr sz="1100"/>
          </a:p>
        </p:txBody>
      </p:sp>
      <p:cxnSp>
        <p:nvCxnSpPr>
          <p:cNvPr id="153" name="Google Shape;153;p22"/>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154" name="Google Shape;154;p22"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155" name="Google Shape;155;p22"/>
          <p:cNvSpPr/>
          <p:nvPr/>
        </p:nvSpPr>
        <p:spPr>
          <a:xfrm>
            <a:off x="770860" y="3028840"/>
            <a:ext cx="6506100" cy="531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500">
                <a:solidFill>
                  <a:schemeClr val="dk1"/>
                </a:solidFill>
                <a:latin typeface="Calibri"/>
                <a:ea typeface="Calibri"/>
                <a:cs typeface="Calibri"/>
                <a:sym typeface="Calibri"/>
              </a:rPr>
              <a:t>“She poured water from the pitcher into the </a:t>
            </a:r>
            <a:r>
              <a:rPr lang="en" sz="1500">
                <a:solidFill>
                  <a:srgbClr val="B006A6"/>
                </a:solidFill>
                <a:latin typeface="Calibri"/>
                <a:ea typeface="Calibri"/>
                <a:cs typeface="Calibri"/>
                <a:sym typeface="Calibri"/>
              </a:rPr>
              <a:t>cup</a:t>
            </a:r>
            <a:r>
              <a:rPr lang="en" sz="1500">
                <a:solidFill>
                  <a:schemeClr val="dk1"/>
                </a:solidFill>
                <a:latin typeface="Calibri"/>
                <a:ea typeface="Calibri"/>
                <a:cs typeface="Calibri"/>
                <a:sym typeface="Calibri"/>
              </a:rPr>
              <a:t> until </a:t>
            </a:r>
            <a:r>
              <a:rPr lang="en" sz="1500">
                <a:solidFill>
                  <a:srgbClr val="B006A6"/>
                </a:solidFill>
                <a:latin typeface="Calibri"/>
                <a:ea typeface="Calibri"/>
                <a:cs typeface="Calibri"/>
                <a:sym typeface="Calibri"/>
              </a:rPr>
              <a:t>it</a:t>
            </a:r>
            <a:r>
              <a:rPr lang="en" sz="1500">
                <a:solidFill>
                  <a:schemeClr val="dk1"/>
                </a:solidFill>
                <a:latin typeface="Calibri"/>
                <a:ea typeface="Calibri"/>
                <a:cs typeface="Calibri"/>
                <a:sym typeface="Calibri"/>
              </a:rPr>
              <a:t> was full”</a:t>
            </a:r>
            <a:endParaRPr sz="1100"/>
          </a:p>
          <a:p>
            <a:pPr marL="0" marR="0" lvl="0" indent="0" algn="l" rtl="0">
              <a:spcBef>
                <a:spcPts val="0"/>
              </a:spcBef>
              <a:spcAft>
                <a:spcPts val="0"/>
              </a:spcAft>
              <a:buNone/>
            </a:pPr>
            <a:r>
              <a:rPr lang="en" sz="1500">
                <a:solidFill>
                  <a:schemeClr val="dk1"/>
                </a:solidFill>
                <a:latin typeface="Calibri"/>
                <a:ea typeface="Calibri"/>
                <a:cs typeface="Calibri"/>
                <a:sym typeface="Calibri"/>
              </a:rPr>
              <a:t>“She poured water from </a:t>
            </a:r>
            <a:r>
              <a:rPr lang="en" sz="1500">
                <a:solidFill>
                  <a:srgbClr val="FF0000"/>
                </a:solidFill>
                <a:latin typeface="Calibri"/>
                <a:ea typeface="Calibri"/>
                <a:cs typeface="Calibri"/>
                <a:sym typeface="Calibri"/>
              </a:rPr>
              <a:t>the pitcher </a:t>
            </a:r>
            <a:r>
              <a:rPr lang="en" sz="1500">
                <a:solidFill>
                  <a:schemeClr val="dk1"/>
                </a:solidFill>
                <a:latin typeface="Calibri"/>
                <a:ea typeface="Calibri"/>
                <a:cs typeface="Calibri"/>
                <a:sym typeface="Calibri"/>
              </a:rPr>
              <a:t>into the cup until </a:t>
            </a:r>
            <a:r>
              <a:rPr lang="en" sz="1500">
                <a:solidFill>
                  <a:srgbClr val="FF0000"/>
                </a:solidFill>
                <a:latin typeface="Calibri"/>
                <a:ea typeface="Calibri"/>
                <a:cs typeface="Calibri"/>
                <a:sym typeface="Calibri"/>
              </a:rPr>
              <a:t>it</a:t>
            </a:r>
            <a:r>
              <a:rPr lang="en" sz="1500">
                <a:solidFill>
                  <a:schemeClr val="dk1"/>
                </a:solidFill>
                <a:latin typeface="Calibri"/>
                <a:ea typeface="Calibri"/>
                <a:cs typeface="Calibri"/>
                <a:sym typeface="Calibri"/>
              </a:rPr>
              <a:t> was empty”</a:t>
            </a:r>
            <a:endParaRPr sz="1500">
              <a:solidFill>
                <a:schemeClr val="dk1"/>
              </a:solidFill>
              <a:latin typeface="Calibri"/>
              <a:ea typeface="Calibri"/>
              <a:cs typeface="Calibri"/>
              <a:sym typeface="Calibri"/>
            </a:endParaRPr>
          </a:p>
        </p:txBody>
      </p:sp>
      <p:sp>
        <p:nvSpPr>
          <p:cNvPr id="156" name="Google Shape;156;p22"/>
          <p:cNvSpPr/>
          <p:nvPr/>
        </p:nvSpPr>
        <p:spPr>
          <a:xfrm>
            <a:off x="859428" y="3924053"/>
            <a:ext cx="57354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The </a:t>
            </a:r>
            <a:r>
              <a:rPr lang="en" sz="1400">
                <a:solidFill>
                  <a:srgbClr val="FFC000"/>
                </a:solidFill>
                <a:latin typeface="Calibri"/>
                <a:ea typeface="Calibri"/>
                <a:cs typeface="Calibri"/>
                <a:sym typeface="Calibri"/>
              </a:rPr>
              <a:t>trophy</a:t>
            </a:r>
            <a:r>
              <a:rPr lang="en" sz="1400">
                <a:solidFill>
                  <a:schemeClr val="dk1"/>
                </a:solidFill>
                <a:latin typeface="Calibri"/>
                <a:ea typeface="Calibri"/>
                <a:cs typeface="Calibri"/>
                <a:sym typeface="Calibri"/>
              </a:rPr>
              <a:t> would not fit in the suitcase because </a:t>
            </a:r>
            <a:r>
              <a:rPr lang="en" sz="1400">
                <a:solidFill>
                  <a:srgbClr val="FFC000"/>
                </a:solidFill>
                <a:latin typeface="Calibri"/>
                <a:ea typeface="Calibri"/>
                <a:cs typeface="Calibri"/>
                <a:sym typeface="Calibri"/>
              </a:rPr>
              <a:t>it</a:t>
            </a:r>
            <a:r>
              <a:rPr lang="en" sz="1400">
                <a:solidFill>
                  <a:schemeClr val="dk1"/>
                </a:solidFill>
                <a:latin typeface="Calibri"/>
                <a:ea typeface="Calibri"/>
                <a:cs typeface="Calibri"/>
                <a:sym typeface="Calibri"/>
              </a:rPr>
              <a:t> was too big.</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 The trophy would not fit in the </a:t>
            </a:r>
            <a:r>
              <a:rPr lang="en" sz="1400">
                <a:solidFill>
                  <a:srgbClr val="10B9A7"/>
                </a:solidFill>
                <a:latin typeface="Calibri"/>
                <a:ea typeface="Calibri"/>
                <a:cs typeface="Calibri"/>
                <a:sym typeface="Calibri"/>
              </a:rPr>
              <a:t>suitcase</a:t>
            </a:r>
            <a:r>
              <a:rPr lang="en" sz="1400">
                <a:solidFill>
                  <a:schemeClr val="dk1"/>
                </a:solidFill>
                <a:latin typeface="Calibri"/>
                <a:ea typeface="Calibri"/>
                <a:cs typeface="Calibri"/>
                <a:sym typeface="Calibri"/>
              </a:rPr>
              <a:t> because </a:t>
            </a:r>
            <a:r>
              <a:rPr lang="en" sz="1400">
                <a:solidFill>
                  <a:srgbClr val="10B9A7"/>
                </a:solidFill>
                <a:latin typeface="Calibri"/>
                <a:ea typeface="Calibri"/>
                <a:cs typeface="Calibri"/>
                <a:sym typeface="Calibri"/>
              </a:rPr>
              <a:t>it</a:t>
            </a:r>
            <a:r>
              <a:rPr lang="en" sz="1400">
                <a:solidFill>
                  <a:schemeClr val="dk1"/>
                </a:solidFill>
                <a:latin typeface="Calibri"/>
                <a:ea typeface="Calibri"/>
                <a:cs typeface="Calibri"/>
                <a:sym typeface="Calibri"/>
              </a:rPr>
              <a:t> was too small.</a:t>
            </a:r>
            <a:endParaRPr sz="1400">
              <a:solidFill>
                <a:schemeClr val="dk1"/>
              </a:solidFill>
              <a:latin typeface="Calibri"/>
              <a:ea typeface="Calibri"/>
              <a:cs typeface="Calibri"/>
              <a:sym typeface="Calibri"/>
            </a:endParaRPr>
          </a:p>
        </p:txBody>
      </p:sp>
      <p:sp>
        <p:nvSpPr>
          <p:cNvPr id="157" name="Google Shape;157;p22"/>
          <p:cNvSpPr/>
          <p:nvPr/>
        </p:nvSpPr>
        <p:spPr>
          <a:xfrm>
            <a:off x="870910" y="1094809"/>
            <a:ext cx="4572000" cy="1338900"/>
          </a:xfrm>
          <a:prstGeom prst="rect">
            <a:avLst/>
          </a:prstGeom>
          <a:noFill/>
          <a:ln>
            <a:noFill/>
          </a:ln>
        </p:spPr>
        <p:txBody>
          <a:bodyPr spcFirstLastPara="1" wrap="square" lIns="68575" tIns="34275" rIns="68575" bIns="34275" anchor="t" anchorCtr="0">
            <a:noAutofit/>
          </a:bodyPr>
          <a:lstStyle/>
          <a:p>
            <a:pPr marL="254000" marR="0" lvl="0" indent="-247650" algn="l" rtl="0">
              <a:spcBef>
                <a:spcPts val="0"/>
              </a:spcBef>
              <a:spcAft>
                <a:spcPts val="0"/>
              </a:spcAft>
              <a:buClr>
                <a:schemeClr val="dk1"/>
              </a:buClr>
              <a:buSzPts val="1500"/>
              <a:buFont typeface="Arial"/>
              <a:buChar char="•"/>
            </a:pPr>
            <a:r>
              <a:rPr lang="en" sz="1500">
                <a:solidFill>
                  <a:schemeClr val="dk1"/>
                </a:solidFill>
                <a:latin typeface="Calibri"/>
                <a:ea typeface="Calibri"/>
                <a:cs typeface="Calibri"/>
                <a:sym typeface="Calibri"/>
              </a:rPr>
              <a:t>Dialogue Systems</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a:solidFill>
                  <a:schemeClr val="dk1"/>
                </a:solidFill>
                <a:latin typeface="Calibri"/>
                <a:ea typeface="Calibri"/>
                <a:cs typeface="Calibri"/>
                <a:sym typeface="Calibri"/>
              </a:rPr>
              <a:t>Person: “Book tickets to see </a:t>
            </a:r>
            <a:r>
              <a:rPr lang="en" sz="1400">
                <a:solidFill>
                  <a:srgbClr val="FF0000"/>
                </a:solidFill>
                <a:latin typeface="Calibri"/>
                <a:ea typeface="Calibri"/>
                <a:cs typeface="Calibri"/>
                <a:sym typeface="Calibri"/>
              </a:rPr>
              <a:t>James Bond</a:t>
            </a:r>
            <a:r>
              <a:rPr lang="en" sz="1400">
                <a:solidFill>
                  <a:schemeClr val="dk1"/>
                </a:solidFill>
                <a:latin typeface="Calibri"/>
                <a:ea typeface="Calibri"/>
                <a:cs typeface="Calibri"/>
                <a:sym typeface="Calibri"/>
              </a:rPr>
              <a:t>”</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System: “</a:t>
            </a:r>
            <a:r>
              <a:rPr lang="en" sz="1400">
                <a:solidFill>
                  <a:srgbClr val="FF0000"/>
                </a:solidFill>
                <a:latin typeface="Calibri"/>
                <a:ea typeface="Calibri"/>
                <a:cs typeface="Calibri"/>
                <a:sym typeface="Calibri"/>
              </a:rPr>
              <a:t>Spectre</a:t>
            </a:r>
            <a:r>
              <a:rPr lang="en" sz="1400">
                <a:solidFill>
                  <a:schemeClr val="dk1"/>
                </a:solidFill>
                <a:latin typeface="Calibri"/>
                <a:ea typeface="Calibri"/>
                <a:cs typeface="Calibri"/>
                <a:sym typeface="Calibri"/>
              </a:rPr>
              <a:t> is playing near you at 2:00 and </a:t>
            </a:r>
            <a:r>
              <a:rPr lang="en" sz="1400">
                <a:solidFill>
                  <a:srgbClr val="00B050"/>
                </a:solidFill>
                <a:latin typeface="Calibri"/>
                <a:ea typeface="Calibri"/>
                <a:cs typeface="Calibri"/>
                <a:sym typeface="Calibri"/>
              </a:rPr>
              <a:t>3:00</a:t>
            </a:r>
            <a:r>
              <a:rPr lang="en" sz="1400">
                <a:solidFill>
                  <a:schemeClr val="dk1"/>
                </a:solidFill>
                <a:latin typeface="Calibri"/>
                <a:ea typeface="Calibri"/>
                <a:cs typeface="Calibri"/>
                <a:sym typeface="Calibri"/>
              </a:rPr>
              <a:t> today. System: </a:t>
            </a:r>
            <a:r>
              <a:rPr lang="en" sz="1400">
                <a:solidFill>
                  <a:srgbClr val="B006A6"/>
                </a:solidFill>
                <a:latin typeface="Calibri"/>
                <a:ea typeface="Calibri"/>
                <a:cs typeface="Calibri"/>
                <a:sym typeface="Calibri"/>
              </a:rPr>
              <a:t>How many tickets</a:t>
            </a:r>
            <a:r>
              <a:rPr lang="en" sz="1400">
                <a:solidFill>
                  <a:schemeClr val="dk1"/>
                </a:solidFill>
                <a:latin typeface="Calibri"/>
                <a:ea typeface="Calibri"/>
                <a:cs typeface="Calibri"/>
                <a:sym typeface="Calibri"/>
              </a:rPr>
              <a:t> would you like?”</a:t>
            </a:r>
            <a:endParaRPr sz="1100"/>
          </a:p>
          <a:p>
            <a:pPr marL="0" marR="0" lvl="0" indent="0" algn="l" rtl="0">
              <a:spcBef>
                <a:spcPts val="0"/>
              </a:spcBef>
              <a:spcAft>
                <a:spcPts val="0"/>
              </a:spcAft>
              <a:buNone/>
            </a:pPr>
            <a:r>
              <a:rPr lang="en" sz="1400">
                <a:solidFill>
                  <a:schemeClr val="dk1"/>
                </a:solidFill>
                <a:latin typeface="Calibri"/>
                <a:ea typeface="Calibri"/>
                <a:cs typeface="Calibri"/>
                <a:sym typeface="Calibri"/>
              </a:rPr>
              <a:t>Person: “</a:t>
            </a:r>
            <a:r>
              <a:rPr lang="en" sz="1400">
                <a:solidFill>
                  <a:srgbClr val="B006A6"/>
                </a:solidFill>
                <a:latin typeface="Calibri"/>
                <a:ea typeface="Calibri"/>
                <a:cs typeface="Calibri"/>
                <a:sym typeface="Calibri"/>
              </a:rPr>
              <a:t>Two tickets </a:t>
            </a:r>
            <a:r>
              <a:rPr lang="en" sz="1400">
                <a:solidFill>
                  <a:schemeClr val="dk1"/>
                </a:solidFill>
                <a:latin typeface="Calibri"/>
                <a:ea typeface="Calibri"/>
                <a:cs typeface="Calibri"/>
                <a:sym typeface="Calibri"/>
              </a:rPr>
              <a:t>for the showing at </a:t>
            </a:r>
            <a:r>
              <a:rPr lang="en" sz="1400">
                <a:solidFill>
                  <a:srgbClr val="00B050"/>
                </a:solidFill>
                <a:latin typeface="Calibri"/>
                <a:ea typeface="Calibri"/>
                <a:cs typeface="Calibri"/>
                <a:sym typeface="Calibri"/>
              </a:rPr>
              <a:t>three</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sp>
        <p:nvSpPr>
          <p:cNvPr id="158" name="Google Shape;158;p22"/>
          <p:cNvSpPr txBox="1"/>
          <p:nvPr/>
        </p:nvSpPr>
        <p:spPr>
          <a:xfrm>
            <a:off x="859428" y="2575737"/>
            <a:ext cx="36300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Some more examples: </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5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5">
                                            <p:txEl>
                                              <p:pRg st="0" end="0"/>
                                            </p:txEl>
                                          </p:spTgt>
                                        </p:tgtEl>
                                        <p:attrNameLst>
                                          <p:attrName>style.visibility</p:attrName>
                                        </p:attrNameLst>
                                      </p:cBhvr>
                                      <p:to>
                                        <p:strVal val="visible"/>
                                      </p:to>
                                    </p:set>
                                    <p:animEffect transition="in" filter="fade">
                                      <p:cBhvr>
                                        <p:cTn id="12" dur="500"/>
                                        <p:tgtEl>
                                          <p:spTgt spid="1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xEl>
                                              <p:pRg st="1" end="1"/>
                                            </p:txEl>
                                          </p:spTgt>
                                        </p:tgtEl>
                                        <p:attrNameLst>
                                          <p:attrName>style.visibility</p:attrName>
                                        </p:attrNameLst>
                                      </p:cBhvr>
                                      <p:to>
                                        <p:strVal val="visible"/>
                                      </p:to>
                                    </p:set>
                                    <p:animEffect transition="in" filter="fade">
                                      <p:cBhvr>
                                        <p:cTn id="17" dur="500"/>
                                        <p:tgtEl>
                                          <p:spTgt spid="15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xEl>
                                              <p:pRg st="0" end="0"/>
                                            </p:txEl>
                                          </p:spTgt>
                                        </p:tgtEl>
                                        <p:attrNameLst>
                                          <p:attrName>style.visibility</p:attrName>
                                        </p:attrNameLst>
                                      </p:cBhvr>
                                      <p:to>
                                        <p:strVal val="visible"/>
                                      </p:to>
                                    </p:set>
                                    <p:animEffect transition="in" filter="fade">
                                      <p:cBhvr>
                                        <p:cTn id="22" dur="500"/>
                                        <p:tgtEl>
                                          <p:spTgt spid="1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
                                            <p:txEl>
                                              <p:pRg st="1" end="1"/>
                                            </p:txEl>
                                          </p:spTgt>
                                        </p:tgtEl>
                                        <p:attrNameLst>
                                          <p:attrName>style.visibility</p:attrName>
                                        </p:attrNameLst>
                                      </p:cBhvr>
                                      <p:to>
                                        <p:strVal val="visible"/>
                                      </p:to>
                                    </p:set>
                                    <p:animEffect transition="in" filter="fade">
                                      <p:cBhvr>
                                        <p:cTn id="27" dur="500"/>
                                        <p:tgtEl>
                                          <p:spTgt spid="1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8</a:t>
            </a:fld>
            <a:endParaRPr sz="1000" b="0" i="0" u="none" strike="noStrike" cap="none">
              <a:solidFill>
                <a:srgbClr val="898989"/>
              </a:solidFill>
              <a:latin typeface="Calibri"/>
              <a:ea typeface="Calibri"/>
              <a:cs typeface="Calibri"/>
              <a:sym typeface="Calibri"/>
            </a:endParaRPr>
          </a:p>
        </p:txBody>
      </p:sp>
      <p:sp>
        <p:nvSpPr>
          <p:cNvPr id="164" name="Google Shape;164;p23"/>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Co-reference Resolution</a:t>
            </a:r>
            <a:endParaRPr sz="1100"/>
          </a:p>
        </p:txBody>
      </p:sp>
      <p:cxnSp>
        <p:nvCxnSpPr>
          <p:cNvPr id="165" name="Google Shape;165;p23"/>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166" name="Google Shape;166;p23"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167" name="Google Shape;167;p23"/>
          <p:cNvSpPr/>
          <p:nvPr/>
        </p:nvSpPr>
        <p:spPr>
          <a:xfrm>
            <a:off x="465499" y="1165111"/>
            <a:ext cx="6288900" cy="1315800"/>
          </a:xfrm>
          <a:prstGeom prst="rect">
            <a:avLst/>
          </a:prstGeom>
          <a:noFill/>
          <a:ln>
            <a:noFill/>
          </a:ln>
        </p:spPr>
        <p:txBody>
          <a:bodyPr spcFirstLastPara="1" wrap="square" lIns="68575" tIns="34275" rIns="68575" bIns="34275" anchor="t" anchorCtr="0">
            <a:noAutofit/>
          </a:bodyPr>
          <a:lstStyle/>
          <a:p>
            <a:pPr marL="215900" marR="0" lvl="0" indent="-215900" algn="just"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NLU systems (and humans) interpret linguistic expressions wrt a </a:t>
            </a:r>
            <a:r>
              <a:rPr lang="en" sz="1400" i="1">
                <a:solidFill>
                  <a:schemeClr val="dk1"/>
                </a:solidFill>
                <a:latin typeface="Calibri"/>
                <a:ea typeface="Calibri"/>
                <a:cs typeface="Calibri"/>
                <a:sym typeface="Calibri"/>
              </a:rPr>
              <a:t>discourse model. </a:t>
            </a:r>
            <a:endParaRPr sz="1100"/>
          </a:p>
          <a:p>
            <a:pPr marL="215900" marR="0" lvl="0" indent="-127000" algn="just" rtl="0">
              <a:spcBef>
                <a:spcPts val="0"/>
              </a:spcBef>
              <a:spcAft>
                <a:spcPts val="0"/>
              </a:spcAft>
              <a:buClr>
                <a:schemeClr val="dk1"/>
              </a:buClr>
              <a:buSzPts val="1400"/>
              <a:buFont typeface="Arial"/>
              <a:buNone/>
            </a:pPr>
            <a:endParaRPr sz="1400" i="1">
              <a:solidFill>
                <a:schemeClr val="dk1"/>
              </a:solidFill>
              <a:latin typeface="Calibri"/>
              <a:ea typeface="Calibri"/>
              <a:cs typeface="Calibri"/>
              <a:sym typeface="Calibri"/>
            </a:endParaRPr>
          </a:p>
          <a:p>
            <a:pPr marL="215900" marR="0" lvl="0" indent="-215900" algn="just"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 discourse model  </a:t>
            </a:r>
            <a:r>
              <a:rPr lang="en" sz="1400">
                <a:solidFill>
                  <a:srgbClr val="B006A6"/>
                </a:solidFill>
                <a:latin typeface="Calibri"/>
                <a:ea typeface="Calibri"/>
                <a:cs typeface="Calibri"/>
                <a:sym typeface="Calibri"/>
              </a:rPr>
              <a:t>is a mental model</a:t>
            </a:r>
            <a:r>
              <a:rPr lang="en" sz="1400">
                <a:solidFill>
                  <a:schemeClr val="dk1"/>
                </a:solidFill>
                <a:latin typeface="Calibri"/>
                <a:ea typeface="Calibri"/>
                <a:cs typeface="Calibri"/>
                <a:sym typeface="Calibri"/>
              </a:rPr>
              <a:t> that the understander(listener) builds incrementally when interpreting a text, containing representations of the entities referred to in the text, as well as properties of the entities and relations among them.</a:t>
            </a:r>
            <a:endParaRPr sz="1400">
              <a:solidFill>
                <a:schemeClr val="dk1"/>
              </a:solidFill>
              <a:latin typeface="Calibri"/>
              <a:ea typeface="Calibri"/>
              <a:cs typeface="Calibri"/>
              <a:sym typeface="Calibri"/>
            </a:endParaRPr>
          </a:p>
        </p:txBody>
      </p:sp>
      <p:pic>
        <p:nvPicPr>
          <p:cNvPr id="168" name="Google Shape;168;p23"/>
          <p:cNvPicPr preferRelativeResize="0"/>
          <p:nvPr/>
        </p:nvPicPr>
        <p:blipFill rotWithShape="1">
          <a:blip r:embed="rId4">
            <a:alphaModFix/>
          </a:blip>
          <a:srcRect/>
          <a:stretch/>
        </p:blipFill>
        <p:spPr>
          <a:xfrm>
            <a:off x="555796" y="2773189"/>
            <a:ext cx="3779044" cy="1421606"/>
          </a:xfrm>
          <a:prstGeom prst="rect">
            <a:avLst/>
          </a:prstGeom>
          <a:noFill/>
          <a:ln>
            <a:noFill/>
          </a:ln>
        </p:spPr>
      </p:pic>
      <p:sp>
        <p:nvSpPr>
          <p:cNvPr id="169" name="Google Shape;169;p23"/>
          <p:cNvSpPr/>
          <p:nvPr/>
        </p:nvSpPr>
        <p:spPr>
          <a:xfrm>
            <a:off x="584205" y="4267025"/>
            <a:ext cx="45720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400">
                <a:solidFill>
                  <a:schemeClr val="dk1"/>
                </a:solidFill>
                <a:latin typeface="Calibri"/>
                <a:ea typeface="Calibri"/>
                <a:cs typeface="Calibri"/>
                <a:sym typeface="Calibri"/>
              </a:rPr>
              <a:t>How mentions evoke and access discourse entities in a discourse model</a:t>
            </a:r>
            <a:endParaRPr sz="1400">
              <a:solidFill>
                <a:schemeClr val="dk1"/>
              </a:solidFill>
              <a:latin typeface="Calibri"/>
              <a:ea typeface="Calibri"/>
              <a:cs typeface="Calibri"/>
              <a:sym typeface="Calibri"/>
            </a:endParaRPr>
          </a:p>
        </p:txBody>
      </p:sp>
      <p:sp>
        <p:nvSpPr>
          <p:cNvPr id="170" name="Google Shape;170;p23"/>
          <p:cNvSpPr/>
          <p:nvPr/>
        </p:nvSpPr>
        <p:spPr>
          <a:xfrm>
            <a:off x="3097024" y="2294499"/>
            <a:ext cx="40479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Victoria Chen, CFO of Megabucks Banking, saw her pay jump to $2.3 million, as the 38-year-old became the company’s president. It is widely known that she came to Megabucks from rival Lotsabucks.</a:t>
            </a:r>
            <a:endParaRPr sz="900">
              <a:solidFill>
                <a:schemeClr val="dk1"/>
              </a:solidFill>
              <a:latin typeface="Calibri"/>
              <a:ea typeface="Calibri"/>
              <a:cs typeface="Calibri"/>
              <a:sym typeface="Calibri"/>
            </a:endParaRPr>
          </a:p>
        </p:txBody>
      </p:sp>
      <p:sp>
        <p:nvSpPr>
          <p:cNvPr id="171" name="Google Shape;171;p23"/>
          <p:cNvSpPr/>
          <p:nvPr/>
        </p:nvSpPr>
        <p:spPr>
          <a:xfrm>
            <a:off x="4460359" y="2929993"/>
            <a:ext cx="4080300" cy="19392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When a </a:t>
            </a:r>
            <a:r>
              <a:rPr lang="en" sz="1400">
                <a:solidFill>
                  <a:srgbClr val="B006A6"/>
                </a:solidFill>
                <a:latin typeface="Calibri"/>
                <a:ea typeface="Calibri"/>
                <a:cs typeface="Calibri"/>
                <a:sym typeface="Calibri"/>
              </a:rPr>
              <a:t>referent is first mentioned </a:t>
            </a:r>
            <a:r>
              <a:rPr lang="en" sz="1400">
                <a:solidFill>
                  <a:schemeClr val="dk1"/>
                </a:solidFill>
                <a:latin typeface="Calibri"/>
                <a:ea typeface="Calibri"/>
                <a:cs typeface="Calibri"/>
                <a:sym typeface="Calibri"/>
              </a:rPr>
              <a:t>in a discourse, we say that a representation for it is </a:t>
            </a:r>
            <a:r>
              <a:rPr lang="en" sz="1400">
                <a:solidFill>
                  <a:srgbClr val="B006A6"/>
                </a:solidFill>
                <a:latin typeface="Calibri"/>
                <a:ea typeface="Calibri"/>
                <a:cs typeface="Calibri"/>
                <a:sym typeface="Calibri"/>
              </a:rPr>
              <a:t>evoked</a:t>
            </a:r>
            <a:r>
              <a:rPr lang="en" sz="1400">
                <a:solidFill>
                  <a:schemeClr val="dk1"/>
                </a:solidFill>
                <a:latin typeface="Calibri"/>
                <a:ea typeface="Calibri"/>
                <a:cs typeface="Calibri"/>
                <a:sym typeface="Calibri"/>
              </a:rPr>
              <a:t> into the model. Eg, when  ‘Victoria Chen’ appeared for the 1</a:t>
            </a:r>
            <a:r>
              <a:rPr lang="en" sz="1400" baseline="30000">
                <a:solidFill>
                  <a:schemeClr val="dk1"/>
                </a:solidFill>
                <a:latin typeface="Calibri"/>
                <a:ea typeface="Calibri"/>
                <a:cs typeface="Calibri"/>
                <a:sym typeface="Calibri"/>
              </a:rPr>
              <a:t>st</a:t>
            </a:r>
            <a:r>
              <a:rPr lang="en" sz="1400">
                <a:solidFill>
                  <a:schemeClr val="dk1"/>
                </a:solidFill>
                <a:latin typeface="Calibri"/>
                <a:ea typeface="Calibri"/>
                <a:cs typeface="Calibri"/>
                <a:sym typeface="Calibri"/>
              </a:rPr>
              <a:t> time in text, a representation is evoked into the model.</a:t>
            </a:r>
            <a:endParaRPr sz="1100"/>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Upon subsequent mention, this representation is </a:t>
            </a:r>
            <a:r>
              <a:rPr lang="en" sz="1400">
                <a:solidFill>
                  <a:srgbClr val="FF0000"/>
                </a:solidFill>
                <a:latin typeface="Calibri"/>
                <a:ea typeface="Calibri"/>
                <a:cs typeface="Calibri"/>
                <a:sym typeface="Calibri"/>
              </a:rPr>
              <a:t>accessed</a:t>
            </a:r>
            <a:r>
              <a:rPr lang="en" sz="1400">
                <a:solidFill>
                  <a:schemeClr val="dk1"/>
                </a:solidFill>
                <a:latin typeface="Calibri"/>
                <a:ea typeface="Calibri"/>
                <a:cs typeface="Calibri"/>
                <a:sym typeface="Calibri"/>
              </a:rPr>
              <a:t> from the model. Later when ‘she’ appears for Victoria Chen then representation for it is accesed from the model.</a:t>
            </a:r>
            <a:endParaRPr sz="1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500"/>
                                        <p:tgtEl>
                                          <p:spTgt spid="1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500"/>
                                        <p:tgtEl>
                                          <p:spTgt spid="168"/>
                                        </p:tgtEl>
                                      </p:cBhvr>
                                    </p:animEffect>
                                  </p:childTnLst>
                                </p:cTn>
                              </p:par>
                              <p:par>
                                <p:cTn id="13" presetID="10" presetClass="entr" presetSubtype="0" fill="hold" nodeType="withEffect">
                                  <p:stCondLst>
                                    <p:cond delay="0"/>
                                  </p:stCondLst>
                                  <p:childTnLst>
                                    <p:set>
                                      <p:cBhvr>
                                        <p:cTn id="14" dur="1" fill="hold">
                                          <p:stCondLst>
                                            <p:cond delay="0"/>
                                          </p:stCondLst>
                                        </p:cTn>
                                        <p:tgtEl>
                                          <p:spTgt spid="169"/>
                                        </p:tgtEl>
                                        <p:attrNameLst>
                                          <p:attrName>style.visibility</p:attrName>
                                        </p:attrNameLst>
                                      </p:cBhvr>
                                      <p:to>
                                        <p:strVal val="visible"/>
                                      </p:to>
                                    </p:set>
                                    <p:animEffect transition="in" filter="fade">
                                      <p:cBhvr>
                                        <p:cTn id="15" dur="500"/>
                                        <p:tgtEl>
                                          <p:spTgt spid="16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1">
                                            <p:txEl>
                                              <p:pRg st="0" end="0"/>
                                            </p:txEl>
                                          </p:spTgt>
                                        </p:tgtEl>
                                        <p:attrNameLst>
                                          <p:attrName>style.visibility</p:attrName>
                                        </p:attrNameLst>
                                      </p:cBhvr>
                                      <p:to>
                                        <p:strVal val="visible"/>
                                      </p:to>
                                    </p:set>
                                    <p:animEffect transition="in" filter="fade">
                                      <p:cBhvr>
                                        <p:cTn id="20" dur="500"/>
                                        <p:tgtEl>
                                          <p:spTgt spid="17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1">
                                            <p:txEl>
                                              <p:pRg st="1" end="1"/>
                                            </p:txEl>
                                          </p:spTgt>
                                        </p:tgtEl>
                                        <p:attrNameLst>
                                          <p:attrName>style.visibility</p:attrName>
                                        </p:attrNameLst>
                                      </p:cBhvr>
                                      <p:to>
                                        <p:strVal val="visible"/>
                                      </p:to>
                                    </p:set>
                                    <p:animEffect transition="in" filter="fade">
                                      <p:cBhvr>
                                        <p:cTn id="25" dur="500"/>
                                        <p:tgtEl>
                                          <p:spTgt spid="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82111"/>
              </a:lnSpc>
              <a:spcBef>
                <a:spcPts val="0"/>
              </a:spcBef>
              <a:spcAft>
                <a:spcPts val="0"/>
              </a:spcAft>
              <a:buClr>
                <a:srgbClr val="898989"/>
              </a:buClr>
              <a:buSzPts val="900"/>
              <a:buFont typeface="Calibri"/>
              <a:buNone/>
            </a:pPr>
            <a:fld id="{00000000-1234-1234-1234-123412341234}" type="slidenum">
              <a:rPr lang="en" sz="900" b="0" i="0" u="none" strike="noStrike" cap="none">
                <a:solidFill>
                  <a:srgbClr val="898989"/>
                </a:solidFill>
                <a:latin typeface="Calibri"/>
                <a:ea typeface="Calibri"/>
                <a:cs typeface="Calibri"/>
                <a:sym typeface="Calibri"/>
              </a:rPr>
              <a:t>9</a:t>
            </a:fld>
            <a:endParaRPr sz="1000" b="0" i="0" u="none" strike="noStrike" cap="none">
              <a:solidFill>
                <a:srgbClr val="898989"/>
              </a:solidFill>
              <a:latin typeface="Calibri"/>
              <a:ea typeface="Calibri"/>
              <a:cs typeface="Calibri"/>
              <a:sym typeface="Calibri"/>
            </a:endParaRPr>
          </a:p>
        </p:txBody>
      </p:sp>
      <p:sp>
        <p:nvSpPr>
          <p:cNvPr id="177" name="Google Shape;177;p24"/>
          <p:cNvSpPr/>
          <p:nvPr/>
        </p:nvSpPr>
        <p:spPr>
          <a:xfrm>
            <a:off x="395746" y="163169"/>
            <a:ext cx="54996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800" b="1">
                <a:solidFill>
                  <a:srgbClr val="2F5496"/>
                </a:solidFill>
                <a:latin typeface="Calibri"/>
                <a:ea typeface="Calibri"/>
                <a:cs typeface="Calibri"/>
                <a:sym typeface="Calibri"/>
              </a:rPr>
              <a:t>NATURAL LANGUAGE PROCESSING</a:t>
            </a:r>
            <a:endParaRPr sz="1800">
              <a:solidFill>
                <a:srgbClr val="DFA267"/>
              </a:solidFill>
              <a:latin typeface="Calibri"/>
              <a:ea typeface="Calibri"/>
              <a:cs typeface="Calibri"/>
              <a:sym typeface="Calibri"/>
            </a:endParaRPr>
          </a:p>
          <a:p>
            <a:pPr marL="0" marR="0" lvl="0" indent="0" algn="l" rtl="0">
              <a:spcBef>
                <a:spcPts val="0"/>
              </a:spcBef>
              <a:spcAft>
                <a:spcPts val="0"/>
              </a:spcAft>
              <a:buNone/>
            </a:pPr>
            <a:r>
              <a:rPr lang="en" sz="1800" b="1">
                <a:solidFill>
                  <a:srgbClr val="C55A11"/>
                </a:solidFill>
                <a:latin typeface="Calibri"/>
                <a:ea typeface="Calibri"/>
                <a:cs typeface="Calibri"/>
                <a:sym typeface="Calibri"/>
              </a:rPr>
              <a:t>Anaphora</a:t>
            </a:r>
            <a:endParaRPr sz="1100"/>
          </a:p>
        </p:txBody>
      </p:sp>
      <p:cxnSp>
        <p:nvCxnSpPr>
          <p:cNvPr id="178" name="Google Shape;178;p24"/>
          <p:cNvCxnSpPr/>
          <p:nvPr/>
        </p:nvCxnSpPr>
        <p:spPr>
          <a:xfrm>
            <a:off x="154165" y="839627"/>
            <a:ext cx="6225000" cy="0"/>
          </a:xfrm>
          <a:prstGeom prst="straightConnector1">
            <a:avLst/>
          </a:prstGeom>
          <a:noFill/>
          <a:ln w="38100" cap="flat" cmpd="sng">
            <a:solidFill>
              <a:srgbClr val="DFA267"/>
            </a:solidFill>
            <a:prstDash val="solid"/>
            <a:miter lim="800000"/>
            <a:headEnd type="none" w="sm" len="sm"/>
            <a:tailEnd type="none" w="sm" len="sm"/>
          </a:ln>
        </p:spPr>
      </p:cxnSp>
      <p:pic>
        <p:nvPicPr>
          <p:cNvPr id="179" name="Google Shape;179;p24" descr="A close up of a logo&#10;&#10;Description automatically generated"/>
          <p:cNvPicPr preferRelativeResize="0"/>
          <p:nvPr/>
        </p:nvPicPr>
        <p:blipFill rotWithShape="1">
          <a:blip r:embed="rId3">
            <a:alphaModFix/>
          </a:blip>
          <a:srcRect/>
          <a:stretch/>
        </p:blipFill>
        <p:spPr>
          <a:xfrm>
            <a:off x="7994639" y="352418"/>
            <a:ext cx="700199" cy="1049223"/>
          </a:xfrm>
          <a:prstGeom prst="rect">
            <a:avLst/>
          </a:prstGeom>
          <a:noFill/>
          <a:ln>
            <a:noFill/>
          </a:ln>
        </p:spPr>
      </p:pic>
      <p:sp>
        <p:nvSpPr>
          <p:cNvPr id="180" name="Google Shape;180;p24"/>
          <p:cNvSpPr txBox="1"/>
          <p:nvPr/>
        </p:nvSpPr>
        <p:spPr>
          <a:xfrm>
            <a:off x="154165" y="839627"/>
            <a:ext cx="5882400" cy="39480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 sz="1400">
                <a:solidFill>
                  <a:schemeClr val="dk1"/>
                </a:solidFill>
                <a:latin typeface="Calibri"/>
                <a:ea typeface="Calibri"/>
                <a:cs typeface="Calibri"/>
                <a:sym typeface="Calibri"/>
              </a:rPr>
              <a:t>Anaphora:</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rgbClr val="B006A6"/>
              </a:buClr>
              <a:buSzPts val="1400"/>
              <a:buFont typeface="Arial"/>
              <a:buChar char="•"/>
            </a:pPr>
            <a:r>
              <a:rPr lang="en" sz="1400">
                <a:solidFill>
                  <a:srgbClr val="B006A6"/>
                </a:solidFill>
                <a:latin typeface="Calibri"/>
                <a:ea typeface="Calibri"/>
                <a:cs typeface="Calibri"/>
                <a:sym typeface="Calibri"/>
              </a:rPr>
              <a:t>Reference </a:t>
            </a:r>
            <a:r>
              <a:rPr lang="en" sz="1400">
                <a:solidFill>
                  <a:schemeClr val="dk1"/>
                </a:solidFill>
                <a:latin typeface="Calibri"/>
                <a:ea typeface="Calibri"/>
                <a:cs typeface="Calibri"/>
                <a:sym typeface="Calibri"/>
              </a:rPr>
              <a:t>to an entity ‘Victoria Chen’  (like pronouns </a:t>
            </a:r>
            <a:r>
              <a:rPr lang="en" sz="1400">
                <a:solidFill>
                  <a:srgbClr val="FF0000"/>
                </a:solidFill>
                <a:latin typeface="Calibri"/>
                <a:ea typeface="Calibri"/>
                <a:cs typeface="Calibri"/>
                <a:sym typeface="Calibri"/>
              </a:rPr>
              <a:t>she</a:t>
            </a:r>
            <a:r>
              <a:rPr lang="en" sz="1400">
                <a:solidFill>
                  <a:schemeClr val="dk1"/>
                </a:solidFill>
                <a:latin typeface="Calibri"/>
                <a:ea typeface="Calibri"/>
                <a:cs typeface="Calibri"/>
                <a:sym typeface="Calibri"/>
              </a:rPr>
              <a:t> and </a:t>
            </a:r>
            <a:r>
              <a:rPr lang="en" sz="1400">
                <a:solidFill>
                  <a:srgbClr val="FF0000"/>
                </a:solidFill>
                <a:latin typeface="Calibri"/>
                <a:ea typeface="Calibri"/>
                <a:cs typeface="Calibri"/>
                <a:sym typeface="Calibri"/>
              </a:rPr>
              <a:t>her</a:t>
            </a:r>
            <a:r>
              <a:rPr lang="en" sz="1400">
                <a:solidFill>
                  <a:schemeClr val="dk1"/>
                </a:solidFill>
                <a:latin typeface="Calibri"/>
                <a:ea typeface="Calibri"/>
                <a:cs typeface="Calibri"/>
                <a:sym typeface="Calibri"/>
              </a:rPr>
              <a:t> and the definite NP </a:t>
            </a:r>
            <a:r>
              <a:rPr lang="en" sz="1400">
                <a:solidFill>
                  <a:srgbClr val="FF0000"/>
                </a:solidFill>
                <a:latin typeface="Calibri"/>
                <a:ea typeface="Calibri"/>
                <a:cs typeface="Calibri"/>
                <a:sym typeface="Calibri"/>
              </a:rPr>
              <a:t>the 38-year-old)</a:t>
            </a:r>
            <a:r>
              <a:rPr lang="en" sz="1400">
                <a:solidFill>
                  <a:schemeClr val="dk1"/>
                </a:solidFill>
                <a:latin typeface="Calibri"/>
                <a:ea typeface="Calibri"/>
                <a:cs typeface="Calibri"/>
                <a:sym typeface="Calibri"/>
              </a:rPr>
              <a:t> that has been previously introduced into the discourse is called anaphora.</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The referring expression ( ‘her’, ‘ she’ , ‘the 38-year-old’)used is an anaphor, or anaphoric.</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The anaphor co-refers with a prior mention (in this case Victoria Chen) that is called the </a:t>
            </a:r>
            <a:r>
              <a:rPr lang="en" sz="1400">
                <a:solidFill>
                  <a:srgbClr val="FF0066"/>
                </a:solidFill>
                <a:latin typeface="Calibri"/>
                <a:ea typeface="Calibri"/>
                <a:cs typeface="Calibri"/>
                <a:sym typeface="Calibri"/>
              </a:rPr>
              <a:t>antecedent</a:t>
            </a:r>
            <a:r>
              <a:rPr lang="en" sz="1400">
                <a:solidFill>
                  <a:schemeClr val="dk1"/>
                </a:solidFill>
                <a:latin typeface="Calibri"/>
                <a:ea typeface="Calibri"/>
                <a:cs typeface="Calibri"/>
                <a:sym typeface="Calibri"/>
              </a:rPr>
              <a:t>.</a:t>
            </a:r>
            <a:endParaRPr sz="1100"/>
          </a:p>
          <a:p>
            <a:pPr marL="215900" marR="0" lvl="0" indent="-127000" algn="l" rtl="0">
              <a:spcBef>
                <a:spcPts val="0"/>
              </a:spcBef>
              <a:spcAft>
                <a:spcPts val="0"/>
              </a:spcAft>
              <a:buClr>
                <a:schemeClr val="dk1"/>
              </a:buClr>
              <a:buSzPts val="1400"/>
              <a:buFont typeface="Arial"/>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An entity that has only a single mention in a text  (like Lotsabucks )is called a </a:t>
            </a:r>
            <a:r>
              <a:rPr lang="en" sz="1400" i="1">
                <a:solidFill>
                  <a:srgbClr val="2F5496"/>
                </a:solidFill>
                <a:latin typeface="Calibri"/>
                <a:ea typeface="Calibri"/>
                <a:cs typeface="Calibri"/>
                <a:sym typeface="Calibri"/>
              </a:rPr>
              <a:t>singleton.</a:t>
            </a:r>
            <a:endParaRPr sz="1100"/>
          </a:p>
          <a:p>
            <a:pPr marL="215900" marR="0" lvl="0" indent="-127000" algn="l" rtl="0">
              <a:spcBef>
                <a:spcPts val="0"/>
              </a:spcBef>
              <a:spcAft>
                <a:spcPts val="0"/>
              </a:spcAft>
              <a:buClr>
                <a:schemeClr val="dk1"/>
              </a:buClr>
              <a:buSzPts val="1400"/>
              <a:buFont typeface="Arial"/>
              <a:buNone/>
            </a:pPr>
            <a:endParaRPr sz="1400" i="1">
              <a:solidFill>
                <a:srgbClr val="2F5496"/>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Arial"/>
              <a:buChar char="•"/>
            </a:pPr>
            <a:r>
              <a:rPr lang="en" sz="1400">
                <a:solidFill>
                  <a:schemeClr val="dk1"/>
                </a:solidFill>
                <a:latin typeface="Calibri"/>
                <a:ea typeface="Calibri"/>
                <a:cs typeface="Calibri"/>
                <a:sym typeface="Calibri"/>
              </a:rPr>
              <a:t>Anaphors are mostly </a:t>
            </a:r>
            <a:r>
              <a:rPr lang="en" sz="1400">
                <a:solidFill>
                  <a:srgbClr val="00B0F0"/>
                </a:solidFill>
                <a:latin typeface="Calibri"/>
                <a:ea typeface="Calibri"/>
                <a:cs typeface="Calibri"/>
                <a:sym typeface="Calibri"/>
              </a:rPr>
              <a:t>pronouns, or noun phrases in some cases</a:t>
            </a:r>
            <a:r>
              <a:rPr lang="en" sz="1400">
                <a:solidFill>
                  <a:schemeClr val="dk1"/>
                </a:solidFill>
                <a:latin typeface="Calibri"/>
                <a:ea typeface="Calibri"/>
                <a:cs typeface="Calibri"/>
                <a:sym typeface="Calibri"/>
              </a:rPr>
              <a:t>.</a:t>
            </a:r>
            <a:endParaRPr sz="1400" i="1">
              <a:solidFill>
                <a:srgbClr val="2F5496"/>
              </a:solidFill>
              <a:latin typeface="Calibri"/>
              <a:ea typeface="Calibri"/>
              <a:cs typeface="Calibri"/>
              <a:sym typeface="Calibri"/>
            </a:endParaRPr>
          </a:p>
        </p:txBody>
      </p:sp>
      <p:sp>
        <p:nvSpPr>
          <p:cNvPr id="181" name="Google Shape;181;p24"/>
          <p:cNvSpPr/>
          <p:nvPr/>
        </p:nvSpPr>
        <p:spPr>
          <a:xfrm>
            <a:off x="1242657" y="916892"/>
            <a:ext cx="4047900" cy="4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chemeClr val="dk1"/>
                </a:solidFill>
                <a:latin typeface="Calibri"/>
                <a:ea typeface="Calibri"/>
                <a:cs typeface="Calibri"/>
                <a:sym typeface="Calibri"/>
              </a:rPr>
              <a:t>Victoria Chen, CFO of Megabucks Banking, saw her pay jump to $2.3 million, as the 38-year-old became the company’s president. It is widely known that she came to Megabucks from rival Lotsabucks.</a:t>
            </a:r>
            <a:endParaRPr sz="900">
              <a:solidFill>
                <a:schemeClr val="dk1"/>
              </a:solidFill>
              <a:latin typeface="Calibri"/>
              <a:ea typeface="Calibri"/>
              <a:cs typeface="Calibri"/>
              <a:sym typeface="Calibri"/>
            </a:endParaRPr>
          </a:p>
        </p:txBody>
      </p:sp>
      <p:sp>
        <p:nvSpPr>
          <p:cNvPr id="182" name="Google Shape;182;p24"/>
          <p:cNvSpPr/>
          <p:nvPr/>
        </p:nvSpPr>
        <p:spPr>
          <a:xfrm rot="-1447962">
            <a:off x="5779302" y="2097694"/>
            <a:ext cx="3117025" cy="117726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1200">
                <a:solidFill>
                  <a:schemeClr val="dk1"/>
                </a:solidFill>
                <a:latin typeface="Calibri"/>
                <a:ea typeface="Calibri"/>
                <a:cs typeface="Calibri"/>
                <a:sym typeface="Calibri"/>
              </a:rPr>
              <a:t>When two expressions are co-referential, the one is usually a full form (the </a:t>
            </a:r>
            <a:r>
              <a:rPr lang="en" sz="120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antecedent</a:t>
            </a:r>
            <a:r>
              <a:rPr lang="en" sz="1200">
                <a:solidFill>
                  <a:schemeClr val="dk1"/>
                </a:solidFill>
                <a:latin typeface="Calibri"/>
                <a:ea typeface="Calibri"/>
                <a:cs typeface="Calibri"/>
                <a:sym typeface="Calibri"/>
              </a:rPr>
              <a:t>) and the other is an abbreviated form (a </a:t>
            </a:r>
            <a:r>
              <a:rPr lang="en" sz="120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proform</a:t>
            </a:r>
            <a:r>
              <a:rPr lang="en" sz="1200">
                <a:solidFill>
                  <a:schemeClr val="dk1"/>
                </a:solidFill>
                <a:latin typeface="Calibri"/>
                <a:ea typeface="Calibri"/>
                <a:cs typeface="Calibri"/>
                <a:sym typeface="Calibri"/>
              </a:rPr>
              <a:t> or anaphor)</a:t>
            </a:r>
            <a:endParaRPr sz="1100"/>
          </a:p>
          <a:p>
            <a:pPr marL="0" marR="0" lvl="0" indent="0" algn="l" rtl="0">
              <a:spcBef>
                <a:spcPts val="0"/>
              </a:spcBef>
              <a:spcAft>
                <a:spcPts val="0"/>
              </a:spcAft>
              <a:buNone/>
            </a:pPr>
            <a:r>
              <a:rPr lang="en" sz="1200">
                <a:solidFill>
                  <a:schemeClr val="dk1"/>
                </a:solidFill>
                <a:latin typeface="Calibri"/>
                <a:ea typeface="Calibri"/>
                <a:cs typeface="Calibri"/>
                <a:sym typeface="Calibri"/>
              </a:rPr>
              <a:t>Like Victoria Chen is full form and she is abbreviated.</a:t>
            </a:r>
            <a:endParaRPr sz="1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animEffect transition="in" filter="fade">
                                      <p:cBhvr>
                                        <p:cTn id="7" dur="500"/>
                                        <p:tgtEl>
                                          <p:spTgt spid="1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2"/>
                                        </p:tgtEl>
                                        <p:attrNameLst>
                                          <p:attrName>style.visibility</p:attrName>
                                        </p:attrNameLst>
                                      </p:cBhvr>
                                      <p:to>
                                        <p:strVal val="visible"/>
                                      </p:to>
                                    </p:set>
                                    <p:animEffect transition="in" filter="fade">
                                      <p:cBhvr>
                                        <p:cTn id="12"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3477</Words>
  <Application>Microsoft Office PowerPoint</Application>
  <PresentationFormat>On-screen Show (16:9)</PresentationFormat>
  <Paragraphs>383</Paragraphs>
  <Slides>40</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Carlito</vt:lpstr>
      <vt:lpstr>Meddon</vt:lpstr>
      <vt:lpstr>Roboto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Dr Pooja Agarwal</cp:lastModifiedBy>
  <cp:revision>1</cp:revision>
  <dcterms:modified xsi:type="dcterms:W3CDTF">2024-04-12T17:05:27Z</dcterms:modified>
</cp:coreProperties>
</file>