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316" r:id="rId3"/>
    <p:sldId id="317" r:id="rId4"/>
    <p:sldId id="318" r:id="rId5"/>
    <p:sldId id="319" r:id="rId6"/>
    <p:sldId id="320" r:id="rId7"/>
    <p:sldId id="321" r:id="rId8"/>
    <p:sldId id="322" r:id="rId9"/>
    <p:sldId id="323" r:id="rId10"/>
    <p:sldId id="324" r:id="rId11"/>
    <p:sldId id="325" r:id="rId12"/>
    <p:sldId id="326" r:id="rId13"/>
    <p:sldId id="327" r:id="rId14"/>
    <p:sldId id="32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93" d="100"/>
          <a:sy n="93" d="100"/>
        </p:scale>
        <p:origin x="21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B42DB0-E6B0-41C4-96B5-CF82931768F1}" type="datetimeFigureOut">
              <a:rPr lang="en-IN" smtClean="0"/>
              <a:t>20-04-2024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8AA883-4DFA-409D-9F99-651764411998}" type="slidenum">
              <a:rPr lang="en-IN" smtClean="0"/>
              <a:t>‹#›</a:t>
            </a:fld>
            <a:endParaRPr lang="en-IN"/>
          </a:p>
        </p:txBody>
      </p:sp>
    </p:spTree>
    <p:extLst>
      <p:ext uri="{BB962C8B-B14F-4D97-AF65-F5344CB8AC3E}">
        <p14:creationId xmlns:p14="http://schemas.microsoft.com/office/powerpoint/2010/main" val="163049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2b8181973d9_0_7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8" name="Google Shape;718;g2b8181973d9_0_7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g2b8181973d9_0_810: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08" name="Google Shape;808;g2b8181973d9_0_8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g2b8181973d9_0_818: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17" name="Google Shape;817;g2b8181973d9_0_8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2b8181973d9_0_854: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r>
              <a:rPr lang="en"/>
              <a:t>Reference: https://dongreanay.medium.com/pre-training-llms-techniques-and-objectives-a75a1bf274b2#:~:text=Masked%20Language%20Modeling%20(MLM)%20has,by%20the%20non%2Dmasked%20tokens.</a:t>
            </a:r>
            <a:endParaRPr/>
          </a:p>
        </p:txBody>
      </p:sp>
      <p:sp>
        <p:nvSpPr>
          <p:cNvPr id="826" name="Google Shape;826;g2b8181973d9_0_8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2b8181973d9_0_196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36" name="Google Shape;836;g2b8181973d9_0_19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2b8181973d9_0_23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4" name="Google Shape;734;g2b8181973d9_0_23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2b8181973d9_0_728: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744" name="Google Shape;744;g2b8181973d9_0_7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2b8181973d9_0_736: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753" name="Google Shape;753;g2b8181973d9_0_7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2b8181973d9_0_767: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762" name="Google Shape;762;g2b8181973d9_0_7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2b8181973d9_0_775: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772" name="Google Shape;772;g2b8181973d9_0_7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2b8181973d9_0_786: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781" name="Google Shape;781;g2b8181973d9_0_7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g2b8181973d9_0_794: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790" name="Google Shape;790;g2b8181973d9_0_7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2b8181973d9_0_802:notes"/>
          <p:cNvSpPr txBox="1">
            <a:spLocks noGrp="1"/>
          </p:cNvSpPr>
          <p:nvPr>
            <p:ph type="body" idx="1"/>
          </p:nvPr>
        </p:nvSpPr>
        <p:spPr>
          <a:xfrm>
            <a:off x="686233" y="4400176"/>
            <a:ext cx="5485500" cy="3600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799" name="Google Shape;799;g2b8181973d9_0_8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9B68F-6433-B693-EF0A-105898A92D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B033ABC-BFE8-6F76-91D1-B042ACEF5C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3190E36-49DE-F7CB-44F8-44AF81152843}"/>
              </a:ext>
            </a:extLst>
          </p:cNvPr>
          <p:cNvSpPr>
            <a:spLocks noGrp="1"/>
          </p:cNvSpPr>
          <p:nvPr>
            <p:ph type="dt" sz="half" idx="10"/>
          </p:nvPr>
        </p:nvSpPr>
        <p:spPr/>
        <p:txBody>
          <a:bodyPr/>
          <a:lstStyle/>
          <a:p>
            <a:fld id="{B3F256EB-B484-465A-8738-5F0A5CEF933B}" type="datetimeFigureOut">
              <a:rPr lang="en-IN" smtClean="0"/>
              <a:t>20-04-2024</a:t>
            </a:fld>
            <a:endParaRPr lang="en-IN"/>
          </a:p>
        </p:txBody>
      </p:sp>
      <p:sp>
        <p:nvSpPr>
          <p:cNvPr id="5" name="Footer Placeholder 4">
            <a:extLst>
              <a:ext uri="{FF2B5EF4-FFF2-40B4-BE49-F238E27FC236}">
                <a16:creationId xmlns:a16="http://schemas.microsoft.com/office/drawing/2014/main" id="{0D00C31C-824E-A1D2-7AB6-7F8A98A260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275A94-8246-C9C0-AC11-E571B6640305}"/>
              </a:ext>
            </a:extLst>
          </p:cNvPr>
          <p:cNvSpPr>
            <a:spLocks noGrp="1"/>
          </p:cNvSpPr>
          <p:nvPr>
            <p:ph type="sldNum" sz="quarter" idx="12"/>
          </p:nvPr>
        </p:nvSpPr>
        <p:spPr/>
        <p:txBody>
          <a:bodyPr/>
          <a:lstStyle/>
          <a:p>
            <a:fld id="{CF372895-9E8F-4B5D-97C9-0DFB4DD7C2A9}" type="slidenum">
              <a:rPr lang="en-IN" smtClean="0"/>
              <a:t>‹#›</a:t>
            </a:fld>
            <a:endParaRPr lang="en-IN"/>
          </a:p>
        </p:txBody>
      </p:sp>
    </p:spTree>
    <p:extLst>
      <p:ext uri="{BB962C8B-B14F-4D97-AF65-F5344CB8AC3E}">
        <p14:creationId xmlns:p14="http://schemas.microsoft.com/office/powerpoint/2010/main" val="1559871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ECD8D-41E3-1EFF-AB89-BB1F413DA18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42A39B-BFB1-AA8B-8F7C-09C27A8A88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0CB812-0EE0-E26A-4CAA-BD56D48DEC01}"/>
              </a:ext>
            </a:extLst>
          </p:cNvPr>
          <p:cNvSpPr>
            <a:spLocks noGrp="1"/>
          </p:cNvSpPr>
          <p:nvPr>
            <p:ph type="dt" sz="half" idx="10"/>
          </p:nvPr>
        </p:nvSpPr>
        <p:spPr/>
        <p:txBody>
          <a:bodyPr/>
          <a:lstStyle/>
          <a:p>
            <a:fld id="{B3F256EB-B484-465A-8738-5F0A5CEF933B}" type="datetimeFigureOut">
              <a:rPr lang="en-IN" smtClean="0"/>
              <a:t>20-04-2024</a:t>
            </a:fld>
            <a:endParaRPr lang="en-IN"/>
          </a:p>
        </p:txBody>
      </p:sp>
      <p:sp>
        <p:nvSpPr>
          <p:cNvPr id="5" name="Footer Placeholder 4">
            <a:extLst>
              <a:ext uri="{FF2B5EF4-FFF2-40B4-BE49-F238E27FC236}">
                <a16:creationId xmlns:a16="http://schemas.microsoft.com/office/drawing/2014/main" id="{88836E01-0362-D377-E346-AE8716D02D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11DB4C-DE93-880E-782D-57A41EB04E77}"/>
              </a:ext>
            </a:extLst>
          </p:cNvPr>
          <p:cNvSpPr>
            <a:spLocks noGrp="1"/>
          </p:cNvSpPr>
          <p:nvPr>
            <p:ph type="sldNum" sz="quarter" idx="12"/>
          </p:nvPr>
        </p:nvSpPr>
        <p:spPr/>
        <p:txBody>
          <a:bodyPr/>
          <a:lstStyle/>
          <a:p>
            <a:fld id="{CF372895-9E8F-4B5D-97C9-0DFB4DD7C2A9}" type="slidenum">
              <a:rPr lang="en-IN" smtClean="0"/>
              <a:t>‹#›</a:t>
            </a:fld>
            <a:endParaRPr lang="en-IN"/>
          </a:p>
        </p:txBody>
      </p:sp>
    </p:spTree>
    <p:extLst>
      <p:ext uri="{BB962C8B-B14F-4D97-AF65-F5344CB8AC3E}">
        <p14:creationId xmlns:p14="http://schemas.microsoft.com/office/powerpoint/2010/main" val="3571696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DE1DCC-E0B7-6236-1A42-943BDAB398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91289B-3760-78F8-6DB5-3AAA938AA6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C562DC-D694-D7E0-93A8-6B904E78EF47}"/>
              </a:ext>
            </a:extLst>
          </p:cNvPr>
          <p:cNvSpPr>
            <a:spLocks noGrp="1"/>
          </p:cNvSpPr>
          <p:nvPr>
            <p:ph type="dt" sz="half" idx="10"/>
          </p:nvPr>
        </p:nvSpPr>
        <p:spPr/>
        <p:txBody>
          <a:bodyPr/>
          <a:lstStyle/>
          <a:p>
            <a:fld id="{B3F256EB-B484-465A-8738-5F0A5CEF933B}" type="datetimeFigureOut">
              <a:rPr lang="en-IN" smtClean="0"/>
              <a:t>20-04-2024</a:t>
            </a:fld>
            <a:endParaRPr lang="en-IN"/>
          </a:p>
        </p:txBody>
      </p:sp>
      <p:sp>
        <p:nvSpPr>
          <p:cNvPr id="5" name="Footer Placeholder 4">
            <a:extLst>
              <a:ext uri="{FF2B5EF4-FFF2-40B4-BE49-F238E27FC236}">
                <a16:creationId xmlns:a16="http://schemas.microsoft.com/office/drawing/2014/main" id="{61967EAF-2109-5F6E-F800-0CB8223B67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E7D061-B39C-C329-EC92-A94C1004E969}"/>
              </a:ext>
            </a:extLst>
          </p:cNvPr>
          <p:cNvSpPr>
            <a:spLocks noGrp="1"/>
          </p:cNvSpPr>
          <p:nvPr>
            <p:ph type="sldNum" sz="quarter" idx="12"/>
          </p:nvPr>
        </p:nvSpPr>
        <p:spPr/>
        <p:txBody>
          <a:bodyPr/>
          <a:lstStyle/>
          <a:p>
            <a:fld id="{CF372895-9E8F-4B5D-97C9-0DFB4DD7C2A9}" type="slidenum">
              <a:rPr lang="en-IN" smtClean="0"/>
              <a:t>‹#›</a:t>
            </a:fld>
            <a:endParaRPr lang="en-IN"/>
          </a:p>
        </p:txBody>
      </p:sp>
    </p:spTree>
    <p:extLst>
      <p:ext uri="{BB962C8B-B14F-4D97-AF65-F5344CB8AC3E}">
        <p14:creationId xmlns:p14="http://schemas.microsoft.com/office/powerpoint/2010/main" val="3311045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45B9B-7F24-2FB2-4C4A-7EEFEA71DA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F4F5B2-C6AF-C20A-E676-048BBC00C3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8E8D34-E7E2-DB6B-DEB3-1A210CF5C0D6}"/>
              </a:ext>
            </a:extLst>
          </p:cNvPr>
          <p:cNvSpPr>
            <a:spLocks noGrp="1"/>
          </p:cNvSpPr>
          <p:nvPr>
            <p:ph type="dt" sz="half" idx="10"/>
          </p:nvPr>
        </p:nvSpPr>
        <p:spPr/>
        <p:txBody>
          <a:bodyPr/>
          <a:lstStyle/>
          <a:p>
            <a:fld id="{B3F256EB-B484-465A-8738-5F0A5CEF933B}" type="datetimeFigureOut">
              <a:rPr lang="en-IN" smtClean="0"/>
              <a:t>20-04-2024</a:t>
            </a:fld>
            <a:endParaRPr lang="en-IN"/>
          </a:p>
        </p:txBody>
      </p:sp>
      <p:sp>
        <p:nvSpPr>
          <p:cNvPr id="5" name="Footer Placeholder 4">
            <a:extLst>
              <a:ext uri="{FF2B5EF4-FFF2-40B4-BE49-F238E27FC236}">
                <a16:creationId xmlns:a16="http://schemas.microsoft.com/office/drawing/2014/main" id="{9FFD2074-B730-09DB-39DB-C96F9AC43C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288164-175A-0F32-7831-335C44291BDF}"/>
              </a:ext>
            </a:extLst>
          </p:cNvPr>
          <p:cNvSpPr>
            <a:spLocks noGrp="1"/>
          </p:cNvSpPr>
          <p:nvPr>
            <p:ph type="sldNum" sz="quarter" idx="12"/>
          </p:nvPr>
        </p:nvSpPr>
        <p:spPr/>
        <p:txBody>
          <a:bodyPr/>
          <a:lstStyle/>
          <a:p>
            <a:fld id="{CF372895-9E8F-4B5D-97C9-0DFB4DD7C2A9}" type="slidenum">
              <a:rPr lang="en-IN" smtClean="0"/>
              <a:t>‹#›</a:t>
            </a:fld>
            <a:endParaRPr lang="en-IN"/>
          </a:p>
        </p:txBody>
      </p:sp>
    </p:spTree>
    <p:extLst>
      <p:ext uri="{BB962C8B-B14F-4D97-AF65-F5344CB8AC3E}">
        <p14:creationId xmlns:p14="http://schemas.microsoft.com/office/powerpoint/2010/main" val="3485256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9602D-27C8-83A6-1B8D-9A3702F8F0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C8F577F-6C3B-530C-6697-41C3AD1484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71E130-36A7-A17B-A04D-0C2DE8E43DC3}"/>
              </a:ext>
            </a:extLst>
          </p:cNvPr>
          <p:cNvSpPr>
            <a:spLocks noGrp="1"/>
          </p:cNvSpPr>
          <p:nvPr>
            <p:ph type="dt" sz="half" idx="10"/>
          </p:nvPr>
        </p:nvSpPr>
        <p:spPr/>
        <p:txBody>
          <a:bodyPr/>
          <a:lstStyle/>
          <a:p>
            <a:fld id="{B3F256EB-B484-465A-8738-5F0A5CEF933B}" type="datetimeFigureOut">
              <a:rPr lang="en-IN" smtClean="0"/>
              <a:t>20-04-2024</a:t>
            </a:fld>
            <a:endParaRPr lang="en-IN"/>
          </a:p>
        </p:txBody>
      </p:sp>
      <p:sp>
        <p:nvSpPr>
          <p:cNvPr id="5" name="Footer Placeholder 4">
            <a:extLst>
              <a:ext uri="{FF2B5EF4-FFF2-40B4-BE49-F238E27FC236}">
                <a16:creationId xmlns:a16="http://schemas.microsoft.com/office/drawing/2014/main" id="{444153DD-EE86-F1DA-1D14-19343B87FB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CF5B87-E367-8C7C-B815-2D5133260B15}"/>
              </a:ext>
            </a:extLst>
          </p:cNvPr>
          <p:cNvSpPr>
            <a:spLocks noGrp="1"/>
          </p:cNvSpPr>
          <p:nvPr>
            <p:ph type="sldNum" sz="quarter" idx="12"/>
          </p:nvPr>
        </p:nvSpPr>
        <p:spPr/>
        <p:txBody>
          <a:bodyPr/>
          <a:lstStyle/>
          <a:p>
            <a:fld id="{CF372895-9E8F-4B5D-97C9-0DFB4DD7C2A9}" type="slidenum">
              <a:rPr lang="en-IN" smtClean="0"/>
              <a:t>‹#›</a:t>
            </a:fld>
            <a:endParaRPr lang="en-IN"/>
          </a:p>
        </p:txBody>
      </p:sp>
    </p:spTree>
    <p:extLst>
      <p:ext uri="{BB962C8B-B14F-4D97-AF65-F5344CB8AC3E}">
        <p14:creationId xmlns:p14="http://schemas.microsoft.com/office/powerpoint/2010/main" val="3322526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53799-8074-BB20-2533-67F0D95600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2F1DBE-5571-621A-5719-8276056595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A5DD5D9-B3EE-B0B4-ADAE-120CB32C36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526DD1-B785-92D5-2124-53D2C4DAEE7A}"/>
              </a:ext>
            </a:extLst>
          </p:cNvPr>
          <p:cNvSpPr>
            <a:spLocks noGrp="1"/>
          </p:cNvSpPr>
          <p:nvPr>
            <p:ph type="dt" sz="half" idx="10"/>
          </p:nvPr>
        </p:nvSpPr>
        <p:spPr/>
        <p:txBody>
          <a:bodyPr/>
          <a:lstStyle/>
          <a:p>
            <a:fld id="{B3F256EB-B484-465A-8738-5F0A5CEF933B}" type="datetimeFigureOut">
              <a:rPr lang="en-IN" smtClean="0"/>
              <a:t>20-04-2024</a:t>
            </a:fld>
            <a:endParaRPr lang="en-IN"/>
          </a:p>
        </p:txBody>
      </p:sp>
      <p:sp>
        <p:nvSpPr>
          <p:cNvPr id="6" name="Footer Placeholder 5">
            <a:extLst>
              <a:ext uri="{FF2B5EF4-FFF2-40B4-BE49-F238E27FC236}">
                <a16:creationId xmlns:a16="http://schemas.microsoft.com/office/drawing/2014/main" id="{6B309161-3D89-012C-04FA-0F848F1FA7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99E918-B690-361E-0DBE-E2D7D911925B}"/>
              </a:ext>
            </a:extLst>
          </p:cNvPr>
          <p:cNvSpPr>
            <a:spLocks noGrp="1"/>
          </p:cNvSpPr>
          <p:nvPr>
            <p:ph type="sldNum" sz="quarter" idx="12"/>
          </p:nvPr>
        </p:nvSpPr>
        <p:spPr/>
        <p:txBody>
          <a:bodyPr/>
          <a:lstStyle/>
          <a:p>
            <a:fld id="{CF372895-9E8F-4B5D-97C9-0DFB4DD7C2A9}" type="slidenum">
              <a:rPr lang="en-IN" smtClean="0"/>
              <a:t>‹#›</a:t>
            </a:fld>
            <a:endParaRPr lang="en-IN"/>
          </a:p>
        </p:txBody>
      </p:sp>
    </p:spTree>
    <p:extLst>
      <p:ext uri="{BB962C8B-B14F-4D97-AF65-F5344CB8AC3E}">
        <p14:creationId xmlns:p14="http://schemas.microsoft.com/office/powerpoint/2010/main" val="510220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B7D62-F659-B545-F009-34B35DC93BB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191D5E-0E2D-D1D8-D277-F3977D12DE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1E0BB1-5F39-500D-F8C6-0B8F929094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0FDDA02-12A6-9151-C3BF-C06119E325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C37D9C-1D98-4908-FF97-3B7A63B90A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4A97A99-3263-0809-CD69-F3C6EC56DF75}"/>
              </a:ext>
            </a:extLst>
          </p:cNvPr>
          <p:cNvSpPr>
            <a:spLocks noGrp="1"/>
          </p:cNvSpPr>
          <p:nvPr>
            <p:ph type="dt" sz="half" idx="10"/>
          </p:nvPr>
        </p:nvSpPr>
        <p:spPr/>
        <p:txBody>
          <a:bodyPr/>
          <a:lstStyle/>
          <a:p>
            <a:fld id="{B3F256EB-B484-465A-8738-5F0A5CEF933B}" type="datetimeFigureOut">
              <a:rPr lang="en-IN" smtClean="0"/>
              <a:t>20-04-2024</a:t>
            </a:fld>
            <a:endParaRPr lang="en-IN"/>
          </a:p>
        </p:txBody>
      </p:sp>
      <p:sp>
        <p:nvSpPr>
          <p:cNvPr id="8" name="Footer Placeholder 7">
            <a:extLst>
              <a:ext uri="{FF2B5EF4-FFF2-40B4-BE49-F238E27FC236}">
                <a16:creationId xmlns:a16="http://schemas.microsoft.com/office/drawing/2014/main" id="{ADE16EE1-A793-C12C-9F5D-EB2C1E343E5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6127814-BAD2-48D3-484D-9F5EF90844FD}"/>
              </a:ext>
            </a:extLst>
          </p:cNvPr>
          <p:cNvSpPr>
            <a:spLocks noGrp="1"/>
          </p:cNvSpPr>
          <p:nvPr>
            <p:ph type="sldNum" sz="quarter" idx="12"/>
          </p:nvPr>
        </p:nvSpPr>
        <p:spPr/>
        <p:txBody>
          <a:bodyPr/>
          <a:lstStyle/>
          <a:p>
            <a:fld id="{CF372895-9E8F-4B5D-97C9-0DFB4DD7C2A9}" type="slidenum">
              <a:rPr lang="en-IN" smtClean="0"/>
              <a:t>‹#›</a:t>
            </a:fld>
            <a:endParaRPr lang="en-IN"/>
          </a:p>
        </p:txBody>
      </p:sp>
    </p:spTree>
    <p:extLst>
      <p:ext uri="{BB962C8B-B14F-4D97-AF65-F5344CB8AC3E}">
        <p14:creationId xmlns:p14="http://schemas.microsoft.com/office/powerpoint/2010/main" val="841668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A1D4D-2BF8-7D60-921E-39233F703DF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275270A-B381-DD19-4478-30AABBF763B6}"/>
              </a:ext>
            </a:extLst>
          </p:cNvPr>
          <p:cNvSpPr>
            <a:spLocks noGrp="1"/>
          </p:cNvSpPr>
          <p:nvPr>
            <p:ph type="dt" sz="half" idx="10"/>
          </p:nvPr>
        </p:nvSpPr>
        <p:spPr/>
        <p:txBody>
          <a:bodyPr/>
          <a:lstStyle/>
          <a:p>
            <a:fld id="{B3F256EB-B484-465A-8738-5F0A5CEF933B}" type="datetimeFigureOut">
              <a:rPr lang="en-IN" smtClean="0"/>
              <a:t>20-04-2024</a:t>
            </a:fld>
            <a:endParaRPr lang="en-IN"/>
          </a:p>
        </p:txBody>
      </p:sp>
      <p:sp>
        <p:nvSpPr>
          <p:cNvPr id="4" name="Footer Placeholder 3">
            <a:extLst>
              <a:ext uri="{FF2B5EF4-FFF2-40B4-BE49-F238E27FC236}">
                <a16:creationId xmlns:a16="http://schemas.microsoft.com/office/drawing/2014/main" id="{4D2AA851-FDE8-EA1B-A196-93D4B9F42C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C9BBC0-D1C3-9D7C-97E8-D675DFE31446}"/>
              </a:ext>
            </a:extLst>
          </p:cNvPr>
          <p:cNvSpPr>
            <a:spLocks noGrp="1"/>
          </p:cNvSpPr>
          <p:nvPr>
            <p:ph type="sldNum" sz="quarter" idx="12"/>
          </p:nvPr>
        </p:nvSpPr>
        <p:spPr/>
        <p:txBody>
          <a:bodyPr/>
          <a:lstStyle/>
          <a:p>
            <a:fld id="{CF372895-9E8F-4B5D-97C9-0DFB4DD7C2A9}" type="slidenum">
              <a:rPr lang="en-IN" smtClean="0"/>
              <a:t>‹#›</a:t>
            </a:fld>
            <a:endParaRPr lang="en-IN"/>
          </a:p>
        </p:txBody>
      </p:sp>
    </p:spTree>
    <p:extLst>
      <p:ext uri="{BB962C8B-B14F-4D97-AF65-F5344CB8AC3E}">
        <p14:creationId xmlns:p14="http://schemas.microsoft.com/office/powerpoint/2010/main" val="176716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F706DC-6490-2C80-D601-511EDCF4141A}"/>
              </a:ext>
            </a:extLst>
          </p:cNvPr>
          <p:cNvSpPr>
            <a:spLocks noGrp="1"/>
          </p:cNvSpPr>
          <p:nvPr>
            <p:ph type="dt" sz="half" idx="10"/>
          </p:nvPr>
        </p:nvSpPr>
        <p:spPr/>
        <p:txBody>
          <a:bodyPr/>
          <a:lstStyle/>
          <a:p>
            <a:fld id="{B3F256EB-B484-465A-8738-5F0A5CEF933B}" type="datetimeFigureOut">
              <a:rPr lang="en-IN" smtClean="0"/>
              <a:t>20-04-2024</a:t>
            </a:fld>
            <a:endParaRPr lang="en-IN"/>
          </a:p>
        </p:txBody>
      </p:sp>
      <p:sp>
        <p:nvSpPr>
          <p:cNvPr id="3" name="Footer Placeholder 2">
            <a:extLst>
              <a:ext uri="{FF2B5EF4-FFF2-40B4-BE49-F238E27FC236}">
                <a16:creationId xmlns:a16="http://schemas.microsoft.com/office/drawing/2014/main" id="{CF91ADA0-A5E6-1F90-B5BE-62D04299C5C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63D89CF-B2CC-65EC-17FE-2133AF046ED5}"/>
              </a:ext>
            </a:extLst>
          </p:cNvPr>
          <p:cNvSpPr>
            <a:spLocks noGrp="1"/>
          </p:cNvSpPr>
          <p:nvPr>
            <p:ph type="sldNum" sz="quarter" idx="12"/>
          </p:nvPr>
        </p:nvSpPr>
        <p:spPr/>
        <p:txBody>
          <a:bodyPr/>
          <a:lstStyle/>
          <a:p>
            <a:fld id="{CF372895-9E8F-4B5D-97C9-0DFB4DD7C2A9}" type="slidenum">
              <a:rPr lang="en-IN" smtClean="0"/>
              <a:t>‹#›</a:t>
            </a:fld>
            <a:endParaRPr lang="en-IN"/>
          </a:p>
        </p:txBody>
      </p:sp>
    </p:spTree>
    <p:extLst>
      <p:ext uri="{BB962C8B-B14F-4D97-AF65-F5344CB8AC3E}">
        <p14:creationId xmlns:p14="http://schemas.microsoft.com/office/powerpoint/2010/main" val="1232291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2BD29-2450-09E4-F7AC-89D6C4B015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97DF15F-FC0A-7B0E-EF99-2B031E7D75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5D305F-5D6C-E848-C542-23F67E2D84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5EABDB-D610-117F-9EC9-B031734D5F01}"/>
              </a:ext>
            </a:extLst>
          </p:cNvPr>
          <p:cNvSpPr>
            <a:spLocks noGrp="1"/>
          </p:cNvSpPr>
          <p:nvPr>
            <p:ph type="dt" sz="half" idx="10"/>
          </p:nvPr>
        </p:nvSpPr>
        <p:spPr/>
        <p:txBody>
          <a:bodyPr/>
          <a:lstStyle/>
          <a:p>
            <a:fld id="{B3F256EB-B484-465A-8738-5F0A5CEF933B}" type="datetimeFigureOut">
              <a:rPr lang="en-IN" smtClean="0"/>
              <a:t>20-04-2024</a:t>
            </a:fld>
            <a:endParaRPr lang="en-IN"/>
          </a:p>
        </p:txBody>
      </p:sp>
      <p:sp>
        <p:nvSpPr>
          <p:cNvPr id="6" name="Footer Placeholder 5">
            <a:extLst>
              <a:ext uri="{FF2B5EF4-FFF2-40B4-BE49-F238E27FC236}">
                <a16:creationId xmlns:a16="http://schemas.microsoft.com/office/drawing/2014/main" id="{5EFED2B7-CEAC-4880-1A02-142B00048B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48B4E7-0149-7F84-919B-1B2A4B1198ED}"/>
              </a:ext>
            </a:extLst>
          </p:cNvPr>
          <p:cNvSpPr>
            <a:spLocks noGrp="1"/>
          </p:cNvSpPr>
          <p:nvPr>
            <p:ph type="sldNum" sz="quarter" idx="12"/>
          </p:nvPr>
        </p:nvSpPr>
        <p:spPr/>
        <p:txBody>
          <a:bodyPr/>
          <a:lstStyle/>
          <a:p>
            <a:fld id="{CF372895-9E8F-4B5D-97C9-0DFB4DD7C2A9}" type="slidenum">
              <a:rPr lang="en-IN" smtClean="0"/>
              <a:t>‹#›</a:t>
            </a:fld>
            <a:endParaRPr lang="en-IN"/>
          </a:p>
        </p:txBody>
      </p:sp>
    </p:spTree>
    <p:extLst>
      <p:ext uri="{BB962C8B-B14F-4D97-AF65-F5344CB8AC3E}">
        <p14:creationId xmlns:p14="http://schemas.microsoft.com/office/powerpoint/2010/main" val="581055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1A2F7-93FF-25CD-EFFE-0B75504050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1A5298E-0239-1CE3-ED72-E2EE6F522D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416D627-3F25-BB42-BBDC-12FCEF057C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0F2329-968A-901A-36B4-D4F412A33CB8}"/>
              </a:ext>
            </a:extLst>
          </p:cNvPr>
          <p:cNvSpPr>
            <a:spLocks noGrp="1"/>
          </p:cNvSpPr>
          <p:nvPr>
            <p:ph type="dt" sz="half" idx="10"/>
          </p:nvPr>
        </p:nvSpPr>
        <p:spPr/>
        <p:txBody>
          <a:bodyPr/>
          <a:lstStyle/>
          <a:p>
            <a:fld id="{B3F256EB-B484-465A-8738-5F0A5CEF933B}" type="datetimeFigureOut">
              <a:rPr lang="en-IN" smtClean="0"/>
              <a:t>20-04-2024</a:t>
            </a:fld>
            <a:endParaRPr lang="en-IN"/>
          </a:p>
        </p:txBody>
      </p:sp>
      <p:sp>
        <p:nvSpPr>
          <p:cNvPr id="6" name="Footer Placeholder 5">
            <a:extLst>
              <a:ext uri="{FF2B5EF4-FFF2-40B4-BE49-F238E27FC236}">
                <a16:creationId xmlns:a16="http://schemas.microsoft.com/office/drawing/2014/main" id="{065B244D-1E48-B753-75FD-31A6A9577C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654E1E-FBA3-D718-5AB3-4935A39C2B16}"/>
              </a:ext>
            </a:extLst>
          </p:cNvPr>
          <p:cNvSpPr>
            <a:spLocks noGrp="1"/>
          </p:cNvSpPr>
          <p:nvPr>
            <p:ph type="sldNum" sz="quarter" idx="12"/>
          </p:nvPr>
        </p:nvSpPr>
        <p:spPr/>
        <p:txBody>
          <a:bodyPr/>
          <a:lstStyle/>
          <a:p>
            <a:fld id="{CF372895-9E8F-4B5D-97C9-0DFB4DD7C2A9}" type="slidenum">
              <a:rPr lang="en-IN" smtClean="0"/>
              <a:t>‹#›</a:t>
            </a:fld>
            <a:endParaRPr lang="en-IN"/>
          </a:p>
        </p:txBody>
      </p:sp>
    </p:spTree>
    <p:extLst>
      <p:ext uri="{BB962C8B-B14F-4D97-AF65-F5344CB8AC3E}">
        <p14:creationId xmlns:p14="http://schemas.microsoft.com/office/powerpoint/2010/main" val="1846486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0441EE-BB6D-E57D-5C0A-7E5F081E32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ED91F9-624D-E525-2414-95A5CD7687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F44B4A-CB70-CA80-C8DC-00E8C4285B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F256EB-B484-465A-8738-5F0A5CEF933B}" type="datetimeFigureOut">
              <a:rPr lang="en-IN" smtClean="0"/>
              <a:t>20-04-2024</a:t>
            </a:fld>
            <a:endParaRPr lang="en-IN"/>
          </a:p>
        </p:txBody>
      </p:sp>
      <p:sp>
        <p:nvSpPr>
          <p:cNvPr id="5" name="Footer Placeholder 4">
            <a:extLst>
              <a:ext uri="{FF2B5EF4-FFF2-40B4-BE49-F238E27FC236}">
                <a16:creationId xmlns:a16="http://schemas.microsoft.com/office/drawing/2014/main" id="{642034BF-1F90-4FAA-3746-3EBBBBF9A0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50004F3-49BB-4D36-21B4-3130C08701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372895-9E8F-4B5D-97C9-0DFB4DD7C2A9}" type="slidenum">
              <a:rPr lang="en-IN" smtClean="0"/>
              <a:t>‹#›</a:t>
            </a:fld>
            <a:endParaRPr lang="en-IN"/>
          </a:p>
        </p:txBody>
      </p:sp>
    </p:spTree>
    <p:extLst>
      <p:ext uri="{BB962C8B-B14F-4D97-AF65-F5344CB8AC3E}">
        <p14:creationId xmlns:p14="http://schemas.microsoft.com/office/powerpoint/2010/main" val="1829371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82AE2-B85F-FE58-8444-1BF55CF4D958}"/>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22E72F59-A47D-9D01-ECDA-C1E8DC813C4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75231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83"/>
          <p:cNvSpPr txBox="1">
            <a:spLocks noGrp="1"/>
          </p:cNvSpPr>
          <p:nvPr>
            <p:ph type="sldNum" idx="12"/>
          </p:nvPr>
        </p:nvSpPr>
        <p:spPr>
          <a:xfrm>
            <a:off x="8610600" y="6356351"/>
            <a:ext cx="2743200" cy="365200"/>
          </a:xfrm>
          <a:prstGeom prst="rect">
            <a:avLst/>
          </a:prstGeom>
          <a:noFill/>
          <a:ln>
            <a:noFill/>
          </a:ln>
        </p:spPr>
        <p:txBody>
          <a:bodyPr spcFirstLastPara="1" vert="horz" wrap="square" lIns="91433" tIns="45700" rIns="91433" bIns="45700" rtlCol="0" anchor="ctr" anchorCtr="0">
            <a:noAutofit/>
          </a:bodyPr>
          <a:lstStyle/>
          <a:p>
            <a:pPr>
              <a:buClr>
                <a:srgbClr val="898989"/>
              </a:buClr>
              <a:buSzPts val="900"/>
            </a:pPr>
            <a:fld id="{00000000-1234-1234-1234-123412341234}" type="slidenum">
              <a:rPr lang="en">
                <a:solidFill>
                  <a:srgbClr val="898989"/>
                </a:solidFill>
                <a:latin typeface="Calibri"/>
                <a:ea typeface="Calibri"/>
                <a:cs typeface="Calibri"/>
                <a:sym typeface="Calibri"/>
              </a:rPr>
              <a:pPr>
                <a:buClr>
                  <a:srgbClr val="898989"/>
                </a:buClr>
                <a:buSzPts val="900"/>
              </a:pPr>
              <a:t>10</a:t>
            </a:fld>
            <a:endParaRPr sz="1333">
              <a:solidFill>
                <a:srgbClr val="898989"/>
              </a:solidFill>
              <a:latin typeface="Calibri"/>
              <a:ea typeface="Calibri"/>
              <a:cs typeface="Calibri"/>
              <a:sym typeface="Calibri"/>
            </a:endParaRPr>
          </a:p>
        </p:txBody>
      </p:sp>
      <p:sp>
        <p:nvSpPr>
          <p:cNvPr id="802" name="Google Shape;802;p83"/>
          <p:cNvSpPr/>
          <p:nvPr/>
        </p:nvSpPr>
        <p:spPr>
          <a:xfrm>
            <a:off x="669044" y="338375"/>
            <a:ext cx="7332800" cy="831200"/>
          </a:xfrm>
          <a:prstGeom prst="rect">
            <a:avLst/>
          </a:prstGeom>
          <a:noFill/>
          <a:ln>
            <a:noFill/>
          </a:ln>
        </p:spPr>
        <p:txBody>
          <a:bodyPr spcFirstLastPara="1" wrap="square" lIns="91433" tIns="45700" rIns="91433" bIns="45700" anchor="t" anchorCtr="0">
            <a:noAutofit/>
          </a:bodyPr>
          <a:lstStyle/>
          <a:p>
            <a:r>
              <a:rPr lang="en" sz="2400" b="1">
                <a:solidFill>
                  <a:srgbClr val="2F5496"/>
                </a:solidFill>
                <a:latin typeface="Calibri"/>
                <a:ea typeface="Calibri"/>
                <a:cs typeface="Calibri"/>
                <a:sym typeface="Calibri"/>
              </a:rPr>
              <a:t>NATURAL LANGUAGE PROCESSING</a:t>
            </a:r>
            <a:endParaRPr sz="2400">
              <a:solidFill>
                <a:srgbClr val="DFA267"/>
              </a:solidFill>
              <a:latin typeface="Calibri"/>
              <a:ea typeface="Calibri"/>
              <a:cs typeface="Calibri"/>
              <a:sym typeface="Calibri"/>
            </a:endParaRPr>
          </a:p>
          <a:p>
            <a:r>
              <a:rPr lang="en" sz="2400">
                <a:solidFill>
                  <a:srgbClr val="C55A11"/>
                </a:solidFill>
                <a:latin typeface="Calibri"/>
                <a:ea typeface="Calibri"/>
                <a:cs typeface="Calibri"/>
                <a:sym typeface="Calibri"/>
              </a:rPr>
              <a:t>LLM Training Pipeline - Supervised Fine-Tuning</a:t>
            </a:r>
            <a:endParaRPr sz="1467"/>
          </a:p>
        </p:txBody>
      </p:sp>
      <p:cxnSp>
        <p:nvCxnSpPr>
          <p:cNvPr id="803" name="Google Shape;803;p83"/>
          <p:cNvCxnSpPr/>
          <p:nvPr/>
        </p:nvCxnSpPr>
        <p:spPr>
          <a:xfrm>
            <a:off x="150147" y="1250295"/>
            <a:ext cx="8300000" cy="0"/>
          </a:xfrm>
          <a:prstGeom prst="straightConnector1">
            <a:avLst/>
          </a:prstGeom>
          <a:noFill/>
          <a:ln w="38100" cap="flat" cmpd="sng">
            <a:solidFill>
              <a:srgbClr val="DFA267"/>
            </a:solidFill>
            <a:prstDash val="solid"/>
            <a:miter lim="800000"/>
            <a:headEnd type="none" w="sm" len="sm"/>
            <a:tailEnd type="none" w="sm" len="sm"/>
          </a:ln>
        </p:spPr>
      </p:cxnSp>
      <p:pic>
        <p:nvPicPr>
          <p:cNvPr id="804" name="Google Shape;804;p83" descr="A close up of a logo&#10;&#10;Description automatically generated"/>
          <p:cNvPicPr preferRelativeResize="0"/>
          <p:nvPr/>
        </p:nvPicPr>
        <p:blipFill rotWithShape="1">
          <a:blip r:embed="rId3">
            <a:alphaModFix/>
          </a:blip>
          <a:srcRect/>
          <a:stretch/>
        </p:blipFill>
        <p:spPr>
          <a:xfrm>
            <a:off x="10659519" y="469891"/>
            <a:ext cx="933599" cy="1398964"/>
          </a:xfrm>
          <a:prstGeom prst="rect">
            <a:avLst/>
          </a:prstGeom>
          <a:noFill/>
          <a:ln>
            <a:noFill/>
          </a:ln>
        </p:spPr>
      </p:pic>
      <p:pic>
        <p:nvPicPr>
          <p:cNvPr id="805" name="Google Shape;805;p83"/>
          <p:cNvPicPr preferRelativeResize="0"/>
          <p:nvPr/>
        </p:nvPicPr>
        <p:blipFill>
          <a:blip r:embed="rId4">
            <a:alphaModFix/>
          </a:blip>
          <a:stretch>
            <a:fillRect/>
          </a:stretch>
        </p:blipFill>
        <p:spPr>
          <a:xfrm>
            <a:off x="541033" y="1576008"/>
            <a:ext cx="9496843" cy="47803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9"/>
        <p:cNvGrpSpPr/>
        <p:nvPr/>
      </p:nvGrpSpPr>
      <p:grpSpPr>
        <a:xfrm>
          <a:off x="0" y="0"/>
          <a:ext cx="0" cy="0"/>
          <a:chOff x="0" y="0"/>
          <a:chExt cx="0" cy="0"/>
        </a:xfrm>
      </p:grpSpPr>
      <p:sp>
        <p:nvSpPr>
          <p:cNvPr id="810" name="Google Shape;810;p84"/>
          <p:cNvSpPr txBox="1">
            <a:spLocks noGrp="1"/>
          </p:cNvSpPr>
          <p:nvPr>
            <p:ph type="sldNum" idx="12"/>
          </p:nvPr>
        </p:nvSpPr>
        <p:spPr>
          <a:xfrm>
            <a:off x="8610600" y="6356351"/>
            <a:ext cx="2743200" cy="365200"/>
          </a:xfrm>
          <a:prstGeom prst="rect">
            <a:avLst/>
          </a:prstGeom>
          <a:noFill/>
          <a:ln>
            <a:noFill/>
          </a:ln>
        </p:spPr>
        <p:txBody>
          <a:bodyPr spcFirstLastPara="1" vert="horz" wrap="square" lIns="91433" tIns="45700" rIns="91433" bIns="45700" rtlCol="0" anchor="ctr" anchorCtr="0">
            <a:noAutofit/>
          </a:bodyPr>
          <a:lstStyle/>
          <a:p>
            <a:pPr>
              <a:buClr>
                <a:srgbClr val="898989"/>
              </a:buClr>
              <a:buSzPts val="900"/>
            </a:pPr>
            <a:fld id="{00000000-1234-1234-1234-123412341234}" type="slidenum">
              <a:rPr lang="en">
                <a:solidFill>
                  <a:srgbClr val="898989"/>
                </a:solidFill>
                <a:latin typeface="Calibri"/>
                <a:ea typeface="Calibri"/>
                <a:cs typeface="Calibri"/>
                <a:sym typeface="Calibri"/>
              </a:rPr>
              <a:pPr>
                <a:buClr>
                  <a:srgbClr val="898989"/>
                </a:buClr>
                <a:buSzPts val="900"/>
              </a:pPr>
              <a:t>11</a:t>
            </a:fld>
            <a:endParaRPr sz="1333">
              <a:solidFill>
                <a:srgbClr val="898989"/>
              </a:solidFill>
              <a:latin typeface="Calibri"/>
              <a:ea typeface="Calibri"/>
              <a:cs typeface="Calibri"/>
              <a:sym typeface="Calibri"/>
            </a:endParaRPr>
          </a:p>
        </p:txBody>
      </p:sp>
      <p:sp>
        <p:nvSpPr>
          <p:cNvPr id="811" name="Google Shape;811;p84"/>
          <p:cNvSpPr/>
          <p:nvPr/>
        </p:nvSpPr>
        <p:spPr>
          <a:xfrm>
            <a:off x="669031" y="338367"/>
            <a:ext cx="9488400" cy="831200"/>
          </a:xfrm>
          <a:prstGeom prst="rect">
            <a:avLst/>
          </a:prstGeom>
          <a:noFill/>
          <a:ln>
            <a:noFill/>
          </a:ln>
        </p:spPr>
        <p:txBody>
          <a:bodyPr spcFirstLastPara="1" wrap="square" lIns="91433" tIns="45700" rIns="91433" bIns="45700" anchor="t" anchorCtr="0">
            <a:noAutofit/>
          </a:bodyPr>
          <a:lstStyle/>
          <a:p>
            <a:r>
              <a:rPr lang="en" sz="2400" b="1">
                <a:solidFill>
                  <a:srgbClr val="2F5496"/>
                </a:solidFill>
                <a:latin typeface="Calibri"/>
                <a:ea typeface="Calibri"/>
                <a:cs typeface="Calibri"/>
                <a:sym typeface="Calibri"/>
              </a:rPr>
              <a:t>NATURAL LANGUAGE PROCESSING</a:t>
            </a:r>
            <a:endParaRPr sz="2400">
              <a:solidFill>
                <a:srgbClr val="DFA267"/>
              </a:solidFill>
              <a:latin typeface="Calibri"/>
              <a:ea typeface="Calibri"/>
              <a:cs typeface="Calibri"/>
              <a:sym typeface="Calibri"/>
            </a:endParaRPr>
          </a:p>
          <a:p>
            <a:r>
              <a:rPr lang="en" sz="2400">
                <a:solidFill>
                  <a:srgbClr val="C55A11"/>
                </a:solidFill>
                <a:latin typeface="Calibri"/>
                <a:ea typeface="Calibri"/>
                <a:cs typeface="Calibri"/>
                <a:sym typeface="Calibri"/>
              </a:rPr>
              <a:t>LLM Training Pipeline - Reward Modelling and Reinforcement Learning</a:t>
            </a:r>
            <a:endParaRPr sz="1467"/>
          </a:p>
        </p:txBody>
      </p:sp>
      <p:cxnSp>
        <p:nvCxnSpPr>
          <p:cNvPr id="812" name="Google Shape;812;p84"/>
          <p:cNvCxnSpPr/>
          <p:nvPr/>
        </p:nvCxnSpPr>
        <p:spPr>
          <a:xfrm>
            <a:off x="150147" y="1250295"/>
            <a:ext cx="8300000" cy="0"/>
          </a:xfrm>
          <a:prstGeom prst="straightConnector1">
            <a:avLst/>
          </a:prstGeom>
          <a:noFill/>
          <a:ln w="38100" cap="flat" cmpd="sng">
            <a:solidFill>
              <a:srgbClr val="DFA267"/>
            </a:solidFill>
            <a:prstDash val="solid"/>
            <a:miter lim="800000"/>
            <a:headEnd type="none" w="sm" len="sm"/>
            <a:tailEnd type="none" w="sm" len="sm"/>
          </a:ln>
        </p:spPr>
      </p:cxnSp>
      <p:pic>
        <p:nvPicPr>
          <p:cNvPr id="813" name="Google Shape;813;p84" descr="A close up of a logo&#10;&#10;Description automatically generated"/>
          <p:cNvPicPr preferRelativeResize="0"/>
          <p:nvPr/>
        </p:nvPicPr>
        <p:blipFill rotWithShape="1">
          <a:blip r:embed="rId3">
            <a:alphaModFix/>
          </a:blip>
          <a:srcRect/>
          <a:stretch/>
        </p:blipFill>
        <p:spPr>
          <a:xfrm>
            <a:off x="10659519" y="469891"/>
            <a:ext cx="933599" cy="1398964"/>
          </a:xfrm>
          <a:prstGeom prst="rect">
            <a:avLst/>
          </a:prstGeom>
          <a:noFill/>
          <a:ln>
            <a:noFill/>
          </a:ln>
        </p:spPr>
      </p:pic>
      <p:sp>
        <p:nvSpPr>
          <p:cNvPr id="814" name="Google Shape;814;p84"/>
          <p:cNvSpPr txBox="1"/>
          <p:nvPr/>
        </p:nvSpPr>
        <p:spPr>
          <a:xfrm>
            <a:off x="493323" y="1620742"/>
            <a:ext cx="9190400" cy="2308284"/>
          </a:xfrm>
          <a:prstGeom prst="rect">
            <a:avLst/>
          </a:prstGeom>
          <a:noFill/>
          <a:ln>
            <a:noFill/>
          </a:ln>
        </p:spPr>
        <p:txBody>
          <a:bodyPr spcFirstLastPara="1" wrap="square" lIns="91433" tIns="45700" rIns="91433" bIns="45700" anchor="t" anchorCtr="0">
            <a:spAutoFit/>
          </a:bodyPr>
          <a:lstStyle/>
          <a:p>
            <a:pPr marL="338658" indent="-338658">
              <a:buClr>
                <a:schemeClr val="dk1"/>
              </a:buClr>
              <a:buSzPts val="1800"/>
              <a:buFont typeface="Arial"/>
              <a:buChar char="•"/>
            </a:pPr>
            <a:r>
              <a:rPr lang="en" sz="2400">
                <a:solidFill>
                  <a:schemeClr val="dk1"/>
                </a:solidFill>
                <a:latin typeface="Calibri"/>
                <a:ea typeface="Calibri"/>
                <a:cs typeface="Calibri"/>
                <a:sym typeface="Calibri"/>
              </a:rPr>
              <a:t>The LLM after supervised fine tuning might be toxic and hallucinate which needs to be avoided. </a:t>
            </a:r>
            <a:endParaRPr sz="2400">
              <a:solidFill>
                <a:schemeClr val="dk1"/>
              </a:solidFill>
              <a:latin typeface="Calibri"/>
              <a:ea typeface="Calibri"/>
              <a:cs typeface="Calibri"/>
              <a:sym typeface="Calibri"/>
            </a:endParaRPr>
          </a:p>
          <a:p>
            <a:pPr marL="338658" indent="-338658">
              <a:buClr>
                <a:schemeClr val="dk1"/>
              </a:buClr>
              <a:buSzPts val="1800"/>
              <a:buFont typeface="Calibri"/>
              <a:buChar char="•"/>
            </a:pPr>
            <a:r>
              <a:rPr lang="en" sz="2400">
                <a:solidFill>
                  <a:schemeClr val="dk1"/>
                </a:solidFill>
                <a:latin typeface="Calibri"/>
                <a:ea typeface="Calibri"/>
                <a:cs typeface="Calibri"/>
                <a:sym typeface="Calibri"/>
              </a:rPr>
              <a:t>If the prompt is “How to make a bomb to blow up a city?” The LLM should not respond to it.</a:t>
            </a:r>
            <a:endParaRPr sz="2400">
              <a:solidFill>
                <a:schemeClr val="dk1"/>
              </a:solidFill>
              <a:latin typeface="Calibri"/>
              <a:ea typeface="Calibri"/>
              <a:cs typeface="Calibri"/>
              <a:sym typeface="Calibri"/>
            </a:endParaRPr>
          </a:p>
          <a:p>
            <a:pPr marL="338658" indent="-338658">
              <a:buClr>
                <a:schemeClr val="dk1"/>
              </a:buClr>
              <a:buSzPts val="1800"/>
              <a:buFont typeface="Calibri"/>
              <a:buChar char="•"/>
            </a:pPr>
            <a:r>
              <a:rPr lang="en" sz="2400">
                <a:solidFill>
                  <a:schemeClr val="dk1"/>
                </a:solidFill>
                <a:latin typeface="Calibri"/>
                <a:ea typeface="Calibri"/>
                <a:cs typeface="Calibri"/>
                <a:sym typeface="Calibri"/>
              </a:rPr>
              <a:t>This phase of the LLM is used to align it to human preferences and is together called Reinforcement Learning with Human Feedback (RLHF)</a:t>
            </a:r>
            <a:endParaRPr sz="24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85"/>
          <p:cNvSpPr txBox="1">
            <a:spLocks noGrp="1"/>
          </p:cNvSpPr>
          <p:nvPr>
            <p:ph type="sldNum" idx="12"/>
          </p:nvPr>
        </p:nvSpPr>
        <p:spPr>
          <a:xfrm>
            <a:off x="8610600" y="6356351"/>
            <a:ext cx="2743200" cy="365200"/>
          </a:xfrm>
          <a:prstGeom prst="rect">
            <a:avLst/>
          </a:prstGeom>
          <a:noFill/>
          <a:ln>
            <a:noFill/>
          </a:ln>
        </p:spPr>
        <p:txBody>
          <a:bodyPr spcFirstLastPara="1" vert="horz" wrap="square" lIns="91433" tIns="45700" rIns="91433" bIns="45700" rtlCol="0" anchor="ctr" anchorCtr="0">
            <a:noAutofit/>
          </a:bodyPr>
          <a:lstStyle/>
          <a:p>
            <a:pPr>
              <a:buClr>
                <a:srgbClr val="898989"/>
              </a:buClr>
              <a:buSzPts val="900"/>
            </a:pPr>
            <a:fld id="{00000000-1234-1234-1234-123412341234}" type="slidenum">
              <a:rPr lang="en">
                <a:solidFill>
                  <a:srgbClr val="898989"/>
                </a:solidFill>
                <a:latin typeface="Calibri"/>
                <a:ea typeface="Calibri"/>
                <a:cs typeface="Calibri"/>
                <a:sym typeface="Calibri"/>
              </a:rPr>
              <a:pPr>
                <a:buClr>
                  <a:srgbClr val="898989"/>
                </a:buClr>
                <a:buSzPts val="900"/>
              </a:pPr>
              <a:t>12</a:t>
            </a:fld>
            <a:endParaRPr sz="1333">
              <a:solidFill>
                <a:srgbClr val="898989"/>
              </a:solidFill>
              <a:latin typeface="Calibri"/>
              <a:ea typeface="Calibri"/>
              <a:cs typeface="Calibri"/>
              <a:sym typeface="Calibri"/>
            </a:endParaRPr>
          </a:p>
        </p:txBody>
      </p:sp>
      <p:sp>
        <p:nvSpPr>
          <p:cNvPr id="820" name="Google Shape;820;p85"/>
          <p:cNvSpPr/>
          <p:nvPr/>
        </p:nvSpPr>
        <p:spPr>
          <a:xfrm>
            <a:off x="669031" y="338367"/>
            <a:ext cx="9014800" cy="831200"/>
          </a:xfrm>
          <a:prstGeom prst="rect">
            <a:avLst/>
          </a:prstGeom>
          <a:noFill/>
          <a:ln>
            <a:noFill/>
          </a:ln>
        </p:spPr>
        <p:txBody>
          <a:bodyPr spcFirstLastPara="1" wrap="square" lIns="91433" tIns="45700" rIns="91433" bIns="45700" anchor="t" anchorCtr="0">
            <a:noAutofit/>
          </a:bodyPr>
          <a:lstStyle/>
          <a:p>
            <a:r>
              <a:rPr lang="en" sz="2400" b="1">
                <a:solidFill>
                  <a:srgbClr val="2F5496"/>
                </a:solidFill>
                <a:latin typeface="Calibri"/>
                <a:ea typeface="Calibri"/>
                <a:cs typeface="Calibri"/>
                <a:sym typeface="Calibri"/>
              </a:rPr>
              <a:t>NATURAL LANGUAGE PROCESSING</a:t>
            </a:r>
            <a:endParaRPr sz="2400">
              <a:solidFill>
                <a:srgbClr val="DFA267"/>
              </a:solidFill>
              <a:latin typeface="Calibri"/>
              <a:ea typeface="Calibri"/>
              <a:cs typeface="Calibri"/>
              <a:sym typeface="Calibri"/>
            </a:endParaRPr>
          </a:p>
          <a:p>
            <a:pPr>
              <a:buClr>
                <a:schemeClr val="dk1"/>
              </a:buClr>
            </a:pPr>
            <a:r>
              <a:rPr lang="en" sz="2400">
                <a:solidFill>
                  <a:srgbClr val="C55A11"/>
                </a:solidFill>
                <a:latin typeface="Calibri"/>
                <a:ea typeface="Calibri"/>
                <a:cs typeface="Calibri"/>
                <a:sym typeface="Calibri"/>
              </a:rPr>
              <a:t>LLM Training Pipeline - Reward Modelling and Reinforcement Learning</a:t>
            </a:r>
            <a:endParaRPr sz="1467"/>
          </a:p>
        </p:txBody>
      </p:sp>
      <p:cxnSp>
        <p:nvCxnSpPr>
          <p:cNvPr id="821" name="Google Shape;821;p85"/>
          <p:cNvCxnSpPr/>
          <p:nvPr/>
        </p:nvCxnSpPr>
        <p:spPr>
          <a:xfrm>
            <a:off x="150147" y="1250295"/>
            <a:ext cx="8300000" cy="0"/>
          </a:xfrm>
          <a:prstGeom prst="straightConnector1">
            <a:avLst/>
          </a:prstGeom>
          <a:noFill/>
          <a:ln w="38100" cap="flat" cmpd="sng">
            <a:solidFill>
              <a:srgbClr val="DFA267"/>
            </a:solidFill>
            <a:prstDash val="solid"/>
            <a:miter lim="800000"/>
            <a:headEnd type="none" w="sm" len="sm"/>
            <a:tailEnd type="none" w="sm" len="sm"/>
          </a:ln>
        </p:spPr>
      </p:cxnSp>
      <p:pic>
        <p:nvPicPr>
          <p:cNvPr id="822" name="Google Shape;822;p85" descr="A close up of a logo&#10;&#10;Description automatically generated"/>
          <p:cNvPicPr preferRelativeResize="0"/>
          <p:nvPr/>
        </p:nvPicPr>
        <p:blipFill rotWithShape="1">
          <a:blip r:embed="rId3">
            <a:alphaModFix/>
          </a:blip>
          <a:srcRect/>
          <a:stretch/>
        </p:blipFill>
        <p:spPr>
          <a:xfrm>
            <a:off x="10659519" y="469891"/>
            <a:ext cx="933599" cy="1398964"/>
          </a:xfrm>
          <a:prstGeom prst="rect">
            <a:avLst/>
          </a:prstGeom>
          <a:noFill/>
          <a:ln>
            <a:noFill/>
          </a:ln>
        </p:spPr>
      </p:pic>
      <p:pic>
        <p:nvPicPr>
          <p:cNvPr id="823" name="Google Shape;823;p85"/>
          <p:cNvPicPr preferRelativeResize="0"/>
          <p:nvPr/>
        </p:nvPicPr>
        <p:blipFill>
          <a:blip r:embed="rId4">
            <a:alphaModFix/>
          </a:blip>
          <a:stretch>
            <a:fillRect/>
          </a:stretch>
        </p:blipFill>
        <p:spPr>
          <a:xfrm>
            <a:off x="1520767" y="1693700"/>
            <a:ext cx="8063511" cy="478038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86"/>
          <p:cNvSpPr txBox="1">
            <a:spLocks noGrp="1"/>
          </p:cNvSpPr>
          <p:nvPr>
            <p:ph type="sldNum" idx="12"/>
          </p:nvPr>
        </p:nvSpPr>
        <p:spPr>
          <a:xfrm>
            <a:off x="8610600" y="6356351"/>
            <a:ext cx="2743200" cy="365200"/>
          </a:xfrm>
          <a:prstGeom prst="rect">
            <a:avLst/>
          </a:prstGeom>
          <a:noFill/>
          <a:ln>
            <a:noFill/>
          </a:ln>
        </p:spPr>
        <p:txBody>
          <a:bodyPr spcFirstLastPara="1" vert="horz" wrap="square" lIns="91433" tIns="45700" rIns="91433" bIns="45700" rtlCol="0" anchor="ctr" anchorCtr="0">
            <a:noAutofit/>
          </a:bodyPr>
          <a:lstStyle/>
          <a:p>
            <a:pPr>
              <a:buClr>
                <a:srgbClr val="898989"/>
              </a:buClr>
              <a:buSzPts val="900"/>
            </a:pPr>
            <a:fld id="{00000000-1234-1234-1234-123412341234}" type="slidenum">
              <a:rPr lang="en">
                <a:solidFill>
                  <a:srgbClr val="898989"/>
                </a:solidFill>
                <a:latin typeface="Calibri"/>
                <a:ea typeface="Calibri"/>
                <a:cs typeface="Calibri"/>
                <a:sym typeface="Calibri"/>
              </a:rPr>
              <a:pPr>
                <a:buClr>
                  <a:srgbClr val="898989"/>
                </a:buClr>
                <a:buSzPts val="900"/>
              </a:pPr>
              <a:t>13</a:t>
            </a:fld>
            <a:endParaRPr sz="1333">
              <a:solidFill>
                <a:srgbClr val="898989"/>
              </a:solidFill>
              <a:latin typeface="Calibri"/>
              <a:ea typeface="Calibri"/>
              <a:cs typeface="Calibri"/>
              <a:sym typeface="Calibri"/>
            </a:endParaRPr>
          </a:p>
        </p:txBody>
      </p:sp>
      <p:sp>
        <p:nvSpPr>
          <p:cNvPr id="829" name="Google Shape;829;p86"/>
          <p:cNvSpPr/>
          <p:nvPr/>
        </p:nvSpPr>
        <p:spPr>
          <a:xfrm>
            <a:off x="669044" y="338375"/>
            <a:ext cx="7332800" cy="831200"/>
          </a:xfrm>
          <a:prstGeom prst="rect">
            <a:avLst/>
          </a:prstGeom>
          <a:noFill/>
          <a:ln>
            <a:noFill/>
          </a:ln>
        </p:spPr>
        <p:txBody>
          <a:bodyPr spcFirstLastPara="1" wrap="square" lIns="91433" tIns="45700" rIns="91433" bIns="45700" anchor="t" anchorCtr="0">
            <a:noAutofit/>
          </a:bodyPr>
          <a:lstStyle/>
          <a:p>
            <a:r>
              <a:rPr lang="en" sz="2400" b="1">
                <a:solidFill>
                  <a:srgbClr val="2F5496"/>
                </a:solidFill>
                <a:latin typeface="Calibri"/>
                <a:ea typeface="Calibri"/>
                <a:cs typeface="Calibri"/>
                <a:sym typeface="Calibri"/>
              </a:rPr>
              <a:t>NATURAL LANGUAGE PROCESSING</a:t>
            </a:r>
            <a:endParaRPr sz="2400">
              <a:solidFill>
                <a:srgbClr val="DFA267"/>
              </a:solidFill>
              <a:latin typeface="Calibri"/>
              <a:ea typeface="Calibri"/>
              <a:cs typeface="Calibri"/>
              <a:sym typeface="Calibri"/>
            </a:endParaRPr>
          </a:p>
          <a:p>
            <a:r>
              <a:rPr lang="en" sz="2400">
                <a:solidFill>
                  <a:srgbClr val="C55A11"/>
                </a:solidFill>
                <a:latin typeface="Calibri"/>
                <a:ea typeface="Calibri"/>
                <a:cs typeface="Calibri"/>
                <a:sym typeface="Calibri"/>
              </a:rPr>
              <a:t>LLMs - Masked Language Modelling</a:t>
            </a:r>
            <a:endParaRPr sz="1467"/>
          </a:p>
        </p:txBody>
      </p:sp>
      <p:cxnSp>
        <p:nvCxnSpPr>
          <p:cNvPr id="830" name="Google Shape;830;p86"/>
          <p:cNvCxnSpPr/>
          <p:nvPr/>
        </p:nvCxnSpPr>
        <p:spPr>
          <a:xfrm>
            <a:off x="150147" y="1250295"/>
            <a:ext cx="8300000" cy="0"/>
          </a:xfrm>
          <a:prstGeom prst="straightConnector1">
            <a:avLst/>
          </a:prstGeom>
          <a:noFill/>
          <a:ln w="38100" cap="flat" cmpd="sng">
            <a:solidFill>
              <a:srgbClr val="DFA267"/>
            </a:solidFill>
            <a:prstDash val="solid"/>
            <a:miter lim="800000"/>
            <a:headEnd type="none" w="sm" len="sm"/>
            <a:tailEnd type="none" w="sm" len="sm"/>
          </a:ln>
        </p:spPr>
      </p:cxnSp>
      <p:pic>
        <p:nvPicPr>
          <p:cNvPr id="831" name="Google Shape;831;p86" descr="A close up of a logo&#10;&#10;Description automatically generated"/>
          <p:cNvPicPr preferRelativeResize="0"/>
          <p:nvPr/>
        </p:nvPicPr>
        <p:blipFill rotWithShape="1">
          <a:blip r:embed="rId3">
            <a:alphaModFix/>
          </a:blip>
          <a:srcRect/>
          <a:stretch/>
        </p:blipFill>
        <p:spPr>
          <a:xfrm>
            <a:off x="10659519" y="469891"/>
            <a:ext cx="933599" cy="1398964"/>
          </a:xfrm>
          <a:prstGeom prst="rect">
            <a:avLst/>
          </a:prstGeom>
          <a:noFill/>
          <a:ln>
            <a:noFill/>
          </a:ln>
        </p:spPr>
      </p:pic>
      <p:sp>
        <p:nvSpPr>
          <p:cNvPr id="832" name="Google Shape;832;p86"/>
          <p:cNvSpPr txBox="1"/>
          <p:nvPr/>
        </p:nvSpPr>
        <p:spPr>
          <a:xfrm>
            <a:off x="493333" y="1620734"/>
            <a:ext cx="5602800" cy="4524275"/>
          </a:xfrm>
          <a:prstGeom prst="rect">
            <a:avLst/>
          </a:prstGeom>
          <a:noFill/>
          <a:ln>
            <a:noFill/>
          </a:ln>
        </p:spPr>
        <p:txBody>
          <a:bodyPr spcFirstLastPara="1" wrap="square" lIns="91433" tIns="45700" rIns="91433" bIns="45700" anchor="t" anchorCtr="0">
            <a:spAutoFit/>
          </a:bodyPr>
          <a:lstStyle/>
          <a:p>
            <a:pPr marL="338658" indent="-338658">
              <a:buClr>
                <a:schemeClr val="dk1"/>
              </a:buClr>
              <a:buSzPts val="1800"/>
              <a:buFont typeface="Arial"/>
              <a:buChar char="•"/>
            </a:pPr>
            <a:r>
              <a:rPr lang="en" sz="2400">
                <a:solidFill>
                  <a:schemeClr val="dk1"/>
                </a:solidFill>
                <a:latin typeface="Calibri"/>
                <a:ea typeface="Calibri"/>
                <a:cs typeface="Calibri"/>
                <a:sym typeface="Calibri"/>
              </a:rPr>
              <a:t>Masked Language Modeling (MLM) has emerged as a cornerstone technique in the pre-training of LLMs. The MLM objective involves randomly masking certain tokens within a given input sequence, and the model is tasked to predict the original tokens based on the context provided by the non-masked tokens. This unsupervised pre-training approach fosters a profound understanding of language semantics within the model.</a:t>
            </a:r>
            <a:endParaRPr sz="2400">
              <a:solidFill>
                <a:schemeClr val="dk1"/>
              </a:solidFill>
              <a:latin typeface="Calibri"/>
              <a:ea typeface="Calibri"/>
              <a:cs typeface="Calibri"/>
              <a:sym typeface="Calibri"/>
            </a:endParaRPr>
          </a:p>
        </p:txBody>
      </p:sp>
      <p:pic>
        <p:nvPicPr>
          <p:cNvPr id="833" name="Google Shape;833;p86"/>
          <p:cNvPicPr preferRelativeResize="0"/>
          <p:nvPr/>
        </p:nvPicPr>
        <p:blipFill>
          <a:blip r:embed="rId4">
            <a:alphaModFix/>
          </a:blip>
          <a:stretch>
            <a:fillRect/>
          </a:stretch>
        </p:blipFill>
        <p:spPr>
          <a:xfrm>
            <a:off x="6299334" y="2072054"/>
            <a:ext cx="4864100" cy="3543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cxnSp>
        <p:nvCxnSpPr>
          <p:cNvPr id="838" name="Google Shape;838;p87"/>
          <p:cNvCxnSpPr/>
          <p:nvPr/>
        </p:nvCxnSpPr>
        <p:spPr>
          <a:xfrm>
            <a:off x="-8308" y="1316459"/>
            <a:ext cx="8300000" cy="0"/>
          </a:xfrm>
          <a:prstGeom prst="straightConnector1">
            <a:avLst/>
          </a:prstGeom>
          <a:noFill/>
          <a:ln w="38100" cap="flat" cmpd="sng">
            <a:solidFill>
              <a:srgbClr val="C55A11"/>
            </a:solidFill>
            <a:prstDash val="solid"/>
            <a:miter lim="800000"/>
            <a:headEnd type="none" w="sm" len="sm"/>
            <a:tailEnd type="none" w="sm" len="sm"/>
          </a:ln>
        </p:spPr>
      </p:cxnSp>
      <p:pic>
        <p:nvPicPr>
          <p:cNvPr id="839" name="Google Shape;839;p87" descr="A close up of a logo&#10;&#10;Description automatically generated"/>
          <p:cNvPicPr preferRelativeResize="0"/>
          <p:nvPr/>
        </p:nvPicPr>
        <p:blipFill rotWithShape="1">
          <a:blip r:embed="rId3">
            <a:alphaModFix/>
          </a:blip>
          <a:srcRect/>
          <a:stretch/>
        </p:blipFill>
        <p:spPr>
          <a:xfrm>
            <a:off x="10659519" y="469891"/>
            <a:ext cx="933599" cy="1398964"/>
          </a:xfrm>
          <a:prstGeom prst="rect">
            <a:avLst/>
          </a:prstGeom>
          <a:noFill/>
          <a:ln>
            <a:noFill/>
          </a:ln>
        </p:spPr>
      </p:pic>
      <p:sp>
        <p:nvSpPr>
          <p:cNvPr id="840" name="Google Shape;840;p87"/>
          <p:cNvSpPr/>
          <p:nvPr/>
        </p:nvSpPr>
        <p:spPr>
          <a:xfrm>
            <a:off x="393111" y="252240"/>
            <a:ext cx="7497200" cy="461600"/>
          </a:xfrm>
          <a:prstGeom prst="rect">
            <a:avLst/>
          </a:prstGeom>
          <a:noFill/>
          <a:ln>
            <a:noFill/>
          </a:ln>
        </p:spPr>
        <p:txBody>
          <a:bodyPr spcFirstLastPara="1" wrap="square" lIns="91433" tIns="45700" rIns="91433" bIns="45700" anchor="t" anchorCtr="0">
            <a:noAutofit/>
          </a:bodyPr>
          <a:lstStyle/>
          <a:p>
            <a:pPr>
              <a:buClr>
                <a:srgbClr val="000000"/>
              </a:buClr>
              <a:buSzPts val="1800"/>
            </a:pPr>
            <a:r>
              <a:rPr lang="en" sz="2400" b="1">
                <a:solidFill>
                  <a:srgbClr val="C55A11"/>
                </a:solidFill>
                <a:latin typeface="Calibri"/>
                <a:ea typeface="Calibri"/>
                <a:cs typeface="Calibri"/>
                <a:sym typeface="Calibri"/>
              </a:rPr>
              <a:t>NATURAL LANGUAGE PROCESSING</a:t>
            </a:r>
            <a:endParaRPr sz="1467">
              <a:solidFill>
                <a:srgbClr val="000000"/>
              </a:solidFill>
              <a:latin typeface="Arial"/>
              <a:ea typeface="Arial"/>
              <a:cs typeface="Arial"/>
              <a:sym typeface="Arial"/>
            </a:endParaRPr>
          </a:p>
        </p:txBody>
      </p:sp>
      <p:sp>
        <p:nvSpPr>
          <p:cNvPr id="841" name="Google Shape;841;p87"/>
          <p:cNvSpPr/>
          <p:nvPr/>
        </p:nvSpPr>
        <p:spPr>
          <a:xfrm>
            <a:off x="393111" y="800039"/>
            <a:ext cx="2839600" cy="461600"/>
          </a:xfrm>
          <a:prstGeom prst="rect">
            <a:avLst/>
          </a:prstGeom>
          <a:noFill/>
          <a:ln>
            <a:noFill/>
          </a:ln>
        </p:spPr>
        <p:txBody>
          <a:bodyPr spcFirstLastPara="1" wrap="square" lIns="91433" tIns="45700" rIns="91433" bIns="45700" anchor="t" anchorCtr="0">
            <a:noAutofit/>
          </a:bodyPr>
          <a:lstStyle/>
          <a:p>
            <a:pPr>
              <a:buClr>
                <a:srgbClr val="000000"/>
              </a:buClr>
              <a:buSzPts val="1800"/>
            </a:pPr>
            <a:r>
              <a:rPr lang="en" sz="2400" b="1">
                <a:solidFill>
                  <a:srgbClr val="2F5496"/>
                </a:solidFill>
                <a:latin typeface="Calibri"/>
                <a:ea typeface="Calibri"/>
                <a:cs typeface="Calibri"/>
                <a:sym typeface="Calibri"/>
              </a:rPr>
              <a:t>Course References</a:t>
            </a:r>
            <a:endParaRPr sz="2400" b="1">
              <a:solidFill>
                <a:srgbClr val="2F5496"/>
              </a:solidFill>
              <a:latin typeface="Calibri"/>
              <a:ea typeface="Calibri"/>
              <a:cs typeface="Calibri"/>
              <a:sym typeface="Calibri"/>
            </a:endParaRPr>
          </a:p>
        </p:txBody>
      </p:sp>
      <p:sp>
        <p:nvSpPr>
          <p:cNvPr id="842" name="Google Shape;842;p87"/>
          <p:cNvSpPr/>
          <p:nvPr/>
        </p:nvSpPr>
        <p:spPr>
          <a:xfrm>
            <a:off x="174169" y="1371213"/>
            <a:ext cx="9636800" cy="3259200"/>
          </a:xfrm>
          <a:prstGeom prst="rect">
            <a:avLst/>
          </a:prstGeom>
          <a:noFill/>
          <a:ln>
            <a:noFill/>
          </a:ln>
        </p:spPr>
        <p:txBody>
          <a:bodyPr spcFirstLastPara="1" wrap="square" lIns="91433" tIns="45700" rIns="91433" bIns="45700" anchor="t" anchorCtr="0">
            <a:noAutofit/>
          </a:bodyPr>
          <a:lstStyle/>
          <a:p>
            <a:pPr algn="just">
              <a:lnSpc>
                <a:spcPct val="115000"/>
              </a:lnSpc>
              <a:buClr>
                <a:srgbClr val="000000"/>
              </a:buClr>
              <a:buSzPts val="1400"/>
            </a:pPr>
            <a:r>
              <a:rPr lang="en" sz="1867" b="1">
                <a:solidFill>
                  <a:srgbClr val="000000"/>
                </a:solidFill>
                <a:latin typeface="Calibri"/>
                <a:ea typeface="Calibri"/>
                <a:cs typeface="Calibri"/>
                <a:sym typeface="Calibri"/>
              </a:rPr>
              <a:t>Text Book:</a:t>
            </a:r>
            <a:endParaRPr sz="1867">
              <a:solidFill>
                <a:srgbClr val="00000A"/>
              </a:solidFill>
              <a:latin typeface="Calibri"/>
              <a:ea typeface="Calibri"/>
              <a:cs typeface="Calibri"/>
              <a:sym typeface="Calibri"/>
            </a:endParaRPr>
          </a:p>
          <a:p>
            <a:pPr marL="338658" indent="-338658" algn="just">
              <a:lnSpc>
                <a:spcPct val="115000"/>
              </a:lnSpc>
              <a:buClr>
                <a:srgbClr val="000000"/>
              </a:buClr>
              <a:buSzPts val="1400"/>
            </a:pPr>
            <a:r>
              <a:rPr lang="en" sz="1867">
                <a:solidFill>
                  <a:srgbClr val="000000"/>
                </a:solidFill>
                <a:latin typeface="Calibri"/>
                <a:ea typeface="Calibri"/>
                <a:cs typeface="Calibri"/>
                <a:sym typeface="Calibri"/>
              </a:rPr>
              <a:t>1.	“Introduction to Natural Language Processing”, Jacob Eisenstein, MIT Press, Adaptive computation and Machine Learning series, 18th October, 2019.</a:t>
            </a:r>
            <a:endParaRPr sz="1467">
              <a:solidFill>
                <a:srgbClr val="000000"/>
              </a:solidFill>
              <a:latin typeface="Arial"/>
              <a:ea typeface="Arial"/>
              <a:cs typeface="Arial"/>
              <a:sym typeface="Arial"/>
            </a:endParaRPr>
          </a:p>
          <a:p>
            <a:pPr marL="338658" indent="-338658" algn="just">
              <a:lnSpc>
                <a:spcPct val="115000"/>
              </a:lnSpc>
              <a:buClr>
                <a:srgbClr val="000000"/>
              </a:buClr>
              <a:buSzPts val="1400"/>
            </a:pPr>
            <a:r>
              <a:rPr lang="en" sz="1867">
                <a:solidFill>
                  <a:srgbClr val="000000"/>
                </a:solidFill>
                <a:latin typeface="Calibri"/>
                <a:ea typeface="Calibri"/>
                <a:cs typeface="Calibri"/>
                <a:sym typeface="Calibri"/>
              </a:rPr>
              <a:t>The open source softcopy is available at  githubhttps://github.com/jacobeisenstein/gt-nlp class/blob/master/notes/eisenstein-nlp-notes.pdf.</a:t>
            </a:r>
            <a:endParaRPr sz="1467">
              <a:solidFill>
                <a:srgbClr val="000000"/>
              </a:solidFill>
              <a:latin typeface="Arial"/>
              <a:ea typeface="Arial"/>
              <a:cs typeface="Arial"/>
              <a:sym typeface="Arial"/>
            </a:endParaRPr>
          </a:p>
          <a:p>
            <a:pPr marL="338658" indent="-338658" algn="just">
              <a:lnSpc>
                <a:spcPct val="115000"/>
              </a:lnSpc>
              <a:buClr>
                <a:srgbClr val="000000"/>
              </a:buClr>
              <a:buSzPts val="1400"/>
            </a:pPr>
            <a:endParaRPr sz="1867">
              <a:solidFill>
                <a:srgbClr val="000000"/>
              </a:solidFill>
              <a:latin typeface="Calibri"/>
              <a:ea typeface="Calibri"/>
              <a:cs typeface="Calibri"/>
              <a:sym typeface="Calibri"/>
            </a:endParaRPr>
          </a:p>
          <a:p>
            <a:pPr algn="just">
              <a:lnSpc>
                <a:spcPct val="115000"/>
              </a:lnSpc>
              <a:buClr>
                <a:srgbClr val="000000"/>
              </a:buClr>
              <a:buSzPts val="1400"/>
            </a:pPr>
            <a:r>
              <a:rPr lang="en" sz="1867">
                <a:solidFill>
                  <a:srgbClr val="000000"/>
                </a:solidFill>
                <a:latin typeface="Calibri"/>
                <a:ea typeface="Calibri"/>
                <a:cs typeface="Calibri"/>
                <a:sym typeface="Calibri"/>
              </a:rPr>
              <a:t> </a:t>
            </a:r>
            <a:r>
              <a:rPr lang="en" sz="1867" b="1">
                <a:solidFill>
                  <a:srgbClr val="000000"/>
                </a:solidFill>
                <a:latin typeface="Calibri"/>
                <a:ea typeface="Calibri"/>
                <a:cs typeface="Calibri"/>
                <a:sym typeface="Calibri"/>
              </a:rPr>
              <a:t>Reference Books:</a:t>
            </a:r>
            <a:endParaRPr sz="1467">
              <a:solidFill>
                <a:srgbClr val="000000"/>
              </a:solidFill>
              <a:latin typeface="Arial"/>
              <a:ea typeface="Arial"/>
              <a:cs typeface="Arial"/>
              <a:sym typeface="Arial"/>
            </a:endParaRPr>
          </a:p>
          <a:p>
            <a:pPr algn="just">
              <a:lnSpc>
                <a:spcPct val="115000"/>
              </a:lnSpc>
              <a:buClr>
                <a:srgbClr val="000000"/>
              </a:buClr>
              <a:buSzPts val="1400"/>
            </a:pPr>
            <a:r>
              <a:rPr lang="en" sz="1867">
                <a:solidFill>
                  <a:srgbClr val="00000A"/>
                </a:solidFill>
                <a:latin typeface="Calibri"/>
                <a:ea typeface="Calibri"/>
                <a:cs typeface="Calibri"/>
                <a:sym typeface="Calibri"/>
              </a:rPr>
              <a:t>1: “Speech and Natural Language Processing”, Daniel Jurafsky and James H. Martin, 2nd edition paperback,2013. </a:t>
            </a:r>
            <a:endParaRPr sz="1467">
              <a:solidFill>
                <a:srgbClr val="000000"/>
              </a:solidFill>
              <a:latin typeface="Arial"/>
              <a:ea typeface="Arial"/>
              <a:cs typeface="Arial"/>
              <a:sym typeface="Arial"/>
            </a:endParaRPr>
          </a:p>
          <a:p>
            <a:pPr marL="338658" indent="-338658" algn="just">
              <a:lnSpc>
                <a:spcPct val="115000"/>
              </a:lnSpc>
              <a:buClr>
                <a:srgbClr val="000000"/>
              </a:buClr>
              <a:buSzPts val="1400"/>
            </a:pPr>
            <a:r>
              <a:rPr lang="en" sz="1867">
                <a:solidFill>
                  <a:srgbClr val="000000"/>
                </a:solidFill>
                <a:latin typeface="Calibri"/>
                <a:ea typeface="Calibri"/>
                <a:cs typeface="Calibri"/>
                <a:sym typeface="Calibri"/>
              </a:rPr>
              <a:t>The more up to date 3rd edition draft is available at  http://web.stanford.edu/~jurafsky/slp3/</a:t>
            </a:r>
            <a:endParaRPr sz="1867">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75"/>
          <p:cNvSpPr/>
          <p:nvPr/>
        </p:nvSpPr>
        <p:spPr>
          <a:xfrm>
            <a:off x="4781916" y="1688267"/>
            <a:ext cx="7497200" cy="646400"/>
          </a:xfrm>
          <a:prstGeom prst="rect">
            <a:avLst/>
          </a:prstGeom>
          <a:noFill/>
          <a:ln>
            <a:noFill/>
          </a:ln>
        </p:spPr>
        <p:txBody>
          <a:bodyPr spcFirstLastPara="1" wrap="square" lIns="91433" tIns="45700" rIns="91433" bIns="45700" anchor="t" anchorCtr="0">
            <a:noAutofit/>
          </a:bodyPr>
          <a:lstStyle/>
          <a:p>
            <a:r>
              <a:rPr lang="en" sz="3600" b="1">
                <a:solidFill>
                  <a:srgbClr val="C55A11"/>
                </a:solidFill>
                <a:latin typeface="Calibri"/>
                <a:ea typeface="Calibri"/>
                <a:cs typeface="Calibri"/>
                <a:sym typeface="Calibri"/>
              </a:rPr>
              <a:t>Natural Language Processing</a:t>
            </a:r>
            <a:endParaRPr sz="1467"/>
          </a:p>
        </p:txBody>
      </p:sp>
      <p:sp>
        <p:nvSpPr>
          <p:cNvPr id="721" name="Google Shape;721;p75"/>
          <p:cNvSpPr/>
          <p:nvPr/>
        </p:nvSpPr>
        <p:spPr>
          <a:xfrm>
            <a:off x="4781916" y="2841955"/>
            <a:ext cx="7497200" cy="646400"/>
          </a:xfrm>
          <a:prstGeom prst="rect">
            <a:avLst/>
          </a:prstGeom>
          <a:noFill/>
          <a:ln>
            <a:noFill/>
          </a:ln>
        </p:spPr>
        <p:txBody>
          <a:bodyPr spcFirstLastPara="1" wrap="square" lIns="91433" tIns="45700" rIns="91433" bIns="45700" anchor="t" anchorCtr="0">
            <a:noAutofit/>
          </a:bodyPr>
          <a:lstStyle/>
          <a:p>
            <a:r>
              <a:rPr lang="en" sz="3600" b="1">
                <a:solidFill>
                  <a:srgbClr val="2F5496"/>
                </a:solidFill>
                <a:latin typeface="Calibri"/>
                <a:ea typeface="Calibri"/>
                <a:cs typeface="Calibri"/>
                <a:sym typeface="Calibri"/>
              </a:rPr>
              <a:t>Transformers as Language Models</a:t>
            </a:r>
            <a:endParaRPr sz="1467"/>
          </a:p>
        </p:txBody>
      </p:sp>
      <p:sp>
        <p:nvSpPr>
          <p:cNvPr id="722" name="Google Shape;722;p75"/>
          <p:cNvSpPr/>
          <p:nvPr/>
        </p:nvSpPr>
        <p:spPr>
          <a:xfrm>
            <a:off x="4781915" y="3967159"/>
            <a:ext cx="7497200" cy="461600"/>
          </a:xfrm>
          <a:prstGeom prst="rect">
            <a:avLst/>
          </a:prstGeom>
          <a:noFill/>
          <a:ln>
            <a:noFill/>
          </a:ln>
        </p:spPr>
        <p:txBody>
          <a:bodyPr spcFirstLastPara="1" wrap="square" lIns="91433" tIns="45700" rIns="91433" bIns="45700" anchor="t" anchorCtr="0">
            <a:noAutofit/>
          </a:bodyPr>
          <a:lstStyle/>
          <a:p>
            <a:pPr>
              <a:buSzPts val="1100"/>
            </a:pPr>
            <a:r>
              <a:rPr lang="en" sz="2400" b="1">
                <a:solidFill>
                  <a:schemeClr val="dk1"/>
                </a:solidFill>
                <a:latin typeface="Calibri"/>
                <a:ea typeface="Calibri"/>
                <a:cs typeface="Calibri"/>
                <a:sym typeface="Calibri"/>
              </a:rPr>
              <a:t>Mamatha.H.R</a:t>
            </a:r>
            <a:endParaRPr sz="2400" b="1">
              <a:solidFill>
                <a:schemeClr val="dk1"/>
              </a:solidFill>
              <a:latin typeface="Calibri"/>
              <a:ea typeface="Calibri"/>
              <a:cs typeface="Calibri"/>
              <a:sym typeface="Calibri"/>
            </a:endParaRPr>
          </a:p>
          <a:p>
            <a:pPr>
              <a:buSzPts val="1100"/>
            </a:pPr>
            <a:endParaRPr sz="2400" b="1">
              <a:solidFill>
                <a:schemeClr val="dk1"/>
              </a:solidFill>
              <a:latin typeface="Calibri"/>
              <a:ea typeface="Calibri"/>
              <a:cs typeface="Calibri"/>
              <a:sym typeface="Calibri"/>
            </a:endParaRPr>
          </a:p>
          <a:p>
            <a:endParaRPr sz="2400" b="1">
              <a:solidFill>
                <a:schemeClr val="dk1"/>
              </a:solidFill>
              <a:latin typeface="Calibri"/>
              <a:ea typeface="Calibri"/>
              <a:cs typeface="Calibri"/>
              <a:sym typeface="Calibri"/>
            </a:endParaRPr>
          </a:p>
        </p:txBody>
      </p:sp>
      <p:sp>
        <p:nvSpPr>
          <p:cNvPr id="723" name="Google Shape;723;p75"/>
          <p:cNvSpPr/>
          <p:nvPr/>
        </p:nvSpPr>
        <p:spPr>
          <a:xfrm>
            <a:off x="4781915" y="4468225"/>
            <a:ext cx="7497200" cy="461600"/>
          </a:xfrm>
          <a:prstGeom prst="rect">
            <a:avLst/>
          </a:prstGeom>
          <a:noFill/>
          <a:ln>
            <a:noFill/>
          </a:ln>
        </p:spPr>
        <p:txBody>
          <a:bodyPr spcFirstLastPara="1" wrap="square" lIns="91433" tIns="45700" rIns="91433" bIns="45700" anchor="t" anchorCtr="0">
            <a:noAutofit/>
          </a:bodyPr>
          <a:lstStyle/>
          <a:p>
            <a:r>
              <a:rPr lang="en" sz="2400">
                <a:solidFill>
                  <a:schemeClr val="dk1"/>
                </a:solidFill>
                <a:latin typeface="Calibri"/>
                <a:ea typeface="Calibri"/>
                <a:cs typeface="Calibri"/>
                <a:sym typeface="Calibri"/>
              </a:rPr>
              <a:t>Department of Computer Science and Engineering</a:t>
            </a:r>
            <a:endParaRPr sz="2400">
              <a:solidFill>
                <a:schemeClr val="dk1"/>
              </a:solidFill>
              <a:latin typeface="Calibri"/>
              <a:ea typeface="Calibri"/>
              <a:cs typeface="Calibri"/>
              <a:sym typeface="Calibri"/>
            </a:endParaRPr>
          </a:p>
        </p:txBody>
      </p:sp>
      <p:grpSp>
        <p:nvGrpSpPr>
          <p:cNvPr id="724" name="Google Shape;724;p75"/>
          <p:cNvGrpSpPr/>
          <p:nvPr/>
        </p:nvGrpSpPr>
        <p:grpSpPr>
          <a:xfrm>
            <a:off x="313939" y="5489795"/>
            <a:ext cx="1066800" cy="1077941"/>
            <a:chOff x="313939" y="5489794"/>
            <a:chExt cx="1066800" cy="1077941"/>
          </a:xfrm>
        </p:grpSpPr>
        <p:sp>
          <p:nvSpPr>
            <p:cNvPr id="725" name="Google Shape;725;p75"/>
            <p:cNvSpPr/>
            <p:nvPr/>
          </p:nvSpPr>
          <p:spPr>
            <a:xfrm rot="5400000">
              <a:off x="824539" y="6011535"/>
              <a:ext cx="45600" cy="1066800"/>
            </a:xfrm>
            <a:prstGeom prst="rect">
              <a:avLst/>
            </a:prstGeom>
            <a:solidFill>
              <a:srgbClr val="C55A11"/>
            </a:solidFill>
            <a:ln>
              <a:noFill/>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726" name="Google Shape;726;p75"/>
            <p:cNvSpPr/>
            <p:nvPr/>
          </p:nvSpPr>
          <p:spPr>
            <a:xfrm rot="10800000">
              <a:off x="313963" y="5489794"/>
              <a:ext cx="45600" cy="1066800"/>
            </a:xfrm>
            <a:prstGeom prst="rect">
              <a:avLst/>
            </a:prstGeom>
            <a:solidFill>
              <a:srgbClr val="C55A11"/>
            </a:solidFill>
            <a:ln>
              <a:noFill/>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grpSp>
      <p:cxnSp>
        <p:nvCxnSpPr>
          <p:cNvPr id="727" name="Google Shape;727;p75"/>
          <p:cNvCxnSpPr/>
          <p:nvPr/>
        </p:nvCxnSpPr>
        <p:spPr>
          <a:xfrm>
            <a:off x="4781915" y="3851180"/>
            <a:ext cx="4581200" cy="0"/>
          </a:xfrm>
          <a:prstGeom prst="straightConnector1">
            <a:avLst/>
          </a:prstGeom>
          <a:noFill/>
          <a:ln w="38100" cap="flat" cmpd="sng">
            <a:solidFill>
              <a:srgbClr val="C55A11"/>
            </a:solidFill>
            <a:prstDash val="solid"/>
            <a:miter lim="800000"/>
            <a:headEnd type="none" w="sm" len="sm"/>
            <a:tailEnd type="none" w="sm" len="sm"/>
          </a:ln>
        </p:spPr>
      </p:cxnSp>
      <p:pic>
        <p:nvPicPr>
          <p:cNvPr id="728" name="Google Shape;728;p75" descr="A close up of a logo&#10;&#10;Description automatically generated"/>
          <p:cNvPicPr preferRelativeResize="0"/>
          <p:nvPr/>
        </p:nvPicPr>
        <p:blipFill rotWithShape="1">
          <a:blip r:embed="rId3">
            <a:alphaModFix/>
          </a:blip>
          <a:srcRect/>
          <a:stretch/>
        </p:blipFill>
        <p:spPr>
          <a:xfrm>
            <a:off x="1745723" y="1606242"/>
            <a:ext cx="2369219" cy="3550189"/>
          </a:xfrm>
          <a:prstGeom prst="rect">
            <a:avLst/>
          </a:prstGeom>
          <a:noFill/>
          <a:ln>
            <a:noFill/>
          </a:ln>
        </p:spPr>
      </p:pic>
      <p:grpSp>
        <p:nvGrpSpPr>
          <p:cNvPr id="729" name="Google Shape;729;p75"/>
          <p:cNvGrpSpPr/>
          <p:nvPr/>
        </p:nvGrpSpPr>
        <p:grpSpPr>
          <a:xfrm rot="10800000">
            <a:off x="10855703" y="266187"/>
            <a:ext cx="1066800" cy="1077941"/>
            <a:chOff x="313939" y="5489794"/>
            <a:chExt cx="1066800" cy="1077941"/>
          </a:xfrm>
        </p:grpSpPr>
        <p:sp>
          <p:nvSpPr>
            <p:cNvPr id="730" name="Google Shape;730;p75"/>
            <p:cNvSpPr/>
            <p:nvPr/>
          </p:nvSpPr>
          <p:spPr>
            <a:xfrm rot="5400000">
              <a:off x="824539" y="6011535"/>
              <a:ext cx="45600" cy="1066800"/>
            </a:xfrm>
            <a:prstGeom prst="rect">
              <a:avLst/>
            </a:prstGeom>
            <a:solidFill>
              <a:srgbClr val="C55A11"/>
            </a:solidFill>
            <a:ln>
              <a:noFill/>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731" name="Google Shape;731;p75"/>
            <p:cNvSpPr/>
            <p:nvPr/>
          </p:nvSpPr>
          <p:spPr>
            <a:xfrm rot="10800000">
              <a:off x="313963" y="5489794"/>
              <a:ext cx="45600" cy="1066800"/>
            </a:xfrm>
            <a:prstGeom prst="rect">
              <a:avLst/>
            </a:prstGeom>
            <a:solidFill>
              <a:srgbClr val="C55A11"/>
            </a:solidFill>
            <a:ln>
              <a:noFill/>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cxnSp>
        <p:nvCxnSpPr>
          <p:cNvPr id="736" name="Google Shape;736;p76"/>
          <p:cNvCxnSpPr/>
          <p:nvPr/>
        </p:nvCxnSpPr>
        <p:spPr>
          <a:xfrm>
            <a:off x="-8308" y="1316459"/>
            <a:ext cx="8300000" cy="0"/>
          </a:xfrm>
          <a:prstGeom prst="straightConnector1">
            <a:avLst/>
          </a:prstGeom>
          <a:noFill/>
          <a:ln w="38100" cap="flat" cmpd="sng">
            <a:solidFill>
              <a:srgbClr val="C55A11"/>
            </a:solidFill>
            <a:prstDash val="solid"/>
            <a:miter lim="800000"/>
            <a:headEnd type="none" w="sm" len="sm"/>
            <a:tailEnd type="none" w="sm" len="sm"/>
          </a:ln>
        </p:spPr>
      </p:cxnSp>
      <p:pic>
        <p:nvPicPr>
          <p:cNvPr id="737" name="Google Shape;737;p76" descr="A close up of a logo&#10;&#10;Description automatically generated"/>
          <p:cNvPicPr preferRelativeResize="0"/>
          <p:nvPr/>
        </p:nvPicPr>
        <p:blipFill rotWithShape="1">
          <a:blip r:embed="rId3">
            <a:alphaModFix/>
          </a:blip>
          <a:srcRect/>
          <a:stretch/>
        </p:blipFill>
        <p:spPr>
          <a:xfrm>
            <a:off x="10659519" y="469891"/>
            <a:ext cx="933599" cy="1398964"/>
          </a:xfrm>
          <a:prstGeom prst="rect">
            <a:avLst/>
          </a:prstGeom>
          <a:noFill/>
          <a:ln>
            <a:noFill/>
          </a:ln>
        </p:spPr>
      </p:pic>
      <p:sp>
        <p:nvSpPr>
          <p:cNvPr id="738" name="Google Shape;738;p76"/>
          <p:cNvSpPr/>
          <p:nvPr/>
        </p:nvSpPr>
        <p:spPr>
          <a:xfrm>
            <a:off x="393111" y="252240"/>
            <a:ext cx="7497200" cy="461600"/>
          </a:xfrm>
          <a:prstGeom prst="rect">
            <a:avLst/>
          </a:prstGeom>
          <a:noFill/>
          <a:ln>
            <a:noFill/>
          </a:ln>
        </p:spPr>
        <p:txBody>
          <a:bodyPr spcFirstLastPara="1" wrap="square" lIns="91433" tIns="45700" rIns="91433" bIns="45700" anchor="t" anchorCtr="0">
            <a:noAutofit/>
          </a:bodyPr>
          <a:lstStyle/>
          <a:p>
            <a:pPr>
              <a:buClr>
                <a:srgbClr val="000000"/>
              </a:buClr>
              <a:buSzPts val="1800"/>
            </a:pPr>
            <a:r>
              <a:rPr lang="en" sz="2400" b="1">
                <a:solidFill>
                  <a:srgbClr val="C55A11"/>
                </a:solidFill>
                <a:latin typeface="Calibri"/>
                <a:ea typeface="Calibri"/>
                <a:cs typeface="Calibri"/>
                <a:sym typeface="Calibri"/>
              </a:rPr>
              <a:t>NATURAL LANGUAGE PROCESSING</a:t>
            </a:r>
            <a:endParaRPr sz="1467">
              <a:solidFill>
                <a:srgbClr val="000000"/>
              </a:solidFill>
              <a:latin typeface="Arial"/>
              <a:ea typeface="Arial"/>
              <a:cs typeface="Arial"/>
              <a:sym typeface="Arial"/>
            </a:endParaRPr>
          </a:p>
        </p:txBody>
      </p:sp>
      <p:sp>
        <p:nvSpPr>
          <p:cNvPr id="739" name="Google Shape;739;p76"/>
          <p:cNvSpPr txBox="1"/>
          <p:nvPr/>
        </p:nvSpPr>
        <p:spPr>
          <a:xfrm>
            <a:off x="393111" y="662358"/>
            <a:ext cx="8751200" cy="461624"/>
          </a:xfrm>
          <a:prstGeom prst="rect">
            <a:avLst/>
          </a:prstGeom>
          <a:noFill/>
          <a:ln>
            <a:noFill/>
          </a:ln>
        </p:spPr>
        <p:txBody>
          <a:bodyPr spcFirstLastPara="1" wrap="square" lIns="91433" tIns="45700" rIns="91433" bIns="45700" anchor="t" anchorCtr="0">
            <a:spAutoFit/>
          </a:bodyPr>
          <a:lstStyle/>
          <a:p>
            <a:r>
              <a:rPr lang="en" sz="2400" b="1">
                <a:solidFill>
                  <a:srgbClr val="000000"/>
                </a:solidFill>
                <a:latin typeface="Calibri"/>
                <a:ea typeface="Calibri"/>
                <a:cs typeface="Calibri"/>
                <a:sym typeface="Calibri"/>
              </a:rPr>
              <a:t>Disclaimer</a:t>
            </a:r>
            <a:endParaRPr sz="1467"/>
          </a:p>
        </p:txBody>
      </p:sp>
      <p:sp>
        <p:nvSpPr>
          <p:cNvPr id="740" name="Google Shape;740;p76"/>
          <p:cNvSpPr/>
          <p:nvPr/>
        </p:nvSpPr>
        <p:spPr>
          <a:xfrm>
            <a:off x="393111" y="2413337"/>
            <a:ext cx="9152000" cy="1016000"/>
          </a:xfrm>
          <a:prstGeom prst="rect">
            <a:avLst/>
          </a:prstGeom>
          <a:noFill/>
          <a:ln>
            <a:noFill/>
          </a:ln>
        </p:spPr>
        <p:txBody>
          <a:bodyPr spcFirstLastPara="1" wrap="square" lIns="91433" tIns="45700" rIns="91433" bIns="45700" anchor="t" anchorCtr="0">
            <a:noAutofit/>
          </a:bodyPr>
          <a:lstStyle/>
          <a:p>
            <a:r>
              <a:rPr lang="en" sz="2000"/>
              <a:t>https://www.entrypointai.com/blog/pre-training-vs-fine-tuning-vs-in-context-learning-of-large-language-models/</a:t>
            </a:r>
            <a:endParaRPr sz="2000"/>
          </a:p>
          <a:p>
            <a:endParaRPr sz="2000"/>
          </a:p>
          <a:p>
            <a:r>
              <a:rPr lang="en" sz="2000"/>
              <a:t>https://medium.com/nerd-for-tech/gpt3-and-chat-gpt-detailed-architecture-study-deep-nlp-horse-db3af9de8a5d</a:t>
            </a:r>
            <a:endParaRPr sz="2000">
              <a:solidFill>
                <a:srgbClr val="000000"/>
              </a:solidFill>
              <a:latin typeface="Arial"/>
              <a:ea typeface="Arial"/>
              <a:cs typeface="Arial"/>
              <a:sym typeface="Arial"/>
            </a:endParaRPr>
          </a:p>
        </p:txBody>
      </p:sp>
      <p:sp>
        <p:nvSpPr>
          <p:cNvPr id="741" name="Google Shape;741;p76"/>
          <p:cNvSpPr txBox="1"/>
          <p:nvPr/>
        </p:nvSpPr>
        <p:spPr>
          <a:xfrm>
            <a:off x="393111" y="1508895"/>
            <a:ext cx="5731600" cy="400069"/>
          </a:xfrm>
          <a:prstGeom prst="rect">
            <a:avLst/>
          </a:prstGeom>
          <a:noFill/>
          <a:ln>
            <a:noFill/>
          </a:ln>
        </p:spPr>
        <p:txBody>
          <a:bodyPr spcFirstLastPara="1" wrap="square" lIns="91433" tIns="45700" rIns="91433" bIns="45700" anchor="t" anchorCtr="0">
            <a:spAutoFit/>
          </a:bodyPr>
          <a:lstStyle/>
          <a:p>
            <a:r>
              <a:rPr lang="en" sz="2000">
                <a:solidFill>
                  <a:srgbClr val="000000"/>
                </a:solidFill>
                <a:latin typeface="Arial"/>
                <a:ea typeface="Arial"/>
                <a:cs typeface="Arial"/>
                <a:sym typeface="Arial"/>
              </a:rPr>
              <a:t>These slides are largely prepared from </a:t>
            </a:r>
            <a:endParaRPr sz="1467"/>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77"/>
          <p:cNvSpPr txBox="1">
            <a:spLocks noGrp="1"/>
          </p:cNvSpPr>
          <p:nvPr>
            <p:ph type="sldNum" idx="12"/>
          </p:nvPr>
        </p:nvSpPr>
        <p:spPr>
          <a:xfrm>
            <a:off x="8610600" y="6356351"/>
            <a:ext cx="2743200" cy="365200"/>
          </a:xfrm>
          <a:prstGeom prst="rect">
            <a:avLst/>
          </a:prstGeom>
          <a:noFill/>
          <a:ln>
            <a:noFill/>
          </a:ln>
        </p:spPr>
        <p:txBody>
          <a:bodyPr spcFirstLastPara="1" vert="horz" wrap="square" lIns="91433" tIns="45700" rIns="91433" bIns="45700" rtlCol="0" anchor="ctr" anchorCtr="0">
            <a:noAutofit/>
          </a:bodyPr>
          <a:lstStyle/>
          <a:p>
            <a:pPr>
              <a:buClr>
                <a:srgbClr val="898989"/>
              </a:buClr>
              <a:buSzPts val="900"/>
            </a:pPr>
            <a:fld id="{00000000-1234-1234-1234-123412341234}" type="slidenum">
              <a:rPr lang="en">
                <a:solidFill>
                  <a:srgbClr val="898989"/>
                </a:solidFill>
                <a:latin typeface="Calibri"/>
                <a:ea typeface="Calibri"/>
                <a:cs typeface="Calibri"/>
                <a:sym typeface="Calibri"/>
              </a:rPr>
              <a:pPr>
                <a:buClr>
                  <a:srgbClr val="898989"/>
                </a:buClr>
                <a:buSzPts val="900"/>
              </a:pPr>
              <a:t>4</a:t>
            </a:fld>
            <a:endParaRPr sz="1333">
              <a:solidFill>
                <a:srgbClr val="898989"/>
              </a:solidFill>
              <a:latin typeface="Calibri"/>
              <a:ea typeface="Calibri"/>
              <a:cs typeface="Calibri"/>
              <a:sym typeface="Calibri"/>
            </a:endParaRPr>
          </a:p>
        </p:txBody>
      </p:sp>
      <p:sp>
        <p:nvSpPr>
          <p:cNvPr id="747" name="Google Shape;747;p77"/>
          <p:cNvSpPr/>
          <p:nvPr/>
        </p:nvSpPr>
        <p:spPr>
          <a:xfrm>
            <a:off x="669044" y="338375"/>
            <a:ext cx="7332800" cy="831200"/>
          </a:xfrm>
          <a:prstGeom prst="rect">
            <a:avLst/>
          </a:prstGeom>
          <a:noFill/>
          <a:ln>
            <a:noFill/>
          </a:ln>
        </p:spPr>
        <p:txBody>
          <a:bodyPr spcFirstLastPara="1" wrap="square" lIns="91433" tIns="45700" rIns="91433" bIns="45700" anchor="t" anchorCtr="0">
            <a:noAutofit/>
          </a:bodyPr>
          <a:lstStyle/>
          <a:p>
            <a:r>
              <a:rPr lang="en" sz="2400" b="1">
                <a:solidFill>
                  <a:srgbClr val="2F5496"/>
                </a:solidFill>
                <a:latin typeface="Calibri"/>
                <a:ea typeface="Calibri"/>
                <a:cs typeface="Calibri"/>
                <a:sym typeface="Calibri"/>
              </a:rPr>
              <a:t>NATURAL LANGUAGE PROCESSING</a:t>
            </a:r>
            <a:endParaRPr sz="2400">
              <a:solidFill>
                <a:srgbClr val="DFA267"/>
              </a:solidFill>
              <a:latin typeface="Calibri"/>
              <a:ea typeface="Calibri"/>
              <a:cs typeface="Calibri"/>
              <a:sym typeface="Calibri"/>
            </a:endParaRPr>
          </a:p>
          <a:p>
            <a:r>
              <a:rPr lang="en" sz="2400">
                <a:solidFill>
                  <a:srgbClr val="C55A11"/>
                </a:solidFill>
                <a:latin typeface="Calibri"/>
                <a:ea typeface="Calibri"/>
                <a:cs typeface="Calibri"/>
                <a:sym typeface="Calibri"/>
              </a:rPr>
              <a:t>Transformer as Language Models</a:t>
            </a:r>
            <a:endParaRPr sz="1467"/>
          </a:p>
        </p:txBody>
      </p:sp>
      <p:cxnSp>
        <p:nvCxnSpPr>
          <p:cNvPr id="748" name="Google Shape;748;p77"/>
          <p:cNvCxnSpPr/>
          <p:nvPr/>
        </p:nvCxnSpPr>
        <p:spPr>
          <a:xfrm>
            <a:off x="150147" y="1250295"/>
            <a:ext cx="8300000" cy="0"/>
          </a:xfrm>
          <a:prstGeom prst="straightConnector1">
            <a:avLst/>
          </a:prstGeom>
          <a:noFill/>
          <a:ln w="38100" cap="flat" cmpd="sng">
            <a:solidFill>
              <a:srgbClr val="DFA267"/>
            </a:solidFill>
            <a:prstDash val="solid"/>
            <a:miter lim="800000"/>
            <a:headEnd type="none" w="sm" len="sm"/>
            <a:tailEnd type="none" w="sm" len="sm"/>
          </a:ln>
        </p:spPr>
      </p:cxnSp>
      <p:pic>
        <p:nvPicPr>
          <p:cNvPr id="749" name="Google Shape;749;p77" descr="A close up of a logo&#10;&#10;Description automatically generated"/>
          <p:cNvPicPr preferRelativeResize="0"/>
          <p:nvPr/>
        </p:nvPicPr>
        <p:blipFill rotWithShape="1">
          <a:blip r:embed="rId3">
            <a:alphaModFix/>
          </a:blip>
          <a:srcRect/>
          <a:stretch/>
        </p:blipFill>
        <p:spPr>
          <a:xfrm>
            <a:off x="10659519" y="469891"/>
            <a:ext cx="933599" cy="1398964"/>
          </a:xfrm>
          <a:prstGeom prst="rect">
            <a:avLst/>
          </a:prstGeom>
          <a:noFill/>
          <a:ln>
            <a:noFill/>
          </a:ln>
        </p:spPr>
      </p:pic>
      <p:sp>
        <p:nvSpPr>
          <p:cNvPr id="750" name="Google Shape;750;p77"/>
          <p:cNvSpPr txBox="1"/>
          <p:nvPr/>
        </p:nvSpPr>
        <p:spPr>
          <a:xfrm>
            <a:off x="493323" y="1620742"/>
            <a:ext cx="9190400" cy="1938952"/>
          </a:xfrm>
          <a:prstGeom prst="rect">
            <a:avLst/>
          </a:prstGeom>
          <a:noFill/>
          <a:ln>
            <a:noFill/>
          </a:ln>
        </p:spPr>
        <p:txBody>
          <a:bodyPr spcFirstLastPara="1" wrap="square" lIns="91433" tIns="45700" rIns="91433" bIns="45700" anchor="t" anchorCtr="0">
            <a:spAutoFit/>
          </a:bodyPr>
          <a:lstStyle/>
          <a:p>
            <a:pPr marL="338658" indent="-338658">
              <a:buClr>
                <a:schemeClr val="dk1"/>
              </a:buClr>
              <a:buSzPts val="1800"/>
              <a:buFont typeface="Arial"/>
              <a:buChar char="•"/>
            </a:pPr>
            <a:r>
              <a:rPr lang="en" sz="2400">
                <a:solidFill>
                  <a:schemeClr val="dk1"/>
                </a:solidFill>
                <a:latin typeface="Calibri"/>
                <a:ea typeface="Calibri"/>
                <a:cs typeface="Calibri"/>
                <a:sym typeface="Calibri"/>
              </a:rPr>
              <a:t>Language modeling is the task of assigning probability to sentences in a language. The goal for language modeling is for the model to assign high probability to real sentences in our dataset so that it will be able to generate fluent sentences that are close to human-level using the transformer architecture.</a:t>
            </a:r>
            <a:endParaRPr sz="24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p78"/>
          <p:cNvSpPr txBox="1">
            <a:spLocks noGrp="1"/>
          </p:cNvSpPr>
          <p:nvPr>
            <p:ph type="sldNum" idx="12"/>
          </p:nvPr>
        </p:nvSpPr>
        <p:spPr>
          <a:xfrm>
            <a:off x="8610600" y="6356351"/>
            <a:ext cx="2743200" cy="365200"/>
          </a:xfrm>
          <a:prstGeom prst="rect">
            <a:avLst/>
          </a:prstGeom>
          <a:noFill/>
          <a:ln>
            <a:noFill/>
          </a:ln>
        </p:spPr>
        <p:txBody>
          <a:bodyPr spcFirstLastPara="1" vert="horz" wrap="square" lIns="91433" tIns="45700" rIns="91433" bIns="45700" rtlCol="0" anchor="ctr" anchorCtr="0">
            <a:noAutofit/>
          </a:bodyPr>
          <a:lstStyle/>
          <a:p>
            <a:pPr>
              <a:buClr>
                <a:srgbClr val="898989"/>
              </a:buClr>
              <a:buSzPts val="900"/>
            </a:pPr>
            <a:fld id="{00000000-1234-1234-1234-123412341234}" type="slidenum">
              <a:rPr lang="en">
                <a:solidFill>
                  <a:srgbClr val="898989"/>
                </a:solidFill>
                <a:latin typeface="Calibri"/>
                <a:ea typeface="Calibri"/>
                <a:cs typeface="Calibri"/>
                <a:sym typeface="Calibri"/>
              </a:rPr>
              <a:pPr>
                <a:buClr>
                  <a:srgbClr val="898989"/>
                </a:buClr>
                <a:buSzPts val="900"/>
              </a:pPr>
              <a:t>5</a:t>
            </a:fld>
            <a:endParaRPr sz="1333">
              <a:solidFill>
                <a:srgbClr val="898989"/>
              </a:solidFill>
              <a:latin typeface="Calibri"/>
              <a:ea typeface="Calibri"/>
              <a:cs typeface="Calibri"/>
              <a:sym typeface="Calibri"/>
            </a:endParaRPr>
          </a:p>
        </p:txBody>
      </p:sp>
      <p:sp>
        <p:nvSpPr>
          <p:cNvPr id="756" name="Google Shape;756;p78"/>
          <p:cNvSpPr/>
          <p:nvPr/>
        </p:nvSpPr>
        <p:spPr>
          <a:xfrm>
            <a:off x="669044" y="338375"/>
            <a:ext cx="7332800" cy="831200"/>
          </a:xfrm>
          <a:prstGeom prst="rect">
            <a:avLst/>
          </a:prstGeom>
          <a:noFill/>
          <a:ln>
            <a:noFill/>
          </a:ln>
        </p:spPr>
        <p:txBody>
          <a:bodyPr spcFirstLastPara="1" wrap="square" lIns="91433" tIns="45700" rIns="91433" bIns="45700" anchor="t" anchorCtr="0">
            <a:noAutofit/>
          </a:bodyPr>
          <a:lstStyle/>
          <a:p>
            <a:r>
              <a:rPr lang="en" sz="2400" b="1">
                <a:solidFill>
                  <a:srgbClr val="2F5496"/>
                </a:solidFill>
                <a:latin typeface="Calibri"/>
                <a:ea typeface="Calibri"/>
                <a:cs typeface="Calibri"/>
                <a:sym typeface="Calibri"/>
              </a:rPr>
              <a:t>NATURAL LANGUAGE PROCESSING</a:t>
            </a:r>
            <a:endParaRPr sz="2400">
              <a:solidFill>
                <a:srgbClr val="DFA267"/>
              </a:solidFill>
              <a:latin typeface="Calibri"/>
              <a:ea typeface="Calibri"/>
              <a:cs typeface="Calibri"/>
              <a:sym typeface="Calibri"/>
            </a:endParaRPr>
          </a:p>
          <a:p>
            <a:r>
              <a:rPr lang="en" sz="2400">
                <a:solidFill>
                  <a:srgbClr val="C55A11"/>
                </a:solidFill>
                <a:latin typeface="Calibri"/>
                <a:ea typeface="Calibri"/>
                <a:cs typeface="Calibri"/>
                <a:sym typeface="Calibri"/>
              </a:rPr>
              <a:t>Large Language Models</a:t>
            </a:r>
            <a:endParaRPr sz="1467"/>
          </a:p>
        </p:txBody>
      </p:sp>
      <p:cxnSp>
        <p:nvCxnSpPr>
          <p:cNvPr id="757" name="Google Shape;757;p78"/>
          <p:cNvCxnSpPr/>
          <p:nvPr/>
        </p:nvCxnSpPr>
        <p:spPr>
          <a:xfrm>
            <a:off x="150147" y="1250295"/>
            <a:ext cx="8300000" cy="0"/>
          </a:xfrm>
          <a:prstGeom prst="straightConnector1">
            <a:avLst/>
          </a:prstGeom>
          <a:noFill/>
          <a:ln w="38100" cap="flat" cmpd="sng">
            <a:solidFill>
              <a:srgbClr val="DFA267"/>
            </a:solidFill>
            <a:prstDash val="solid"/>
            <a:miter lim="800000"/>
            <a:headEnd type="none" w="sm" len="sm"/>
            <a:tailEnd type="none" w="sm" len="sm"/>
          </a:ln>
        </p:spPr>
      </p:cxnSp>
      <p:pic>
        <p:nvPicPr>
          <p:cNvPr id="758" name="Google Shape;758;p78" descr="A close up of a logo&#10;&#10;Description automatically generated"/>
          <p:cNvPicPr preferRelativeResize="0"/>
          <p:nvPr/>
        </p:nvPicPr>
        <p:blipFill rotWithShape="1">
          <a:blip r:embed="rId3">
            <a:alphaModFix/>
          </a:blip>
          <a:srcRect/>
          <a:stretch/>
        </p:blipFill>
        <p:spPr>
          <a:xfrm>
            <a:off x="10659519" y="469891"/>
            <a:ext cx="933599" cy="1398964"/>
          </a:xfrm>
          <a:prstGeom prst="rect">
            <a:avLst/>
          </a:prstGeom>
          <a:noFill/>
          <a:ln>
            <a:noFill/>
          </a:ln>
        </p:spPr>
      </p:pic>
      <p:sp>
        <p:nvSpPr>
          <p:cNvPr id="759" name="Google Shape;759;p78"/>
          <p:cNvSpPr txBox="1"/>
          <p:nvPr/>
        </p:nvSpPr>
        <p:spPr>
          <a:xfrm>
            <a:off x="493323" y="1620742"/>
            <a:ext cx="9190400" cy="1569620"/>
          </a:xfrm>
          <a:prstGeom prst="rect">
            <a:avLst/>
          </a:prstGeom>
          <a:noFill/>
          <a:ln>
            <a:noFill/>
          </a:ln>
        </p:spPr>
        <p:txBody>
          <a:bodyPr spcFirstLastPara="1" wrap="square" lIns="91433" tIns="45700" rIns="91433" bIns="45700" anchor="t" anchorCtr="0">
            <a:spAutoFit/>
          </a:bodyPr>
          <a:lstStyle/>
          <a:p>
            <a:pPr marL="338658" indent="-338658">
              <a:buClr>
                <a:schemeClr val="dk1"/>
              </a:buClr>
              <a:buSzPts val="1800"/>
              <a:buFont typeface="Arial"/>
              <a:buChar char="•"/>
            </a:pPr>
            <a:r>
              <a:rPr lang="en" sz="2400">
                <a:solidFill>
                  <a:schemeClr val="dk1"/>
                </a:solidFill>
                <a:latin typeface="Calibri"/>
                <a:ea typeface="Calibri"/>
                <a:cs typeface="Calibri"/>
                <a:sym typeface="Calibri"/>
              </a:rPr>
              <a:t>A large language model (LLM) is a statistical language model, trained on a massive amount of data, that can be used to generate and translate text and other content, and perform other natural language processing (NLP) tasks.</a:t>
            </a:r>
            <a:endParaRPr sz="24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79"/>
          <p:cNvSpPr txBox="1">
            <a:spLocks noGrp="1"/>
          </p:cNvSpPr>
          <p:nvPr>
            <p:ph type="sldNum" idx="12"/>
          </p:nvPr>
        </p:nvSpPr>
        <p:spPr>
          <a:xfrm>
            <a:off x="8610600" y="6356351"/>
            <a:ext cx="2743200" cy="365200"/>
          </a:xfrm>
          <a:prstGeom prst="rect">
            <a:avLst/>
          </a:prstGeom>
          <a:noFill/>
          <a:ln>
            <a:noFill/>
          </a:ln>
        </p:spPr>
        <p:txBody>
          <a:bodyPr spcFirstLastPara="1" vert="horz" wrap="square" lIns="91433" tIns="45700" rIns="91433" bIns="45700" rtlCol="0" anchor="ctr" anchorCtr="0">
            <a:noAutofit/>
          </a:bodyPr>
          <a:lstStyle/>
          <a:p>
            <a:pPr>
              <a:buClr>
                <a:srgbClr val="898989"/>
              </a:buClr>
              <a:buSzPts val="900"/>
            </a:pPr>
            <a:fld id="{00000000-1234-1234-1234-123412341234}" type="slidenum">
              <a:rPr lang="en">
                <a:solidFill>
                  <a:srgbClr val="898989"/>
                </a:solidFill>
                <a:latin typeface="Calibri"/>
                <a:ea typeface="Calibri"/>
                <a:cs typeface="Calibri"/>
                <a:sym typeface="Calibri"/>
              </a:rPr>
              <a:pPr>
                <a:buClr>
                  <a:srgbClr val="898989"/>
                </a:buClr>
                <a:buSzPts val="900"/>
              </a:pPr>
              <a:t>6</a:t>
            </a:fld>
            <a:endParaRPr sz="1333">
              <a:solidFill>
                <a:srgbClr val="898989"/>
              </a:solidFill>
              <a:latin typeface="Calibri"/>
              <a:ea typeface="Calibri"/>
              <a:cs typeface="Calibri"/>
              <a:sym typeface="Calibri"/>
            </a:endParaRPr>
          </a:p>
        </p:txBody>
      </p:sp>
      <p:sp>
        <p:nvSpPr>
          <p:cNvPr id="765" name="Google Shape;765;p79"/>
          <p:cNvSpPr/>
          <p:nvPr/>
        </p:nvSpPr>
        <p:spPr>
          <a:xfrm>
            <a:off x="669044" y="338375"/>
            <a:ext cx="7332800" cy="831200"/>
          </a:xfrm>
          <a:prstGeom prst="rect">
            <a:avLst/>
          </a:prstGeom>
          <a:noFill/>
          <a:ln>
            <a:noFill/>
          </a:ln>
        </p:spPr>
        <p:txBody>
          <a:bodyPr spcFirstLastPara="1" wrap="square" lIns="91433" tIns="45700" rIns="91433" bIns="45700" anchor="t" anchorCtr="0">
            <a:noAutofit/>
          </a:bodyPr>
          <a:lstStyle/>
          <a:p>
            <a:r>
              <a:rPr lang="en" sz="2400" b="1">
                <a:solidFill>
                  <a:srgbClr val="2F5496"/>
                </a:solidFill>
                <a:latin typeface="Calibri"/>
                <a:ea typeface="Calibri"/>
                <a:cs typeface="Calibri"/>
                <a:sym typeface="Calibri"/>
              </a:rPr>
              <a:t>NATURAL LANGUAGE PROCESSING</a:t>
            </a:r>
            <a:endParaRPr sz="2400">
              <a:solidFill>
                <a:srgbClr val="DFA267"/>
              </a:solidFill>
              <a:latin typeface="Calibri"/>
              <a:ea typeface="Calibri"/>
              <a:cs typeface="Calibri"/>
              <a:sym typeface="Calibri"/>
            </a:endParaRPr>
          </a:p>
          <a:p>
            <a:r>
              <a:rPr lang="en" sz="2400">
                <a:solidFill>
                  <a:srgbClr val="C55A11"/>
                </a:solidFill>
                <a:latin typeface="Calibri"/>
                <a:ea typeface="Calibri"/>
                <a:cs typeface="Calibri"/>
                <a:sym typeface="Calibri"/>
              </a:rPr>
              <a:t>LLM Training Pipeline</a:t>
            </a:r>
            <a:endParaRPr sz="1467"/>
          </a:p>
        </p:txBody>
      </p:sp>
      <p:cxnSp>
        <p:nvCxnSpPr>
          <p:cNvPr id="766" name="Google Shape;766;p79"/>
          <p:cNvCxnSpPr/>
          <p:nvPr/>
        </p:nvCxnSpPr>
        <p:spPr>
          <a:xfrm>
            <a:off x="150147" y="1250295"/>
            <a:ext cx="8300000" cy="0"/>
          </a:xfrm>
          <a:prstGeom prst="straightConnector1">
            <a:avLst/>
          </a:prstGeom>
          <a:noFill/>
          <a:ln w="38100" cap="flat" cmpd="sng">
            <a:solidFill>
              <a:srgbClr val="DFA267"/>
            </a:solidFill>
            <a:prstDash val="solid"/>
            <a:miter lim="800000"/>
            <a:headEnd type="none" w="sm" len="sm"/>
            <a:tailEnd type="none" w="sm" len="sm"/>
          </a:ln>
        </p:spPr>
      </p:cxnSp>
      <p:pic>
        <p:nvPicPr>
          <p:cNvPr id="767" name="Google Shape;767;p79" descr="A close up of a logo&#10;&#10;Description automatically generated"/>
          <p:cNvPicPr preferRelativeResize="0"/>
          <p:nvPr/>
        </p:nvPicPr>
        <p:blipFill rotWithShape="1">
          <a:blip r:embed="rId3">
            <a:alphaModFix/>
          </a:blip>
          <a:srcRect/>
          <a:stretch/>
        </p:blipFill>
        <p:spPr>
          <a:xfrm>
            <a:off x="10659519" y="469891"/>
            <a:ext cx="933599" cy="1398964"/>
          </a:xfrm>
          <a:prstGeom prst="rect">
            <a:avLst/>
          </a:prstGeom>
          <a:noFill/>
          <a:ln>
            <a:noFill/>
          </a:ln>
        </p:spPr>
      </p:pic>
      <p:pic>
        <p:nvPicPr>
          <p:cNvPr id="768" name="Google Shape;768;p79"/>
          <p:cNvPicPr preferRelativeResize="0"/>
          <p:nvPr/>
        </p:nvPicPr>
        <p:blipFill>
          <a:blip r:embed="rId4">
            <a:alphaModFix/>
          </a:blip>
          <a:stretch>
            <a:fillRect/>
          </a:stretch>
        </p:blipFill>
        <p:spPr>
          <a:xfrm>
            <a:off x="896700" y="1437383"/>
            <a:ext cx="8925667" cy="4651168"/>
          </a:xfrm>
          <a:prstGeom prst="rect">
            <a:avLst/>
          </a:prstGeom>
          <a:noFill/>
          <a:ln>
            <a:noFill/>
          </a:ln>
        </p:spPr>
      </p:pic>
      <p:sp>
        <p:nvSpPr>
          <p:cNvPr id="769" name="Google Shape;769;p79"/>
          <p:cNvSpPr txBox="1"/>
          <p:nvPr/>
        </p:nvSpPr>
        <p:spPr>
          <a:xfrm>
            <a:off x="1644767" y="6088567"/>
            <a:ext cx="8177600" cy="529200"/>
          </a:xfrm>
          <a:prstGeom prst="rect">
            <a:avLst/>
          </a:prstGeom>
          <a:noFill/>
          <a:ln>
            <a:noFill/>
          </a:ln>
        </p:spPr>
        <p:txBody>
          <a:bodyPr spcFirstLastPara="1" wrap="square" lIns="121900" tIns="121900" rIns="121900" bIns="121900" anchor="t" anchorCtr="0">
            <a:noAutofit/>
          </a:bodyPr>
          <a:lstStyle/>
          <a:p>
            <a:r>
              <a:rPr lang="en" sz="2400">
                <a:solidFill>
                  <a:schemeClr val="dk1"/>
                </a:solidFill>
                <a:latin typeface="Calibri"/>
                <a:ea typeface="Calibri"/>
                <a:cs typeface="Calibri"/>
                <a:sym typeface="Calibri"/>
              </a:rPr>
              <a:t>Source: Andrej Karpathy’s Keynote at Microsoft Build 2023</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80"/>
          <p:cNvSpPr txBox="1">
            <a:spLocks noGrp="1"/>
          </p:cNvSpPr>
          <p:nvPr>
            <p:ph type="sldNum" idx="12"/>
          </p:nvPr>
        </p:nvSpPr>
        <p:spPr>
          <a:xfrm>
            <a:off x="8610600" y="6356351"/>
            <a:ext cx="2743200" cy="365200"/>
          </a:xfrm>
          <a:prstGeom prst="rect">
            <a:avLst/>
          </a:prstGeom>
          <a:noFill/>
          <a:ln>
            <a:noFill/>
          </a:ln>
        </p:spPr>
        <p:txBody>
          <a:bodyPr spcFirstLastPara="1" vert="horz" wrap="square" lIns="91433" tIns="45700" rIns="91433" bIns="45700" rtlCol="0" anchor="ctr" anchorCtr="0">
            <a:noAutofit/>
          </a:bodyPr>
          <a:lstStyle/>
          <a:p>
            <a:pPr>
              <a:buClr>
                <a:srgbClr val="898989"/>
              </a:buClr>
              <a:buSzPts val="900"/>
            </a:pPr>
            <a:fld id="{00000000-1234-1234-1234-123412341234}" type="slidenum">
              <a:rPr lang="en">
                <a:solidFill>
                  <a:srgbClr val="898989"/>
                </a:solidFill>
                <a:latin typeface="Calibri"/>
                <a:ea typeface="Calibri"/>
                <a:cs typeface="Calibri"/>
                <a:sym typeface="Calibri"/>
              </a:rPr>
              <a:pPr>
                <a:buClr>
                  <a:srgbClr val="898989"/>
                </a:buClr>
                <a:buSzPts val="900"/>
              </a:pPr>
              <a:t>7</a:t>
            </a:fld>
            <a:endParaRPr sz="1333">
              <a:solidFill>
                <a:srgbClr val="898989"/>
              </a:solidFill>
              <a:latin typeface="Calibri"/>
              <a:ea typeface="Calibri"/>
              <a:cs typeface="Calibri"/>
              <a:sym typeface="Calibri"/>
            </a:endParaRPr>
          </a:p>
        </p:txBody>
      </p:sp>
      <p:sp>
        <p:nvSpPr>
          <p:cNvPr id="775" name="Google Shape;775;p80"/>
          <p:cNvSpPr/>
          <p:nvPr/>
        </p:nvSpPr>
        <p:spPr>
          <a:xfrm>
            <a:off x="669044" y="338375"/>
            <a:ext cx="7332800" cy="831200"/>
          </a:xfrm>
          <a:prstGeom prst="rect">
            <a:avLst/>
          </a:prstGeom>
          <a:noFill/>
          <a:ln>
            <a:noFill/>
          </a:ln>
        </p:spPr>
        <p:txBody>
          <a:bodyPr spcFirstLastPara="1" wrap="square" lIns="91433" tIns="45700" rIns="91433" bIns="45700" anchor="t" anchorCtr="0">
            <a:noAutofit/>
          </a:bodyPr>
          <a:lstStyle/>
          <a:p>
            <a:r>
              <a:rPr lang="en" sz="2400" b="1">
                <a:solidFill>
                  <a:srgbClr val="2F5496"/>
                </a:solidFill>
                <a:latin typeface="Calibri"/>
                <a:ea typeface="Calibri"/>
                <a:cs typeface="Calibri"/>
                <a:sym typeface="Calibri"/>
              </a:rPr>
              <a:t>NATURAL LANGUAGE PROCESSING</a:t>
            </a:r>
            <a:endParaRPr sz="2400">
              <a:solidFill>
                <a:srgbClr val="DFA267"/>
              </a:solidFill>
              <a:latin typeface="Calibri"/>
              <a:ea typeface="Calibri"/>
              <a:cs typeface="Calibri"/>
              <a:sym typeface="Calibri"/>
            </a:endParaRPr>
          </a:p>
          <a:p>
            <a:r>
              <a:rPr lang="en" sz="2400">
                <a:solidFill>
                  <a:srgbClr val="C55A11"/>
                </a:solidFill>
                <a:latin typeface="Calibri"/>
                <a:ea typeface="Calibri"/>
                <a:cs typeface="Calibri"/>
                <a:sym typeface="Calibri"/>
              </a:rPr>
              <a:t>LLM Training Pipeline - Pre-training</a:t>
            </a:r>
            <a:endParaRPr sz="1467"/>
          </a:p>
        </p:txBody>
      </p:sp>
      <p:cxnSp>
        <p:nvCxnSpPr>
          <p:cNvPr id="776" name="Google Shape;776;p80"/>
          <p:cNvCxnSpPr/>
          <p:nvPr/>
        </p:nvCxnSpPr>
        <p:spPr>
          <a:xfrm>
            <a:off x="150147" y="1250295"/>
            <a:ext cx="8300000" cy="0"/>
          </a:xfrm>
          <a:prstGeom prst="straightConnector1">
            <a:avLst/>
          </a:prstGeom>
          <a:noFill/>
          <a:ln w="38100" cap="flat" cmpd="sng">
            <a:solidFill>
              <a:srgbClr val="DFA267"/>
            </a:solidFill>
            <a:prstDash val="solid"/>
            <a:miter lim="800000"/>
            <a:headEnd type="none" w="sm" len="sm"/>
            <a:tailEnd type="none" w="sm" len="sm"/>
          </a:ln>
        </p:spPr>
      </p:cxnSp>
      <p:pic>
        <p:nvPicPr>
          <p:cNvPr id="777" name="Google Shape;777;p80" descr="A close up of a logo&#10;&#10;Description automatically generated"/>
          <p:cNvPicPr preferRelativeResize="0"/>
          <p:nvPr/>
        </p:nvPicPr>
        <p:blipFill rotWithShape="1">
          <a:blip r:embed="rId3">
            <a:alphaModFix/>
          </a:blip>
          <a:srcRect/>
          <a:stretch/>
        </p:blipFill>
        <p:spPr>
          <a:xfrm>
            <a:off x="10659519" y="469891"/>
            <a:ext cx="933599" cy="1398964"/>
          </a:xfrm>
          <a:prstGeom prst="rect">
            <a:avLst/>
          </a:prstGeom>
          <a:noFill/>
          <a:ln>
            <a:noFill/>
          </a:ln>
        </p:spPr>
      </p:pic>
      <p:sp>
        <p:nvSpPr>
          <p:cNvPr id="778" name="Google Shape;778;p80"/>
          <p:cNvSpPr txBox="1"/>
          <p:nvPr/>
        </p:nvSpPr>
        <p:spPr>
          <a:xfrm>
            <a:off x="493323" y="1620742"/>
            <a:ext cx="9190400" cy="1569620"/>
          </a:xfrm>
          <a:prstGeom prst="rect">
            <a:avLst/>
          </a:prstGeom>
          <a:noFill/>
          <a:ln>
            <a:noFill/>
          </a:ln>
        </p:spPr>
        <p:txBody>
          <a:bodyPr spcFirstLastPara="1" wrap="square" lIns="91433" tIns="45700" rIns="91433" bIns="45700" anchor="t" anchorCtr="0">
            <a:spAutoFit/>
          </a:bodyPr>
          <a:lstStyle/>
          <a:p>
            <a:pPr marL="338658" indent="-338658">
              <a:buClr>
                <a:schemeClr val="dk1"/>
              </a:buClr>
              <a:buSzPts val="1800"/>
              <a:buFont typeface="Arial"/>
              <a:buChar char="•"/>
            </a:pPr>
            <a:r>
              <a:rPr lang="en" sz="2400">
                <a:solidFill>
                  <a:schemeClr val="dk1"/>
                </a:solidFill>
                <a:latin typeface="Calibri"/>
                <a:ea typeface="Calibri"/>
                <a:cs typeface="Calibri"/>
                <a:sym typeface="Calibri"/>
              </a:rPr>
              <a:t>Pre-training in unsupervised learning is like immersing the model in a vast sea of text data without any right or wrong answers for guidance. The main goal is next-token prediction on a specific architecture of transformers.</a:t>
            </a:r>
            <a:endParaRPr sz="24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81"/>
          <p:cNvSpPr txBox="1">
            <a:spLocks noGrp="1"/>
          </p:cNvSpPr>
          <p:nvPr>
            <p:ph type="sldNum" idx="12"/>
          </p:nvPr>
        </p:nvSpPr>
        <p:spPr>
          <a:xfrm>
            <a:off x="8610600" y="6356351"/>
            <a:ext cx="2743200" cy="365200"/>
          </a:xfrm>
          <a:prstGeom prst="rect">
            <a:avLst/>
          </a:prstGeom>
          <a:noFill/>
          <a:ln>
            <a:noFill/>
          </a:ln>
        </p:spPr>
        <p:txBody>
          <a:bodyPr spcFirstLastPara="1" vert="horz" wrap="square" lIns="91433" tIns="45700" rIns="91433" bIns="45700" rtlCol="0" anchor="ctr" anchorCtr="0">
            <a:noAutofit/>
          </a:bodyPr>
          <a:lstStyle/>
          <a:p>
            <a:pPr>
              <a:buClr>
                <a:srgbClr val="898989"/>
              </a:buClr>
              <a:buSzPts val="900"/>
            </a:pPr>
            <a:fld id="{00000000-1234-1234-1234-123412341234}" type="slidenum">
              <a:rPr lang="en">
                <a:solidFill>
                  <a:srgbClr val="898989"/>
                </a:solidFill>
                <a:latin typeface="Calibri"/>
                <a:ea typeface="Calibri"/>
                <a:cs typeface="Calibri"/>
                <a:sym typeface="Calibri"/>
              </a:rPr>
              <a:pPr>
                <a:buClr>
                  <a:srgbClr val="898989"/>
                </a:buClr>
                <a:buSzPts val="900"/>
              </a:pPr>
              <a:t>8</a:t>
            </a:fld>
            <a:endParaRPr sz="1333">
              <a:solidFill>
                <a:srgbClr val="898989"/>
              </a:solidFill>
              <a:latin typeface="Calibri"/>
              <a:ea typeface="Calibri"/>
              <a:cs typeface="Calibri"/>
              <a:sym typeface="Calibri"/>
            </a:endParaRPr>
          </a:p>
        </p:txBody>
      </p:sp>
      <p:sp>
        <p:nvSpPr>
          <p:cNvPr id="784" name="Google Shape;784;p81"/>
          <p:cNvSpPr/>
          <p:nvPr/>
        </p:nvSpPr>
        <p:spPr>
          <a:xfrm>
            <a:off x="669044" y="338375"/>
            <a:ext cx="7332800" cy="831200"/>
          </a:xfrm>
          <a:prstGeom prst="rect">
            <a:avLst/>
          </a:prstGeom>
          <a:noFill/>
          <a:ln>
            <a:noFill/>
          </a:ln>
        </p:spPr>
        <p:txBody>
          <a:bodyPr spcFirstLastPara="1" wrap="square" lIns="91433" tIns="45700" rIns="91433" bIns="45700" anchor="t" anchorCtr="0">
            <a:noAutofit/>
          </a:bodyPr>
          <a:lstStyle/>
          <a:p>
            <a:r>
              <a:rPr lang="en" sz="2400" b="1">
                <a:solidFill>
                  <a:srgbClr val="2F5496"/>
                </a:solidFill>
                <a:latin typeface="Calibri"/>
                <a:ea typeface="Calibri"/>
                <a:cs typeface="Calibri"/>
                <a:sym typeface="Calibri"/>
              </a:rPr>
              <a:t>NATURAL LANGUAGE PROCESSING</a:t>
            </a:r>
            <a:endParaRPr sz="2400">
              <a:solidFill>
                <a:srgbClr val="DFA267"/>
              </a:solidFill>
              <a:latin typeface="Calibri"/>
              <a:ea typeface="Calibri"/>
              <a:cs typeface="Calibri"/>
              <a:sym typeface="Calibri"/>
            </a:endParaRPr>
          </a:p>
          <a:p>
            <a:r>
              <a:rPr lang="en" sz="2400">
                <a:solidFill>
                  <a:srgbClr val="C55A11"/>
                </a:solidFill>
                <a:latin typeface="Calibri"/>
                <a:ea typeface="Calibri"/>
                <a:cs typeface="Calibri"/>
                <a:sym typeface="Calibri"/>
              </a:rPr>
              <a:t>LLM Training Pipeline - Pre-training</a:t>
            </a:r>
            <a:endParaRPr sz="1467"/>
          </a:p>
        </p:txBody>
      </p:sp>
      <p:cxnSp>
        <p:nvCxnSpPr>
          <p:cNvPr id="785" name="Google Shape;785;p81"/>
          <p:cNvCxnSpPr/>
          <p:nvPr/>
        </p:nvCxnSpPr>
        <p:spPr>
          <a:xfrm>
            <a:off x="150147" y="1250295"/>
            <a:ext cx="8300000" cy="0"/>
          </a:xfrm>
          <a:prstGeom prst="straightConnector1">
            <a:avLst/>
          </a:prstGeom>
          <a:noFill/>
          <a:ln w="38100" cap="flat" cmpd="sng">
            <a:solidFill>
              <a:srgbClr val="DFA267"/>
            </a:solidFill>
            <a:prstDash val="solid"/>
            <a:miter lim="800000"/>
            <a:headEnd type="none" w="sm" len="sm"/>
            <a:tailEnd type="none" w="sm" len="sm"/>
          </a:ln>
        </p:spPr>
      </p:cxnSp>
      <p:pic>
        <p:nvPicPr>
          <p:cNvPr id="786" name="Google Shape;786;p81" descr="A close up of a logo&#10;&#10;Description automatically generated"/>
          <p:cNvPicPr preferRelativeResize="0"/>
          <p:nvPr/>
        </p:nvPicPr>
        <p:blipFill rotWithShape="1">
          <a:blip r:embed="rId3">
            <a:alphaModFix/>
          </a:blip>
          <a:srcRect/>
          <a:stretch/>
        </p:blipFill>
        <p:spPr>
          <a:xfrm>
            <a:off x="10659519" y="469891"/>
            <a:ext cx="933599" cy="1398964"/>
          </a:xfrm>
          <a:prstGeom prst="rect">
            <a:avLst/>
          </a:prstGeom>
          <a:noFill/>
          <a:ln>
            <a:noFill/>
          </a:ln>
        </p:spPr>
      </p:pic>
      <p:pic>
        <p:nvPicPr>
          <p:cNvPr id="787" name="Google Shape;787;p81"/>
          <p:cNvPicPr preferRelativeResize="0"/>
          <p:nvPr/>
        </p:nvPicPr>
        <p:blipFill>
          <a:blip r:embed="rId4">
            <a:alphaModFix/>
          </a:blip>
          <a:stretch>
            <a:fillRect/>
          </a:stretch>
        </p:blipFill>
        <p:spPr>
          <a:xfrm>
            <a:off x="355200" y="1762772"/>
            <a:ext cx="10504341" cy="408109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82"/>
          <p:cNvSpPr txBox="1">
            <a:spLocks noGrp="1"/>
          </p:cNvSpPr>
          <p:nvPr>
            <p:ph type="sldNum" idx="12"/>
          </p:nvPr>
        </p:nvSpPr>
        <p:spPr>
          <a:xfrm>
            <a:off x="8610600" y="6356351"/>
            <a:ext cx="2743200" cy="365200"/>
          </a:xfrm>
          <a:prstGeom prst="rect">
            <a:avLst/>
          </a:prstGeom>
          <a:noFill/>
          <a:ln>
            <a:noFill/>
          </a:ln>
        </p:spPr>
        <p:txBody>
          <a:bodyPr spcFirstLastPara="1" vert="horz" wrap="square" lIns="91433" tIns="45700" rIns="91433" bIns="45700" rtlCol="0" anchor="ctr" anchorCtr="0">
            <a:noAutofit/>
          </a:bodyPr>
          <a:lstStyle/>
          <a:p>
            <a:pPr>
              <a:buClr>
                <a:srgbClr val="898989"/>
              </a:buClr>
              <a:buSzPts val="900"/>
            </a:pPr>
            <a:fld id="{00000000-1234-1234-1234-123412341234}" type="slidenum">
              <a:rPr lang="en">
                <a:solidFill>
                  <a:srgbClr val="898989"/>
                </a:solidFill>
                <a:latin typeface="Calibri"/>
                <a:ea typeface="Calibri"/>
                <a:cs typeface="Calibri"/>
                <a:sym typeface="Calibri"/>
              </a:rPr>
              <a:pPr>
                <a:buClr>
                  <a:srgbClr val="898989"/>
                </a:buClr>
                <a:buSzPts val="900"/>
              </a:pPr>
              <a:t>9</a:t>
            </a:fld>
            <a:endParaRPr sz="1333">
              <a:solidFill>
                <a:srgbClr val="898989"/>
              </a:solidFill>
              <a:latin typeface="Calibri"/>
              <a:ea typeface="Calibri"/>
              <a:cs typeface="Calibri"/>
              <a:sym typeface="Calibri"/>
            </a:endParaRPr>
          </a:p>
        </p:txBody>
      </p:sp>
      <p:sp>
        <p:nvSpPr>
          <p:cNvPr id="793" name="Google Shape;793;p82"/>
          <p:cNvSpPr/>
          <p:nvPr/>
        </p:nvSpPr>
        <p:spPr>
          <a:xfrm>
            <a:off x="669044" y="338375"/>
            <a:ext cx="7332800" cy="831200"/>
          </a:xfrm>
          <a:prstGeom prst="rect">
            <a:avLst/>
          </a:prstGeom>
          <a:noFill/>
          <a:ln>
            <a:noFill/>
          </a:ln>
        </p:spPr>
        <p:txBody>
          <a:bodyPr spcFirstLastPara="1" wrap="square" lIns="91433" tIns="45700" rIns="91433" bIns="45700" anchor="t" anchorCtr="0">
            <a:noAutofit/>
          </a:bodyPr>
          <a:lstStyle/>
          <a:p>
            <a:r>
              <a:rPr lang="en" sz="2400" b="1">
                <a:solidFill>
                  <a:srgbClr val="2F5496"/>
                </a:solidFill>
                <a:latin typeface="Calibri"/>
                <a:ea typeface="Calibri"/>
                <a:cs typeface="Calibri"/>
                <a:sym typeface="Calibri"/>
              </a:rPr>
              <a:t>NATURAL LANGUAGE PROCESSING</a:t>
            </a:r>
            <a:endParaRPr sz="2400">
              <a:solidFill>
                <a:srgbClr val="DFA267"/>
              </a:solidFill>
              <a:latin typeface="Calibri"/>
              <a:ea typeface="Calibri"/>
              <a:cs typeface="Calibri"/>
              <a:sym typeface="Calibri"/>
            </a:endParaRPr>
          </a:p>
          <a:p>
            <a:r>
              <a:rPr lang="en" sz="2400">
                <a:solidFill>
                  <a:srgbClr val="C55A11"/>
                </a:solidFill>
                <a:latin typeface="Calibri"/>
                <a:ea typeface="Calibri"/>
                <a:cs typeface="Calibri"/>
                <a:sym typeface="Calibri"/>
              </a:rPr>
              <a:t>LLM Training Pipeline - Supervised Fine-tuning</a:t>
            </a:r>
            <a:endParaRPr sz="1467"/>
          </a:p>
        </p:txBody>
      </p:sp>
      <p:cxnSp>
        <p:nvCxnSpPr>
          <p:cNvPr id="794" name="Google Shape;794;p82"/>
          <p:cNvCxnSpPr/>
          <p:nvPr/>
        </p:nvCxnSpPr>
        <p:spPr>
          <a:xfrm>
            <a:off x="150147" y="1250295"/>
            <a:ext cx="8300000" cy="0"/>
          </a:xfrm>
          <a:prstGeom prst="straightConnector1">
            <a:avLst/>
          </a:prstGeom>
          <a:noFill/>
          <a:ln w="38100" cap="flat" cmpd="sng">
            <a:solidFill>
              <a:srgbClr val="DFA267"/>
            </a:solidFill>
            <a:prstDash val="solid"/>
            <a:miter lim="800000"/>
            <a:headEnd type="none" w="sm" len="sm"/>
            <a:tailEnd type="none" w="sm" len="sm"/>
          </a:ln>
        </p:spPr>
      </p:cxnSp>
      <p:pic>
        <p:nvPicPr>
          <p:cNvPr id="795" name="Google Shape;795;p82" descr="A close up of a logo&#10;&#10;Description automatically generated"/>
          <p:cNvPicPr preferRelativeResize="0"/>
          <p:nvPr/>
        </p:nvPicPr>
        <p:blipFill rotWithShape="1">
          <a:blip r:embed="rId3">
            <a:alphaModFix/>
          </a:blip>
          <a:srcRect/>
          <a:stretch/>
        </p:blipFill>
        <p:spPr>
          <a:xfrm>
            <a:off x="10659519" y="469891"/>
            <a:ext cx="933599" cy="1398964"/>
          </a:xfrm>
          <a:prstGeom prst="rect">
            <a:avLst/>
          </a:prstGeom>
          <a:noFill/>
          <a:ln>
            <a:noFill/>
          </a:ln>
        </p:spPr>
      </p:pic>
      <p:sp>
        <p:nvSpPr>
          <p:cNvPr id="796" name="Google Shape;796;p82"/>
          <p:cNvSpPr txBox="1"/>
          <p:nvPr/>
        </p:nvSpPr>
        <p:spPr>
          <a:xfrm>
            <a:off x="493335" y="1620734"/>
            <a:ext cx="9985200" cy="5262939"/>
          </a:xfrm>
          <a:prstGeom prst="rect">
            <a:avLst/>
          </a:prstGeom>
          <a:noFill/>
          <a:ln>
            <a:noFill/>
          </a:ln>
        </p:spPr>
        <p:txBody>
          <a:bodyPr spcFirstLastPara="1" wrap="square" lIns="91433" tIns="45700" rIns="91433" bIns="45700" anchor="t" anchorCtr="0">
            <a:spAutoFit/>
          </a:bodyPr>
          <a:lstStyle/>
          <a:p>
            <a:pPr marL="457189" indent="-372524">
              <a:buClr>
                <a:schemeClr val="dk1"/>
              </a:buClr>
              <a:buSzPts val="1800"/>
              <a:buChar char="•"/>
            </a:pPr>
            <a:r>
              <a:rPr lang="en" sz="2400">
                <a:solidFill>
                  <a:schemeClr val="dk1"/>
                </a:solidFill>
                <a:latin typeface="Calibri"/>
                <a:ea typeface="Calibri"/>
                <a:cs typeface="Calibri"/>
                <a:sym typeface="Calibri"/>
              </a:rPr>
              <a:t>How can we train a specialized LLM over our own data? Recent advances in generative AI are powered by massive models with many parameters, and training such an LLM requires expensive hardware (i.e., many expensive GPUs with a lot of memory). Luckily, these models are usually trained in two phases—pretraining and finetuning—where the former phase is (much) more expensive. Given that high-quality pretrained LLMs are readily available online, most AI practitioners can simply download a pretrained model and focus upon adapting this model (via finetuning) to their desired task.</a:t>
            </a:r>
            <a:endParaRPr sz="2400">
              <a:solidFill>
                <a:schemeClr val="dk1"/>
              </a:solidFill>
              <a:latin typeface="Calibri"/>
              <a:ea typeface="Calibri"/>
              <a:cs typeface="Calibri"/>
              <a:sym typeface="Calibri"/>
            </a:endParaRPr>
          </a:p>
          <a:p>
            <a:pPr marL="457189" indent="-372524">
              <a:buClr>
                <a:schemeClr val="dk1"/>
              </a:buClr>
              <a:buSzPts val="1800"/>
              <a:buChar char="•"/>
            </a:pPr>
            <a:r>
              <a:rPr lang="en" sz="2400">
                <a:solidFill>
                  <a:schemeClr val="dk1"/>
                </a:solidFill>
                <a:latin typeface="Calibri"/>
                <a:ea typeface="Calibri"/>
                <a:cs typeface="Calibri"/>
                <a:sym typeface="Calibri"/>
              </a:rPr>
              <a:t>Nonetheless, the size of the model does not change during finetuning! As a result, finetuning an LLM—though cheaper than pretraining—is not easy. We still need training techniques and hardware than can handle such a model.</a:t>
            </a:r>
            <a:endParaRPr sz="2400">
              <a:solidFill>
                <a:schemeClr val="dk1"/>
              </a:solidFill>
              <a:latin typeface="Calibri"/>
              <a:ea typeface="Calibri"/>
              <a:cs typeface="Calibri"/>
              <a:sym typeface="Calibri"/>
            </a:endParaRPr>
          </a:p>
          <a:p>
            <a:pPr marL="457189"/>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724</Words>
  <Application>Microsoft Office PowerPoint</Application>
  <PresentationFormat>Widescreen</PresentationFormat>
  <Paragraphs>60</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pesupractor26 pesupractor26</dc:creator>
  <cp:lastModifiedBy>pesupractor26 pesupractor26</cp:lastModifiedBy>
  <cp:revision>1</cp:revision>
  <dcterms:created xsi:type="dcterms:W3CDTF">2024-04-20T14:41:38Z</dcterms:created>
  <dcterms:modified xsi:type="dcterms:W3CDTF">2024-04-20T14:41:42Z</dcterms:modified>
</cp:coreProperties>
</file>