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3" d="100"/>
          <a:sy n="93" d="100"/>
        </p:scale>
        <p:origin x="21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FBA68-0F7D-4716-AD03-9B2537A4F2D2}" type="datetimeFigureOut">
              <a:rPr lang="en-IN" smtClean="0"/>
              <a:t>20-04-2024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662F3-9596-4DA8-9C13-F04F37B59426}" type="slidenum">
              <a:rPr lang="en-IN" smtClean="0"/>
              <a:t>‹#›</a:t>
            </a:fld>
            <a:endParaRPr lang="en-IN"/>
          </a:p>
        </p:txBody>
      </p:sp>
    </p:spTree>
    <p:extLst>
      <p:ext uri="{BB962C8B-B14F-4D97-AF65-F5344CB8AC3E}">
        <p14:creationId xmlns:p14="http://schemas.microsoft.com/office/powerpoint/2010/main" val="276601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b8181973d9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4" name="Google Shape;524;g2b8181973d9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2b8181973d9_0_586: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22" name="Google Shape;622;g2b8181973d9_0_5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b8181973d9_0_619: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32" name="Google Shape;632;g2b8181973d9_0_6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2b8181973d9_0_627: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42" name="Google Shape;642;g2b8181973d9_0_6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2b8181973d9_0_635: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52" name="Google Shape;652;g2b8181973d9_0_6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b8181973d9_0_643: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62" name="Google Shape;662;g2b8181973d9_0_6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b8181973d9_0_675: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72" name="Google Shape;672;g2b8181973d9_0_6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b8181973d9_0_684: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81" name="Google Shape;681;g2b8181973d9_0_6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b8181973d9_0_694: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90" name="Google Shape;690;g2b8181973d9_0_6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b8181973d9_0_720: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00" name="Google Shape;700;g2b8181973d9_0_7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2b8181973d9_0_20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9" name="Google Shape;709;g2b8181973d9_0_20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2b8181973d9_0_22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0" name="Google Shape;540;g2b8181973d9_0_22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b8181973d9_0_535: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50" name="Google Shape;550;g2b8181973d9_0_5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2b8181973d9_0_546: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a:t>When the model is processing the word “it”, self-attention allows it to associate “it” with “animal”.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As the model processes each word (each position in the input sequence), self attention allows it to look at other positions in the input sequence for clues that can help lead to a better encoding for this word.</a:t>
            </a:r>
            <a:endParaRPr/>
          </a:p>
          <a:p>
            <a:pPr marL="0" lvl="0" indent="0" algn="l" rtl="0">
              <a:spcBef>
                <a:spcPts val="0"/>
              </a:spcBef>
              <a:spcAft>
                <a:spcPts val="0"/>
              </a:spcAft>
              <a:buClr>
                <a:schemeClr val="dk1"/>
              </a:buClr>
              <a:buSzPts val="1200"/>
              <a:buFont typeface="Calibri"/>
              <a:buNone/>
            </a:pPr>
            <a:endParaRPr/>
          </a:p>
        </p:txBody>
      </p:sp>
      <p:sp>
        <p:nvSpPr>
          <p:cNvPr id="559" name="Google Shape;559;g2b8181973d9_0_5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2b8181973d9_0_554: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69" name="Google Shape;569;g2b8181973d9_0_5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b8181973d9_0_562: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80" name="Google Shape;580;g2b8181973d9_0_5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2b8181973d9_0_570: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91" name="Google Shape;591;g2b8181973d9_0_5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b8181973d9_0_578: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01" name="Google Shape;601;g2b8181973d9_0_5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2b8181973d9_0_651: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12" name="Google Shape;612;g2b8181973d9_0_6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09E0-B3C0-4580-7435-99500F3A3B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89C8A4-208B-52E7-0EB7-A41529FF36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05380C-CE2B-F4E6-EF61-000632794F91}"/>
              </a:ext>
            </a:extLst>
          </p:cNvPr>
          <p:cNvSpPr>
            <a:spLocks noGrp="1"/>
          </p:cNvSpPr>
          <p:nvPr>
            <p:ph type="dt" sz="half" idx="10"/>
          </p:nvPr>
        </p:nvSpPr>
        <p:spPr/>
        <p:txBody>
          <a:bodyPr/>
          <a:lstStyle/>
          <a:p>
            <a:fld id="{1B775F4E-79E3-499B-AADE-905E483C8D90}" type="datetimeFigureOut">
              <a:rPr lang="en-IN" smtClean="0"/>
              <a:t>20-04-2024</a:t>
            </a:fld>
            <a:endParaRPr lang="en-IN"/>
          </a:p>
        </p:txBody>
      </p:sp>
      <p:sp>
        <p:nvSpPr>
          <p:cNvPr id="5" name="Footer Placeholder 4">
            <a:extLst>
              <a:ext uri="{FF2B5EF4-FFF2-40B4-BE49-F238E27FC236}">
                <a16:creationId xmlns:a16="http://schemas.microsoft.com/office/drawing/2014/main" id="{6CA71CFF-5EAE-31B8-13D2-6577D5F39F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BACED4-28A5-4BF2-E24B-E5E0D0B362B0}"/>
              </a:ext>
            </a:extLst>
          </p:cNvPr>
          <p:cNvSpPr>
            <a:spLocks noGrp="1"/>
          </p:cNvSpPr>
          <p:nvPr>
            <p:ph type="sldNum" sz="quarter" idx="12"/>
          </p:nvPr>
        </p:nvSpPr>
        <p:spPr/>
        <p:txBody>
          <a:bodyPr/>
          <a:lstStyle/>
          <a:p>
            <a:fld id="{7121DB15-6362-478E-8A1C-00EB945356AD}" type="slidenum">
              <a:rPr lang="en-IN" smtClean="0"/>
              <a:t>‹#›</a:t>
            </a:fld>
            <a:endParaRPr lang="en-IN"/>
          </a:p>
        </p:txBody>
      </p:sp>
    </p:spTree>
    <p:extLst>
      <p:ext uri="{BB962C8B-B14F-4D97-AF65-F5344CB8AC3E}">
        <p14:creationId xmlns:p14="http://schemas.microsoft.com/office/powerpoint/2010/main" val="2897379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3AA27-E150-C59F-3118-AA3003C7AF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1F44E1-1A9C-5745-0484-8E9018C628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49EA57-042B-F7B4-AA8F-84CF6A6E03DF}"/>
              </a:ext>
            </a:extLst>
          </p:cNvPr>
          <p:cNvSpPr>
            <a:spLocks noGrp="1"/>
          </p:cNvSpPr>
          <p:nvPr>
            <p:ph type="dt" sz="half" idx="10"/>
          </p:nvPr>
        </p:nvSpPr>
        <p:spPr/>
        <p:txBody>
          <a:bodyPr/>
          <a:lstStyle/>
          <a:p>
            <a:fld id="{1B775F4E-79E3-499B-AADE-905E483C8D90}" type="datetimeFigureOut">
              <a:rPr lang="en-IN" smtClean="0"/>
              <a:t>20-04-2024</a:t>
            </a:fld>
            <a:endParaRPr lang="en-IN"/>
          </a:p>
        </p:txBody>
      </p:sp>
      <p:sp>
        <p:nvSpPr>
          <p:cNvPr id="5" name="Footer Placeholder 4">
            <a:extLst>
              <a:ext uri="{FF2B5EF4-FFF2-40B4-BE49-F238E27FC236}">
                <a16:creationId xmlns:a16="http://schemas.microsoft.com/office/drawing/2014/main" id="{CB4E816D-F102-6D88-8604-CC362C1028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805A4E-EF08-6BFE-4560-FE22BF507B5F}"/>
              </a:ext>
            </a:extLst>
          </p:cNvPr>
          <p:cNvSpPr>
            <a:spLocks noGrp="1"/>
          </p:cNvSpPr>
          <p:nvPr>
            <p:ph type="sldNum" sz="quarter" idx="12"/>
          </p:nvPr>
        </p:nvSpPr>
        <p:spPr/>
        <p:txBody>
          <a:bodyPr/>
          <a:lstStyle/>
          <a:p>
            <a:fld id="{7121DB15-6362-478E-8A1C-00EB945356AD}" type="slidenum">
              <a:rPr lang="en-IN" smtClean="0"/>
              <a:t>‹#›</a:t>
            </a:fld>
            <a:endParaRPr lang="en-IN"/>
          </a:p>
        </p:txBody>
      </p:sp>
    </p:spTree>
    <p:extLst>
      <p:ext uri="{BB962C8B-B14F-4D97-AF65-F5344CB8AC3E}">
        <p14:creationId xmlns:p14="http://schemas.microsoft.com/office/powerpoint/2010/main" val="1464872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AED8C6-184E-D225-468E-A73B9AE8C6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E356A-7B67-E38E-CF15-590AFF668A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AD8BA8-07C5-CFC4-1D50-C488C1870CC2}"/>
              </a:ext>
            </a:extLst>
          </p:cNvPr>
          <p:cNvSpPr>
            <a:spLocks noGrp="1"/>
          </p:cNvSpPr>
          <p:nvPr>
            <p:ph type="dt" sz="half" idx="10"/>
          </p:nvPr>
        </p:nvSpPr>
        <p:spPr/>
        <p:txBody>
          <a:bodyPr/>
          <a:lstStyle/>
          <a:p>
            <a:fld id="{1B775F4E-79E3-499B-AADE-905E483C8D90}" type="datetimeFigureOut">
              <a:rPr lang="en-IN" smtClean="0"/>
              <a:t>20-04-2024</a:t>
            </a:fld>
            <a:endParaRPr lang="en-IN"/>
          </a:p>
        </p:txBody>
      </p:sp>
      <p:sp>
        <p:nvSpPr>
          <p:cNvPr id="5" name="Footer Placeholder 4">
            <a:extLst>
              <a:ext uri="{FF2B5EF4-FFF2-40B4-BE49-F238E27FC236}">
                <a16:creationId xmlns:a16="http://schemas.microsoft.com/office/drawing/2014/main" id="{2ED32C58-C8B4-B337-456C-6F8BF7DCD5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BD8CF0-0D27-2C14-3BB5-E34556DCCD87}"/>
              </a:ext>
            </a:extLst>
          </p:cNvPr>
          <p:cNvSpPr>
            <a:spLocks noGrp="1"/>
          </p:cNvSpPr>
          <p:nvPr>
            <p:ph type="sldNum" sz="quarter" idx="12"/>
          </p:nvPr>
        </p:nvSpPr>
        <p:spPr/>
        <p:txBody>
          <a:bodyPr/>
          <a:lstStyle/>
          <a:p>
            <a:fld id="{7121DB15-6362-478E-8A1C-00EB945356AD}" type="slidenum">
              <a:rPr lang="en-IN" smtClean="0"/>
              <a:t>‹#›</a:t>
            </a:fld>
            <a:endParaRPr lang="en-IN"/>
          </a:p>
        </p:txBody>
      </p:sp>
    </p:spTree>
    <p:extLst>
      <p:ext uri="{BB962C8B-B14F-4D97-AF65-F5344CB8AC3E}">
        <p14:creationId xmlns:p14="http://schemas.microsoft.com/office/powerpoint/2010/main" val="3970503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8A73-1D4D-7718-8046-9A0C39D876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7C9047-480A-A2D1-340B-465C2DE2EC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635D27-3DC1-E51A-D175-E46774D5C041}"/>
              </a:ext>
            </a:extLst>
          </p:cNvPr>
          <p:cNvSpPr>
            <a:spLocks noGrp="1"/>
          </p:cNvSpPr>
          <p:nvPr>
            <p:ph type="dt" sz="half" idx="10"/>
          </p:nvPr>
        </p:nvSpPr>
        <p:spPr/>
        <p:txBody>
          <a:bodyPr/>
          <a:lstStyle/>
          <a:p>
            <a:fld id="{1B775F4E-79E3-499B-AADE-905E483C8D90}" type="datetimeFigureOut">
              <a:rPr lang="en-IN" smtClean="0"/>
              <a:t>20-04-2024</a:t>
            </a:fld>
            <a:endParaRPr lang="en-IN"/>
          </a:p>
        </p:txBody>
      </p:sp>
      <p:sp>
        <p:nvSpPr>
          <p:cNvPr id="5" name="Footer Placeholder 4">
            <a:extLst>
              <a:ext uri="{FF2B5EF4-FFF2-40B4-BE49-F238E27FC236}">
                <a16:creationId xmlns:a16="http://schemas.microsoft.com/office/drawing/2014/main" id="{C9E992F6-8F2F-75FD-7021-D1FF8DB7F7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DA0BBD-EA7A-9378-EE89-A24F8DA55901}"/>
              </a:ext>
            </a:extLst>
          </p:cNvPr>
          <p:cNvSpPr>
            <a:spLocks noGrp="1"/>
          </p:cNvSpPr>
          <p:nvPr>
            <p:ph type="sldNum" sz="quarter" idx="12"/>
          </p:nvPr>
        </p:nvSpPr>
        <p:spPr/>
        <p:txBody>
          <a:bodyPr/>
          <a:lstStyle/>
          <a:p>
            <a:fld id="{7121DB15-6362-478E-8A1C-00EB945356AD}" type="slidenum">
              <a:rPr lang="en-IN" smtClean="0"/>
              <a:t>‹#›</a:t>
            </a:fld>
            <a:endParaRPr lang="en-IN"/>
          </a:p>
        </p:txBody>
      </p:sp>
    </p:spTree>
    <p:extLst>
      <p:ext uri="{BB962C8B-B14F-4D97-AF65-F5344CB8AC3E}">
        <p14:creationId xmlns:p14="http://schemas.microsoft.com/office/powerpoint/2010/main" val="199547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9B7B-2BE4-7A39-5463-27628C98AA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E53D6D-F681-D5EA-B0E7-BC3E6B6EA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6B8C9F-64AC-E1AB-BAC8-EF408B8B3ADB}"/>
              </a:ext>
            </a:extLst>
          </p:cNvPr>
          <p:cNvSpPr>
            <a:spLocks noGrp="1"/>
          </p:cNvSpPr>
          <p:nvPr>
            <p:ph type="dt" sz="half" idx="10"/>
          </p:nvPr>
        </p:nvSpPr>
        <p:spPr/>
        <p:txBody>
          <a:bodyPr/>
          <a:lstStyle/>
          <a:p>
            <a:fld id="{1B775F4E-79E3-499B-AADE-905E483C8D90}" type="datetimeFigureOut">
              <a:rPr lang="en-IN" smtClean="0"/>
              <a:t>20-04-2024</a:t>
            </a:fld>
            <a:endParaRPr lang="en-IN"/>
          </a:p>
        </p:txBody>
      </p:sp>
      <p:sp>
        <p:nvSpPr>
          <p:cNvPr id="5" name="Footer Placeholder 4">
            <a:extLst>
              <a:ext uri="{FF2B5EF4-FFF2-40B4-BE49-F238E27FC236}">
                <a16:creationId xmlns:a16="http://schemas.microsoft.com/office/drawing/2014/main" id="{1D1EEDFF-471A-83DF-BE64-5DB4CCD714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C9A5BD-E54C-00A3-9346-2FFA6F9E1A4D}"/>
              </a:ext>
            </a:extLst>
          </p:cNvPr>
          <p:cNvSpPr>
            <a:spLocks noGrp="1"/>
          </p:cNvSpPr>
          <p:nvPr>
            <p:ph type="sldNum" sz="quarter" idx="12"/>
          </p:nvPr>
        </p:nvSpPr>
        <p:spPr/>
        <p:txBody>
          <a:bodyPr/>
          <a:lstStyle/>
          <a:p>
            <a:fld id="{7121DB15-6362-478E-8A1C-00EB945356AD}" type="slidenum">
              <a:rPr lang="en-IN" smtClean="0"/>
              <a:t>‹#›</a:t>
            </a:fld>
            <a:endParaRPr lang="en-IN"/>
          </a:p>
        </p:txBody>
      </p:sp>
    </p:spTree>
    <p:extLst>
      <p:ext uri="{BB962C8B-B14F-4D97-AF65-F5344CB8AC3E}">
        <p14:creationId xmlns:p14="http://schemas.microsoft.com/office/powerpoint/2010/main" val="160870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6E53-2970-6C26-D7BB-355C238D80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0A6FC1-1462-2A00-ED9E-5929A6C4E9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563361-0260-6599-CBC4-0569051050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2B11D4-9FDD-02DA-269F-03B70D2C38AF}"/>
              </a:ext>
            </a:extLst>
          </p:cNvPr>
          <p:cNvSpPr>
            <a:spLocks noGrp="1"/>
          </p:cNvSpPr>
          <p:nvPr>
            <p:ph type="dt" sz="half" idx="10"/>
          </p:nvPr>
        </p:nvSpPr>
        <p:spPr/>
        <p:txBody>
          <a:bodyPr/>
          <a:lstStyle/>
          <a:p>
            <a:fld id="{1B775F4E-79E3-499B-AADE-905E483C8D90}" type="datetimeFigureOut">
              <a:rPr lang="en-IN" smtClean="0"/>
              <a:t>20-04-2024</a:t>
            </a:fld>
            <a:endParaRPr lang="en-IN"/>
          </a:p>
        </p:txBody>
      </p:sp>
      <p:sp>
        <p:nvSpPr>
          <p:cNvPr id="6" name="Footer Placeholder 5">
            <a:extLst>
              <a:ext uri="{FF2B5EF4-FFF2-40B4-BE49-F238E27FC236}">
                <a16:creationId xmlns:a16="http://schemas.microsoft.com/office/drawing/2014/main" id="{13B18D01-FF79-EC83-1E3C-F713C175B9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0FD323-86E5-7A22-4FCD-7766A9F2F718}"/>
              </a:ext>
            </a:extLst>
          </p:cNvPr>
          <p:cNvSpPr>
            <a:spLocks noGrp="1"/>
          </p:cNvSpPr>
          <p:nvPr>
            <p:ph type="sldNum" sz="quarter" idx="12"/>
          </p:nvPr>
        </p:nvSpPr>
        <p:spPr/>
        <p:txBody>
          <a:bodyPr/>
          <a:lstStyle/>
          <a:p>
            <a:fld id="{7121DB15-6362-478E-8A1C-00EB945356AD}" type="slidenum">
              <a:rPr lang="en-IN" smtClean="0"/>
              <a:t>‹#›</a:t>
            </a:fld>
            <a:endParaRPr lang="en-IN"/>
          </a:p>
        </p:txBody>
      </p:sp>
    </p:spTree>
    <p:extLst>
      <p:ext uri="{BB962C8B-B14F-4D97-AF65-F5344CB8AC3E}">
        <p14:creationId xmlns:p14="http://schemas.microsoft.com/office/powerpoint/2010/main" val="412655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A9DD8-6B9C-4697-3705-25483B171D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AD1E39-B28E-66B4-A391-2A46ED9CEA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1F4CF9-3044-38E8-1025-F82F551275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46FF18-D47C-5040-746A-8BC6E94B17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04630D-D957-E123-020F-8C9702306F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D796E8-5DF6-BCE7-6DE8-8FE10CB15940}"/>
              </a:ext>
            </a:extLst>
          </p:cNvPr>
          <p:cNvSpPr>
            <a:spLocks noGrp="1"/>
          </p:cNvSpPr>
          <p:nvPr>
            <p:ph type="dt" sz="half" idx="10"/>
          </p:nvPr>
        </p:nvSpPr>
        <p:spPr/>
        <p:txBody>
          <a:bodyPr/>
          <a:lstStyle/>
          <a:p>
            <a:fld id="{1B775F4E-79E3-499B-AADE-905E483C8D90}" type="datetimeFigureOut">
              <a:rPr lang="en-IN" smtClean="0"/>
              <a:t>20-04-2024</a:t>
            </a:fld>
            <a:endParaRPr lang="en-IN"/>
          </a:p>
        </p:txBody>
      </p:sp>
      <p:sp>
        <p:nvSpPr>
          <p:cNvPr id="8" name="Footer Placeholder 7">
            <a:extLst>
              <a:ext uri="{FF2B5EF4-FFF2-40B4-BE49-F238E27FC236}">
                <a16:creationId xmlns:a16="http://schemas.microsoft.com/office/drawing/2014/main" id="{CF000E2A-4160-0864-9CF1-A9A161A572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FA2CB2-AD8D-EB87-4D3E-2BD33C2F0D93}"/>
              </a:ext>
            </a:extLst>
          </p:cNvPr>
          <p:cNvSpPr>
            <a:spLocks noGrp="1"/>
          </p:cNvSpPr>
          <p:nvPr>
            <p:ph type="sldNum" sz="quarter" idx="12"/>
          </p:nvPr>
        </p:nvSpPr>
        <p:spPr/>
        <p:txBody>
          <a:bodyPr/>
          <a:lstStyle/>
          <a:p>
            <a:fld id="{7121DB15-6362-478E-8A1C-00EB945356AD}" type="slidenum">
              <a:rPr lang="en-IN" smtClean="0"/>
              <a:t>‹#›</a:t>
            </a:fld>
            <a:endParaRPr lang="en-IN"/>
          </a:p>
        </p:txBody>
      </p:sp>
    </p:spTree>
    <p:extLst>
      <p:ext uri="{BB962C8B-B14F-4D97-AF65-F5344CB8AC3E}">
        <p14:creationId xmlns:p14="http://schemas.microsoft.com/office/powerpoint/2010/main" val="68552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D930-095B-E47B-5771-5E106D3CC0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E3C8C0-B002-6E08-7AF5-5B2DB943C9F1}"/>
              </a:ext>
            </a:extLst>
          </p:cNvPr>
          <p:cNvSpPr>
            <a:spLocks noGrp="1"/>
          </p:cNvSpPr>
          <p:nvPr>
            <p:ph type="dt" sz="half" idx="10"/>
          </p:nvPr>
        </p:nvSpPr>
        <p:spPr/>
        <p:txBody>
          <a:bodyPr/>
          <a:lstStyle/>
          <a:p>
            <a:fld id="{1B775F4E-79E3-499B-AADE-905E483C8D90}" type="datetimeFigureOut">
              <a:rPr lang="en-IN" smtClean="0"/>
              <a:t>20-04-2024</a:t>
            </a:fld>
            <a:endParaRPr lang="en-IN"/>
          </a:p>
        </p:txBody>
      </p:sp>
      <p:sp>
        <p:nvSpPr>
          <p:cNvPr id="4" name="Footer Placeholder 3">
            <a:extLst>
              <a:ext uri="{FF2B5EF4-FFF2-40B4-BE49-F238E27FC236}">
                <a16:creationId xmlns:a16="http://schemas.microsoft.com/office/drawing/2014/main" id="{75259BEE-6652-EB1A-5E27-7DCCDD300D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418F9C-F4B9-ADC7-5C63-81FE01CF1C6D}"/>
              </a:ext>
            </a:extLst>
          </p:cNvPr>
          <p:cNvSpPr>
            <a:spLocks noGrp="1"/>
          </p:cNvSpPr>
          <p:nvPr>
            <p:ph type="sldNum" sz="quarter" idx="12"/>
          </p:nvPr>
        </p:nvSpPr>
        <p:spPr/>
        <p:txBody>
          <a:bodyPr/>
          <a:lstStyle/>
          <a:p>
            <a:fld id="{7121DB15-6362-478E-8A1C-00EB945356AD}" type="slidenum">
              <a:rPr lang="en-IN" smtClean="0"/>
              <a:t>‹#›</a:t>
            </a:fld>
            <a:endParaRPr lang="en-IN"/>
          </a:p>
        </p:txBody>
      </p:sp>
    </p:spTree>
    <p:extLst>
      <p:ext uri="{BB962C8B-B14F-4D97-AF65-F5344CB8AC3E}">
        <p14:creationId xmlns:p14="http://schemas.microsoft.com/office/powerpoint/2010/main" val="232335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320ED-9FD7-2D3F-7434-550850A52E56}"/>
              </a:ext>
            </a:extLst>
          </p:cNvPr>
          <p:cNvSpPr>
            <a:spLocks noGrp="1"/>
          </p:cNvSpPr>
          <p:nvPr>
            <p:ph type="dt" sz="half" idx="10"/>
          </p:nvPr>
        </p:nvSpPr>
        <p:spPr/>
        <p:txBody>
          <a:bodyPr/>
          <a:lstStyle/>
          <a:p>
            <a:fld id="{1B775F4E-79E3-499B-AADE-905E483C8D90}" type="datetimeFigureOut">
              <a:rPr lang="en-IN" smtClean="0"/>
              <a:t>20-04-2024</a:t>
            </a:fld>
            <a:endParaRPr lang="en-IN"/>
          </a:p>
        </p:txBody>
      </p:sp>
      <p:sp>
        <p:nvSpPr>
          <p:cNvPr id="3" name="Footer Placeholder 2">
            <a:extLst>
              <a:ext uri="{FF2B5EF4-FFF2-40B4-BE49-F238E27FC236}">
                <a16:creationId xmlns:a16="http://schemas.microsoft.com/office/drawing/2014/main" id="{B4FB841C-4A58-8F3A-C05A-3F3C9D93B3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4A01AA-0F3F-D8E3-8C35-7F9420C840C0}"/>
              </a:ext>
            </a:extLst>
          </p:cNvPr>
          <p:cNvSpPr>
            <a:spLocks noGrp="1"/>
          </p:cNvSpPr>
          <p:nvPr>
            <p:ph type="sldNum" sz="quarter" idx="12"/>
          </p:nvPr>
        </p:nvSpPr>
        <p:spPr/>
        <p:txBody>
          <a:bodyPr/>
          <a:lstStyle/>
          <a:p>
            <a:fld id="{7121DB15-6362-478E-8A1C-00EB945356AD}" type="slidenum">
              <a:rPr lang="en-IN" smtClean="0"/>
              <a:t>‹#›</a:t>
            </a:fld>
            <a:endParaRPr lang="en-IN"/>
          </a:p>
        </p:txBody>
      </p:sp>
    </p:spTree>
    <p:extLst>
      <p:ext uri="{BB962C8B-B14F-4D97-AF65-F5344CB8AC3E}">
        <p14:creationId xmlns:p14="http://schemas.microsoft.com/office/powerpoint/2010/main" val="1152398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3F27-C482-7564-96D7-E99068D1EA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9C4D78-EFCC-0363-E346-ED4DA6784C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92D30A-4CD2-4C68-67AD-F1A1AB111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0572B4-CF77-7E31-1A54-F3C060429467}"/>
              </a:ext>
            </a:extLst>
          </p:cNvPr>
          <p:cNvSpPr>
            <a:spLocks noGrp="1"/>
          </p:cNvSpPr>
          <p:nvPr>
            <p:ph type="dt" sz="half" idx="10"/>
          </p:nvPr>
        </p:nvSpPr>
        <p:spPr/>
        <p:txBody>
          <a:bodyPr/>
          <a:lstStyle/>
          <a:p>
            <a:fld id="{1B775F4E-79E3-499B-AADE-905E483C8D90}" type="datetimeFigureOut">
              <a:rPr lang="en-IN" smtClean="0"/>
              <a:t>20-04-2024</a:t>
            </a:fld>
            <a:endParaRPr lang="en-IN"/>
          </a:p>
        </p:txBody>
      </p:sp>
      <p:sp>
        <p:nvSpPr>
          <p:cNvPr id="6" name="Footer Placeholder 5">
            <a:extLst>
              <a:ext uri="{FF2B5EF4-FFF2-40B4-BE49-F238E27FC236}">
                <a16:creationId xmlns:a16="http://schemas.microsoft.com/office/drawing/2014/main" id="{5151C5DB-DD4D-BDC8-B50F-7922965B0D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394FCB-5762-46D3-5199-74043A53162A}"/>
              </a:ext>
            </a:extLst>
          </p:cNvPr>
          <p:cNvSpPr>
            <a:spLocks noGrp="1"/>
          </p:cNvSpPr>
          <p:nvPr>
            <p:ph type="sldNum" sz="quarter" idx="12"/>
          </p:nvPr>
        </p:nvSpPr>
        <p:spPr/>
        <p:txBody>
          <a:bodyPr/>
          <a:lstStyle/>
          <a:p>
            <a:fld id="{7121DB15-6362-478E-8A1C-00EB945356AD}" type="slidenum">
              <a:rPr lang="en-IN" smtClean="0"/>
              <a:t>‹#›</a:t>
            </a:fld>
            <a:endParaRPr lang="en-IN"/>
          </a:p>
        </p:txBody>
      </p:sp>
    </p:spTree>
    <p:extLst>
      <p:ext uri="{BB962C8B-B14F-4D97-AF65-F5344CB8AC3E}">
        <p14:creationId xmlns:p14="http://schemas.microsoft.com/office/powerpoint/2010/main" val="224846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DE42-16EE-21F6-AFA0-0C0FD1A81A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9FB161-56BA-63A8-E829-1CBA917492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E19A57-E605-33C9-2ACE-7A84683867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EF390C-255B-13A0-26DF-CAA4908AB3D1}"/>
              </a:ext>
            </a:extLst>
          </p:cNvPr>
          <p:cNvSpPr>
            <a:spLocks noGrp="1"/>
          </p:cNvSpPr>
          <p:nvPr>
            <p:ph type="dt" sz="half" idx="10"/>
          </p:nvPr>
        </p:nvSpPr>
        <p:spPr/>
        <p:txBody>
          <a:bodyPr/>
          <a:lstStyle/>
          <a:p>
            <a:fld id="{1B775F4E-79E3-499B-AADE-905E483C8D90}" type="datetimeFigureOut">
              <a:rPr lang="en-IN" smtClean="0"/>
              <a:t>20-04-2024</a:t>
            </a:fld>
            <a:endParaRPr lang="en-IN"/>
          </a:p>
        </p:txBody>
      </p:sp>
      <p:sp>
        <p:nvSpPr>
          <p:cNvPr id="6" name="Footer Placeholder 5">
            <a:extLst>
              <a:ext uri="{FF2B5EF4-FFF2-40B4-BE49-F238E27FC236}">
                <a16:creationId xmlns:a16="http://schemas.microsoft.com/office/drawing/2014/main" id="{30F388D5-C453-D4F0-C429-E6E74A723A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D736A6-456F-88CD-6BEC-6E278CD3077B}"/>
              </a:ext>
            </a:extLst>
          </p:cNvPr>
          <p:cNvSpPr>
            <a:spLocks noGrp="1"/>
          </p:cNvSpPr>
          <p:nvPr>
            <p:ph type="sldNum" sz="quarter" idx="12"/>
          </p:nvPr>
        </p:nvSpPr>
        <p:spPr/>
        <p:txBody>
          <a:bodyPr/>
          <a:lstStyle/>
          <a:p>
            <a:fld id="{7121DB15-6362-478E-8A1C-00EB945356AD}" type="slidenum">
              <a:rPr lang="en-IN" smtClean="0"/>
              <a:t>‹#›</a:t>
            </a:fld>
            <a:endParaRPr lang="en-IN"/>
          </a:p>
        </p:txBody>
      </p:sp>
    </p:spTree>
    <p:extLst>
      <p:ext uri="{BB962C8B-B14F-4D97-AF65-F5344CB8AC3E}">
        <p14:creationId xmlns:p14="http://schemas.microsoft.com/office/powerpoint/2010/main" val="2484871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D3B930-CAC8-293E-F65B-DE7B950322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0C7283-C803-E495-B320-2649C2E217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0F5725-81FE-79A0-1E6C-D51BE4938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775F4E-79E3-499B-AADE-905E483C8D90}" type="datetimeFigureOut">
              <a:rPr lang="en-IN" smtClean="0"/>
              <a:t>20-04-2024</a:t>
            </a:fld>
            <a:endParaRPr lang="en-IN"/>
          </a:p>
        </p:txBody>
      </p:sp>
      <p:sp>
        <p:nvSpPr>
          <p:cNvPr id="5" name="Footer Placeholder 4">
            <a:extLst>
              <a:ext uri="{FF2B5EF4-FFF2-40B4-BE49-F238E27FC236}">
                <a16:creationId xmlns:a16="http://schemas.microsoft.com/office/drawing/2014/main" id="{C52E093C-E1CE-4507-1676-FA020C3F62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A374A6-51AA-6FE2-283C-5D4A0D56C7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21DB15-6362-478E-8A1C-00EB945356AD}" type="slidenum">
              <a:rPr lang="en-IN" smtClean="0"/>
              <a:t>‹#›</a:t>
            </a:fld>
            <a:endParaRPr lang="en-IN"/>
          </a:p>
        </p:txBody>
      </p:sp>
    </p:spTree>
    <p:extLst>
      <p:ext uri="{BB962C8B-B14F-4D97-AF65-F5344CB8AC3E}">
        <p14:creationId xmlns:p14="http://schemas.microsoft.com/office/powerpoint/2010/main" val="323331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C5E8-C26F-1803-D953-10BC1B8BEC6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A830407-A683-6F8B-44AA-47C8050A112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87806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64"/>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10</a:t>
            </a:fld>
            <a:endParaRPr sz="1333">
              <a:solidFill>
                <a:srgbClr val="898989"/>
              </a:solidFill>
              <a:latin typeface="Calibri"/>
              <a:ea typeface="Calibri"/>
              <a:cs typeface="Calibri"/>
              <a:sym typeface="Calibri"/>
            </a:endParaRPr>
          </a:p>
        </p:txBody>
      </p:sp>
      <p:sp>
        <p:nvSpPr>
          <p:cNvPr id="615" name="Google Shape;615;p64"/>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What is Self-Attention?</a:t>
            </a:r>
            <a:endParaRPr sz="1467"/>
          </a:p>
        </p:txBody>
      </p:sp>
      <p:cxnSp>
        <p:nvCxnSpPr>
          <p:cNvPr id="616" name="Google Shape;616;p64"/>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617" name="Google Shape;617;p64"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618" name="Google Shape;618;p64"/>
          <p:cNvSpPr txBox="1"/>
          <p:nvPr/>
        </p:nvSpPr>
        <p:spPr>
          <a:xfrm>
            <a:off x="493323" y="1620742"/>
            <a:ext cx="9190400" cy="1938952"/>
          </a:xfrm>
          <a:prstGeom prst="rect">
            <a:avLst/>
          </a:prstGeom>
          <a:noFill/>
          <a:ln>
            <a:noFill/>
          </a:ln>
        </p:spPr>
        <p:txBody>
          <a:bodyPr spcFirstLastPara="1" wrap="square" lIns="91433" tIns="45700" rIns="91433" bIns="45700" anchor="t" anchorCtr="0">
            <a:spAutoFit/>
          </a:bodyPr>
          <a:lstStyle/>
          <a:p>
            <a:r>
              <a:rPr lang="en" sz="2400">
                <a:solidFill>
                  <a:schemeClr val="dk1"/>
                </a:solidFill>
                <a:latin typeface="Calibri"/>
                <a:ea typeface="Calibri"/>
                <a:cs typeface="Calibri"/>
                <a:sym typeface="Calibri"/>
              </a:rPr>
              <a:t>The second step in calculating self-attention is to calculate a score. The score is calculated by taking the dot product of the query vector with the key vector of the respective word we’re scoring. </a:t>
            </a:r>
            <a:endParaRPr sz="2400">
              <a:solidFill>
                <a:schemeClr val="dk1"/>
              </a:solidFill>
              <a:latin typeface="Calibri"/>
              <a:ea typeface="Calibri"/>
              <a:cs typeface="Calibri"/>
              <a:sym typeface="Calibri"/>
            </a:endParaRPr>
          </a:p>
          <a:p>
            <a:pPr>
              <a:buClr>
                <a:schemeClr val="dk1"/>
              </a:buClr>
              <a:buSzPts val="1100"/>
            </a:pPr>
            <a:endParaRPr sz="2400">
              <a:solidFill>
                <a:schemeClr val="dk1"/>
              </a:solidFill>
              <a:latin typeface="Calibri"/>
              <a:ea typeface="Calibri"/>
              <a:cs typeface="Calibri"/>
              <a:sym typeface="Calibri"/>
            </a:endParaRPr>
          </a:p>
          <a:p>
            <a:endParaRPr sz="2400">
              <a:solidFill>
                <a:schemeClr val="dk1"/>
              </a:solidFill>
              <a:latin typeface="Calibri"/>
              <a:ea typeface="Calibri"/>
              <a:cs typeface="Calibri"/>
              <a:sym typeface="Calibri"/>
            </a:endParaRPr>
          </a:p>
        </p:txBody>
      </p:sp>
      <p:pic>
        <p:nvPicPr>
          <p:cNvPr id="619" name="Google Shape;619;p64"/>
          <p:cNvPicPr preferRelativeResize="0"/>
          <p:nvPr/>
        </p:nvPicPr>
        <p:blipFill>
          <a:blip r:embed="rId4">
            <a:alphaModFix/>
          </a:blip>
          <a:stretch>
            <a:fillRect/>
          </a:stretch>
        </p:blipFill>
        <p:spPr>
          <a:xfrm>
            <a:off x="1903100" y="2986497"/>
            <a:ext cx="7146699" cy="37350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65"/>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11</a:t>
            </a:fld>
            <a:endParaRPr sz="1333">
              <a:solidFill>
                <a:srgbClr val="898989"/>
              </a:solidFill>
              <a:latin typeface="Calibri"/>
              <a:ea typeface="Calibri"/>
              <a:cs typeface="Calibri"/>
              <a:sym typeface="Calibri"/>
            </a:endParaRPr>
          </a:p>
        </p:txBody>
      </p:sp>
      <p:sp>
        <p:nvSpPr>
          <p:cNvPr id="625" name="Google Shape;625;p65"/>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What is Self-Attention?</a:t>
            </a:r>
            <a:endParaRPr sz="1467"/>
          </a:p>
        </p:txBody>
      </p:sp>
      <p:cxnSp>
        <p:nvCxnSpPr>
          <p:cNvPr id="626" name="Google Shape;626;p65"/>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627" name="Google Shape;627;p65"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628" name="Google Shape;628;p65"/>
          <p:cNvSpPr txBox="1"/>
          <p:nvPr/>
        </p:nvSpPr>
        <p:spPr>
          <a:xfrm>
            <a:off x="493333" y="1620734"/>
            <a:ext cx="4444800" cy="4893607"/>
          </a:xfrm>
          <a:prstGeom prst="rect">
            <a:avLst/>
          </a:prstGeom>
          <a:noFill/>
          <a:ln>
            <a:noFill/>
          </a:ln>
        </p:spPr>
        <p:txBody>
          <a:bodyPr spcFirstLastPara="1" wrap="square" lIns="91433" tIns="45700" rIns="91433" bIns="45700" anchor="t" anchorCtr="0">
            <a:spAutoFit/>
          </a:bodyPr>
          <a:lstStyle/>
          <a:p>
            <a:r>
              <a:rPr lang="en" sz="2400">
                <a:solidFill>
                  <a:schemeClr val="dk1"/>
                </a:solidFill>
                <a:latin typeface="Calibri"/>
                <a:ea typeface="Calibri"/>
                <a:cs typeface="Calibri"/>
                <a:sym typeface="Calibri"/>
              </a:rPr>
              <a:t>The third and fourth steps are to divide the scores by 8 (the square root of the dimension of the key vectors used in the paper – 64. This leads to having more stable gradients)</a:t>
            </a:r>
            <a:endParaRPr sz="2400">
              <a:solidFill>
                <a:schemeClr val="dk1"/>
              </a:solidFill>
              <a:latin typeface="Calibri"/>
              <a:ea typeface="Calibri"/>
              <a:cs typeface="Calibri"/>
              <a:sym typeface="Calibri"/>
            </a:endParaRPr>
          </a:p>
          <a:p>
            <a:endParaRPr sz="2400">
              <a:solidFill>
                <a:schemeClr val="dk1"/>
              </a:solidFill>
              <a:latin typeface="Calibri"/>
              <a:ea typeface="Calibri"/>
              <a:cs typeface="Calibri"/>
              <a:sym typeface="Calibri"/>
            </a:endParaRPr>
          </a:p>
          <a:p>
            <a:pPr>
              <a:buClr>
                <a:schemeClr val="dk1"/>
              </a:buClr>
              <a:buSzPts val="1100"/>
            </a:pPr>
            <a:r>
              <a:rPr lang="en" sz="2400">
                <a:solidFill>
                  <a:schemeClr val="dk1"/>
                </a:solidFill>
                <a:latin typeface="Calibri"/>
                <a:ea typeface="Calibri"/>
                <a:cs typeface="Calibri"/>
                <a:sym typeface="Calibri"/>
              </a:rPr>
              <a:t>Then pass the result through a softmax operation. Softmax normalizes the scores so they’re all positive and add up to 1.</a:t>
            </a:r>
            <a:endParaRPr sz="2400">
              <a:solidFill>
                <a:schemeClr val="dk1"/>
              </a:solidFill>
              <a:latin typeface="Calibri"/>
              <a:ea typeface="Calibri"/>
              <a:cs typeface="Calibri"/>
              <a:sym typeface="Calibri"/>
            </a:endParaRPr>
          </a:p>
          <a:p>
            <a:pPr>
              <a:buClr>
                <a:schemeClr val="dk1"/>
              </a:buClr>
              <a:buSzPts val="1100"/>
            </a:pPr>
            <a:endParaRPr sz="2400">
              <a:solidFill>
                <a:schemeClr val="dk1"/>
              </a:solidFill>
              <a:latin typeface="Calibri"/>
              <a:ea typeface="Calibri"/>
              <a:cs typeface="Calibri"/>
              <a:sym typeface="Calibri"/>
            </a:endParaRPr>
          </a:p>
          <a:p>
            <a:endParaRPr sz="2400">
              <a:solidFill>
                <a:schemeClr val="dk1"/>
              </a:solidFill>
              <a:latin typeface="Calibri"/>
              <a:ea typeface="Calibri"/>
              <a:cs typeface="Calibri"/>
              <a:sym typeface="Calibri"/>
            </a:endParaRPr>
          </a:p>
        </p:txBody>
      </p:sp>
      <p:pic>
        <p:nvPicPr>
          <p:cNvPr id="629" name="Google Shape;629;p65"/>
          <p:cNvPicPr preferRelativeResize="0"/>
          <p:nvPr/>
        </p:nvPicPr>
        <p:blipFill>
          <a:blip r:embed="rId4">
            <a:alphaModFix/>
          </a:blip>
          <a:stretch>
            <a:fillRect/>
          </a:stretch>
        </p:blipFill>
        <p:spPr>
          <a:xfrm>
            <a:off x="5141334" y="2072054"/>
            <a:ext cx="6480423" cy="40810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66"/>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12</a:t>
            </a:fld>
            <a:endParaRPr sz="1333">
              <a:solidFill>
                <a:srgbClr val="898989"/>
              </a:solidFill>
              <a:latin typeface="Calibri"/>
              <a:ea typeface="Calibri"/>
              <a:cs typeface="Calibri"/>
              <a:sym typeface="Calibri"/>
            </a:endParaRPr>
          </a:p>
        </p:txBody>
      </p:sp>
      <p:sp>
        <p:nvSpPr>
          <p:cNvPr id="635" name="Google Shape;635;p66"/>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What is Self-Attention?</a:t>
            </a:r>
            <a:endParaRPr sz="1467"/>
          </a:p>
        </p:txBody>
      </p:sp>
      <p:cxnSp>
        <p:nvCxnSpPr>
          <p:cNvPr id="636" name="Google Shape;636;p66"/>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637" name="Google Shape;637;p66"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638" name="Google Shape;638;p66"/>
          <p:cNvSpPr txBox="1"/>
          <p:nvPr/>
        </p:nvSpPr>
        <p:spPr>
          <a:xfrm>
            <a:off x="493333" y="1620734"/>
            <a:ext cx="4934400" cy="4524275"/>
          </a:xfrm>
          <a:prstGeom prst="rect">
            <a:avLst/>
          </a:prstGeom>
          <a:noFill/>
          <a:ln>
            <a:noFill/>
          </a:ln>
        </p:spPr>
        <p:txBody>
          <a:bodyPr spcFirstLastPara="1" wrap="square" lIns="91433" tIns="45700" rIns="91433" bIns="45700" anchor="t" anchorCtr="0">
            <a:spAutoFit/>
          </a:bodyPr>
          <a:lstStyle/>
          <a:p>
            <a:r>
              <a:rPr lang="en" sz="2400">
                <a:solidFill>
                  <a:schemeClr val="dk1"/>
                </a:solidFill>
                <a:latin typeface="Calibri"/>
                <a:ea typeface="Calibri"/>
                <a:cs typeface="Calibri"/>
                <a:sym typeface="Calibri"/>
              </a:rPr>
              <a:t>The fifth step is to multiply each value vector by the softmax score. The intuition here is to keep intact the values of the word(s) we want to focus on, and drown-out irrelevant words (by multiplying them by tiny numbers like 0.001, for example).</a:t>
            </a:r>
            <a:endParaRPr sz="2400">
              <a:solidFill>
                <a:schemeClr val="dk1"/>
              </a:solidFill>
              <a:latin typeface="Calibri"/>
              <a:ea typeface="Calibri"/>
              <a:cs typeface="Calibri"/>
              <a:sym typeface="Calibri"/>
            </a:endParaRPr>
          </a:p>
          <a:p>
            <a:endParaRPr sz="2400">
              <a:solidFill>
                <a:schemeClr val="dk1"/>
              </a:solidFill>
              <a:latin typeface="Calibri"/>
              <a:ea typeface="Calibri"/>
              <a:cs typeface="Calibri"/>
              <a:sym typeface="Calibri"/>
            </a:endParaRPr>
          </a:p>
          <a:p>
            <a:r>
              <a:rPr lang="en" sz="2400">
                <a:solidFill>
                  <a:schemeClr val="dk1"/>
                </a:solidFill>
                <a:latin typeface="Calibri"/>
                <a:ea typeface="Calibri"/>
                <a:cs typeface="Calibri"/>
                <a:sym typeface="Calibri"/>
              </a:rPr>
              <a:t>The sixth step is to sum up the weighted value vectors. This produces the output of the self-attention layer at this position (for the first word).</a:t>
            </a:r>
            <a:endParaRPr sz="2400">
              <a:solidFill>
                <a:schemeClr val="dk1"/>
              </a:solidFill>
              <a:latin typeface="Calibri"/>
              <a:ea typeface="Calibri"/>
              <a:cs typeface="Calibri"/>
              <a:sym typeface="Calibri"/>
            </a:endParaRPr>
          </a:p>
        </p:txBody>
      </p:sp>
      <p:pic>
        <p:nvPicPr>
          <p:cNvPr id="639" name="Google Shape;639;p66"/>
          <p:cNvPicPr preferRelativeResize="0"/>
          <p:nvPr/>
        </p:nvPicPr>
        <p:blipFill>
          <a:blip r:embed="rId4">
            <a:alphaModFix/>
          </a:blip>
          <a:stretch>
            <a:fillRect/>
          </a:stretch>
        </p:blipFill>
        <p:spPr>
          <a:xfrm>
            <a:off x="5782468" y="1688300"/>
            <a:ext cx="4767667" cy="45311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67"/>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13</a:t>
            </a:fld>
            <a:endParaRPr sz="1333">
              <a:solidFill>
                <a:srgbClr val="898989"/>
              </a:solidFill>
              <a:latin typeface="Calibri"/>
              <a:ea typeface="Calibri"/>
              <a:cs typeface="Calibri"/>
              <a:sym typeface="Calibri"/>
            </a:endParaRPr>
          </a:p>
        </p:txBody>
      </p:sp>
      <p:sp>
        <p:nvSpPr>
          <p:cNvPr id="645" name="Google Shape;645;p67"/>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Matrix calculation for Self-Attention</a:t>
            </a:r>
            <a:endParaRPr sz="1467"/>
          </a:p>
        </p:txBody>
      </p:sp>
      <p:cxnSp>
        <p:nvCxnSpPr>
          <p:cNvPr id="646" name="Google Shape;646;p67"/>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647" name="Google Shape;647;p67"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648" name="Google Shape;648;p67"/>
          <p:cNvSpPr txBox="1"/>
          <p:nvPr/>
        </p:nvSpPr>
        <p:spPr>
          <a:xfrm>
            <a:off x="493323" y="1620742"/>
            <a:ext cx="9190400" cy="1200288"/>
          </a:xfrm>
          <a:prstGeom prst="rect">
            <a:avLst/>
          </a:prstGeom>
          <a:noFill/>
          <a:ln>
            <a:noFill/>
          </a:ln>
        </p:spPr>
        <p:txBody>
          <a:bodyPr spcFirstLastPara="1" wrap="square" lIns="91433" tIns="45700" rIns="91433" bIns="45700" anchor="t" anchorCtr="0">
            <a:spAutoFit/>
          </a:bodyPr>
          <a:lstStyle/>
          <a:p>
            <a:r>
              <a:rPr lang="en" sz="2400">
                <a:solidFill>
                  <a:schemeClr val="dk1"/>
                </a:solidFill>
                <a:latin typeface="Calibri"/>
                <a:ea typeface="Calibri"/>
                <a:cs typeface="Calibri"/>
                <a:sym typeface="Calibri"/>
              </a:rPr>
              <a:t>Each word in a sentence is embedded and packed into a single matrix. Self-Attention can now be applied on the matrix by condensing steps 2 to 6 using the below expression.</a:t>
            </a:r>
            <a:endParaRPr sz="2400">
              <a:solidFill>
                <a:schemeClr val="dk1"/>
              </a:solidFill>
              <a:latin typeface="Calibri"/>
              <a:ea typeface="Calibri"/>
              <a:cs typeface="Calibri"/>
              <a:sym typeface="Calibri"/>
            </a:endParaRPr>
          </a:p>
        </p:txBody>
      </p:sp>
      <p:pic>
        <p:nvPicPr>
          <p:cNvPr id="649" name="Google Shape;649;p67"/>
          <p:cNvPicPr preferRelativeResize="0"/>
          <p:nvPr/>
        </p:nvPicPr>
        <p:blipFill>
          <a:blip r:embed="rId4">
            <a:alphaModFix/>
          </a:blip>
          <a:stretch>
            <a:fillRect/>
          </a:stretch>
        </p:blipFill>
        <p:spPr>
          <a:xfrm>
            <a:off x="1730567" y="3093217"/>
            <a:ext cx="7653359" cy="29910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68"/>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14</a:t>
            </a:fld>
            <a:endParaRPr sz="1333">
              <a:solidFill>
                <a:srgbClr val="898989"/>
              </a:solidFill>
              <a:latin typeface="Calibri"/>
              <a:ea typeface="Calibri"/>
              <a:cs typeface="Calibri"/>
              <a:sym typeface="Calibri"/>
            </a:endParaRPr>
          </a:p>
        </p:txBody>
      </p:sp>
      <p:sp>
        <p:nvSpPr>
          <p:cNvPr id="655" name="Google Shape;655;p68"/>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Multi-Headed Attention</a:t>
            </a:r>
            <a:endParaRPr sz="1467"/>
          </a:p>
        </p:txBody>
      </p:sp>
      <p:cxnSp>
        <p:nvCxnSpPr>
          <p:cNvPr id="656" name="Google Shape;656;p68"/>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657" name="Google Shape;657;p68"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658" name="Google Shape;658;p68"/>
          <p:cNvSpPr txBox="1"/>
          <p:nvPr/>
        </p:nvSpPr>
        <p:spPr>
          <a:xfrm>
            <a:off x="150133" y="1384867"/>
            <a:ext cx="10429600" cy="830956"/>
          </a:xfrm>
          <a:prstGeom prst="rect">
            <a:avLst/>
          </a:prstGeom>
          <a:noFill/>
          <a:ln>
            <a:noFill/>
          </a:ln>
        </p:spPr>
        <p:txBody>
          <a:bodyPr spcFirstLastPara="1" wrap="square" lIns="91433" tIns="45700" rIns="91433" bIns="45700" anchor="t" anchorCtr="0">
            <a:spAutoFit/>
          </a:bodyPr>
          <a:lstStyle/>
          <a:p>
            <a:r>
              <a:rPr lang="en" sz="2400">
                <a:solidFill>
                  <a:schemeClr val="dk1"/>
                </a:solidFill>
                <a:latin typeface="Calibri"/>
                <a:ea typeface="Calibri"/>
                <a:cs typeface="Calibri"/>
                <a:sym typeface="Calibri"/>
              </a:rPr>
              <a:t>If we do the same self-attention calculation we outlined above, just eight different times with different weight matrices (or Heads) it is called Multi-Headed Attention.</a:t>
            </a:r>
            <a:endParaRPr sz="2400">
              <a:solidFill>
                <a:schemeClr val="dk1"/>
              </a:solidFill>
              <a:latin typeface="Calibri"/>
              <a:ea typeface="Calibri"/>
              <a:cs typeface="Calibri"/>
              <a:sym typeface="Calibri"/>
            </a:endParaRPr>
          </a:p>
        </p:txBody>
      </p:sp>
      <p:pic>
        <p:nvPicPr>
          <p:cNvPr id="659" name="Google Shape;659;p68"/>
          <p:cNvPicPr preferRelativeResize="0"/>
          <p:nvPr/>
        </p:nvPicPr>
        <p:blipFill>
          <a:blip r:embed="rId4">
            <a:alphaModFix/>
          </a:blip>
          <a:stretch>
            <a:fillRect/>
          </a:stretch>
        </p:blipFill>
        <p:spPr>
          <a:xfrm>
            <a:off x="1618834" y="2216067"/>
            <a:ext cx="8047124" cy="4505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69"/>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15</a:t>
            </a:fld>
            <a:endParaRPr sz="1333">
              <a:solidFill>
                <a:srgbClr val="898989"/>
              </a:solidFill>
              <a:latin typeface="Calibri"/>
              <a:ea typeface="Calibri"/>
              <a:cs typeface="Calibri"/>
              <a:sym typeface="Calibri"/>
            </a:endParaRPr>
          </a:p>
        </p:txBody>
      </p:sp>
      <p:sp>
        <p:nvSpPr>
          <p:cNvPr id="665" name="Google Shape;665;p69"/>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Transformers - Attention</a:t>
            </a:r>
            <a:endParaRPr sz="1467"/>
          </a:p>
        </p:txBody>
      </p:sp>
      <p:cxnSp>
        <p:nvCxnSpPr>
          <p:cNvPr id="666" name="Google Shape;666;p69"/>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667" name="Google Shape;667;p69"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668" name="Google Shape;668;p69"/>
          <p:cNvSpPr txBox="1"/>
          <p:nvPr/>
        </p:nvSpPr>
        <p:spPr>
          <a:xfrm>
            <a:off x="493333" y="1620733"/>
            <a:ext cx="3971600" cy="3046948"/>
          </a:xfrm>
          <a:prstGeom prst="rect">
            <a:avLst/>
          </a:prstGeom>
          <a:noFill/>
          <a:ln>
            <a:noFill/>
          </a:ln>
        </p:spPr>
        <p:txBody>
          <a:bodyPr spcFirstLastPara="1" wrap="square" lIns="91433" tIns="45700" rIns="91433" bIns="45700" anchor="t" anchorCtr="0">
            <a:spAutoFit/>
          </a:bodyPr>
          <a:lstStyle/>
          <a:p>
            <a:pPr marL="338658" indent="-338658">
              <a:buClr>
                <a:schemeClr val="dk1"/>
              </a:buClr>
              <a:buSzPts val="1800"/>
              <a:buFont typeface="Arial"/>
              <a:buChar char="•"/>
            </a:pPr>
            <a:r>
              <a:rPr lang="en" sz="2400">
                <a:solidFill>
                  <a:schemeClr val="dk1"/>
                </a:solidFill>
                <a:latin typeface="Calibri"/>
                <a:ea typeface="Calibri"/>
                <a:cs typeface="Calibri"/>
                <a:sym typeface="Calibri"/>
              </a:rPr>
              <a:t>Now that we have touched upon attention heads, let’s revisit our example from before to see where the different attention heads are focusing as we encode the word “it” in our example sentence.</a:t>
            </a:r>
            <a:endParaRPr sz="2400">
              <a:solidFill>
                <a:schemeClr val="dk1"/>
              </a:solidFill>
              <a:latin typeface="Calibri"/>
              <a:ea typeface="Calibri"/>
              <a:cs typeface="Calibri"/>
              <a:sym typeface="Calibri"/>
            </a:endParaRPr>
          </a:p>
        </p:txBody>
      </p:sp>
      <p:pic>
        <p:nvPicPr>
          <p:cNvPr id="669" name="Google Shape;669;p69"/>
          <p:cNvPicPr preferRelativeResize="0"/>
          <p:nvPr/>
        </p:nvPicPr>
        <p:blipFill>
          <a:blip r:embed="rId4">
            <a:alphaModFix/>
          </a:blip>
          <a:stretch>
            <a:fillRect/>
          </a:stretch>
        </p:blipFill>
        <p:spPr>
          <a:xfrm>
            <a:off x="5411367" y="1413141"/>
            <a:ext cx="4897541" cy="47803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70"/>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16</a:t>
            </a:fld>
            <a:endParaRPr sz="1333">
              <a:solidFill>
                <a:srgbClr val="898989"/>
              </a:solidFill>
              <a:latin typeface="Calibri"/>
              <a:ea typeface="Calibri"/>
              <a:cs typeface="Calibri"/>
              <a:sym typeface="Calibri"/>
            </a:endParaRPr>
          </a:p>
        </p:txBody>
      </p:sp>
      <p:sp>
        <p:nvSpPr>
          <p:cNvPr id="675" name="Google Shape;675;p70"/>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Transformers - Positional Encoding</a:t>
            </a:r>
            <a:endParaRPr sz="1467"/>
          </a:p>
        </p:txBody>
      </p:sp>
      <p:cxnSp>
        <p:nvCxnSpPr>
          <p:cNvPr id="676" name="Google Shape;676;p70"/>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677" name="Google Shape;677;p70"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678" name="Google Shape;678;p70"/>
          <p:cNvSpPr txBox="1"/>
          <p:nvPr/>
        </p:nvSpPr>
        <p:spPr>
          <a:xfrm>
            <a:off x="493332" y="1620734"/>
            <a:ext cx="10018800" cy="3785611"/>
          </a:xfrm>
          <a:prstGeom prst="rect">
            <a:avLst/>
          </a:prstGeom>
          <a:noFill/>
          <a:ln>
            <a:noFill/>
          </a:ln>
        </p:spPr>
        <p:txBody>
          <a:bodyPr spcFirstLastPara="1" wrap="square" lIns="91433" tIns="45700" rIns="91433" bIns="45700" anchor="t" anchorCtr="0">
            <a:spAutoFit/>
          </a:bodyPr>
          <a:lstStyle/>
          <a:p>
            <a:pPr marL="457189" indent="-372524">
              <a:buClr>
                <a:schemeClr val="dk1"/>
              </a:buClr>
              <a:buSzPts val="1800"/>
              <a:buChar char="•"/>
            </a:pPr>
            <a:r>
              <a:rPr lang="en" sz="2400">
                <a:solidFill>
                  <a:schemeClr val="dk1"/>
                </a:solidFill>
                <a:latin typeface="Calibri"/>
                <a:ea typeface="Calibri"/>
                <a:cs typeface="Calibri"/>
                <a:sym typeface="Calibri"/>
              </a:rPr>
              <a:t>One thing that’s missing from the model as we have described it so far is a way to account for the order of the words in the input sequence.</a:t>
            </a:r>
            <a:endParaRPr sz="2400">
              <a:solidFill>
                <a:schemeClr val="dk1"/>
              </a:solidFill>
              <a:latin typeface="Calibri"/>
              <a:ea typeface="Calibri"/>
              <a:cs typeface="Calibri"/>
              <a:sym typeface="Calibri"/>
            </a:endParaRPr>
          </a:p>
          <a:p>
            <a:endParaRPr sz="2400">
              <a:solidFill>
                <a:schemeClr val="dk1"/>
              </a:solidFill>
              <a:latin typeface="Calibri"/>
              <a:ea typeface="Calibri"/>
              <a:cs typeface="Calibri"/>
              <a:sym typeface="Calibri"/>
            </a:endParaRPr>
          </a:p>
          <a:p>
            <a:pPr marL="457189" indent="-372524">
              <a:buClr>
                <a:schemeClr val="dk1"/>
              </a:buClr>
              <a:buSzPts val="1800"/>
              <a:buChar char="•"/>
            </a:pPr>
            <a:r>
              <a:rPr lang="en" sz="2400">
                <a:solidFill>
                  <a:schemeClr val="dk1"/>
                </a:solidFill>
                <a:latin typeface="Calibri"/>
                <a:ea typeface="Calibri"/>
                <a:cs typeface="Calibri"/>
                <a:sym typeface="Calibri"/>
              </a:rPr>
              <a:t>To address this, the transformer adds a vector to each input embedding. These vectors follow a specific pattern that the model learns, which helps it determine the position of each word, or the distance between different words in the sequence. The intuition here is that adding these values to the embeddings provides meaningful distances between the embedding vectors once they’re projected into Q/K/V vectors and during dot-product attention.</a:t>
            </a:r>
            <a:endParaRPr sz="2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71"/>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17</a:t>
            </a:fld>
            <a:endParaRPr sz="1333">
              <a:solidFill>
                <a:srgbClr val="898989"/>
              </a:solidFill>
              <a:latin typeface="Calibri"/>
              <a:ea typeface="Calibri"/>
              <a:cs typeface="Calibri"/>
              <a:sym typeface="Calibri"/>
            </a:endParaRPr>
          </a:p>
        </p:txBody>
      </p:sp>
      <p:sp>
        <p:nvSpPr>
          <p:cNvPr id="684" name="Google Shape;684;p71"/>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Transformers - Positional Encodings</a:t>
            </a:r>
            <a:endParaRPr sz="1467"/>
          </a:p>
        </p:txBody>
      </p:sp>
      <p:cxnSp>
        <p:nvCxnSpPr>
          <p:cNvPr id="685" name="Google Shape;685;p71"/>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686" name="Google Shape;686;p71"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pic>
        <p:nvPicPr>
          <p:cNvPr id="687" name="Google Shape;687;p71"/>
          <p:cNvPicPr preferRelativeResize="0"/>
          <p:nvPr/>
        </p:nvPicPr>
        <p:blipFill>
          <a:blip r:embed="rId4">
            <a:alphaModFix/>
          </a:blip>
          <a:stretch>
            <a:fillRect/>
          </a:stretch>
        </p:blipFill>
        <p:spPr>
          <a:xfrm>
            <a:off x="828200" y="1576008"/>
            <a:ext cx="8668576" cy="47803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72"/>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18</a:t>
            </a:fld>
            <a:endParaRPr sz="1333">
              <a:solidFill>
                <a:srgbClr val="898989"/>
              </a:solidFill>
              <a:latin typeface="Calibri"/>
              <a:ea typeface="Calibri"/>
              <a:cs typeface="Calibri"/>
              <a:sym typeface="Calibri"/>
            </a:endParaRPr>
          </a:p>
        </p:txBody>
      </p:sp>
      <p:sp>
        <p:nvSpPr>
          <p:cNvPr id="693" name="Google Shape;693;p72"/>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Transformer - Layer Normalisation</a:t>
            </a:r>
            <a:endParaRPr sz="1467"/>
          </a:p>
        </p:txBody>
      </p:sp>
      <p:cxnSp>
        <p:nvCxnSpPr>
          <p:cNvPr id="694" name="Google Shape;694;p72"/>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695" name="Google Shape;695;p72"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696" name="Google Shape;696;p72"/>
          <p:cNvSpPr txBox="1"/>
          <p:nvPr/>
        </p:nvSpPr>
        <p:spPr>
          <a:xfrm>
            <a:off x="493333" y="1620733"/>
            <a:ext cx="5306000" cy="2677616"/>
          </a:xfrm>
          <a:prstGeom prst="rect">
            <a:avLst/>
          </a:prstGeom>
          <a:noFill/>
          <a:ln>
            <a:noFill/>
          </a:ln>
        </p:spPr>
        <p:txBody>
          <a:bodyPr spcFirstLastPara="1" wrap="square" lIns="91433" tIns="45700" rIns="91433" bIns="45700" anchor="t" anchorCtr="0">
            <a:spAutoFit/>
          </a:bodyPr>
          <a:lstStyle/>
          <a:p>
            <a:pPr marL="457189" indent="-372524">
              <a:buClr>
                <a:schemeClr val="dk1"/>
              </a:buClr>
              <a:buSzPts val="1800"/>
              <a:buChar char="•"/>
            </a:pPr>
            <a:r>
              <a:rPr lang="en" sz="2400">
                <a:solidFill>
                  <a:schemeClr val="dk1"/>
                </a:solidFill>
                <a:latin typeface="Calibri"/>
                <a:ea typeface="Calibri"/>
                <a:cs typeface="Calibri"/>
                <a:sym typeface="Calibri"/>
              </a:rPr>
              <a:t>One detail in the architecture of the encoder that we need to mention before moving on, is that each sub-layer, in each encoder has a residual connection around it, and is followed by a layer-normalization step.</a:t>
            </a:r>
            <a:endParaRPr sz="2400">
              <a:solidFill>
                <a:schemeClr val="dk1"/>
              </a:solidFill>
              <a:latin typeface="Calibri"/>
              <a:ea typeface="Calibri"/>
              <a:cs typeface="Calibri"/>
              <a:sym typeface="Calibri"/>
            </a:endParaRPr>
          </a:p>
          <a:p>
            <a:pPr marL="457189"/>
            <a:endParaRPr sz="2400">
              <a:solidFill>
                <a:schemeClr val="dk1"/>
              </a:solidFill>
              <a:latin typeface="Calibri"/>
              <a:ea typeface="Calibri"/>
              <a:cs typeface="Calibri"/>
              <a:sym typeface="Calibri"/>
            </a:endParaRPr>
          </a:p>
        </p:txBody>
      </p:sp>
      <p:pic>
        <p:nvPicPr>
          <p:cNvPr id="697" name="Google Shape;697;p72"/>
          <p:cNvPicPr preferRelativeResize="0"/>
          <p:nvPr/>
        </p:nvPicPr>
        <p:blipFill>
          <a:blip r:embed="rId4">
            <a:alphaModFix/>
          </a:blip>
          <a:stretch>
            <a:fillRect/>
          </a:stretch>
        </p:blipFill>
        <p:spPr>
          <a:xfrm>
            <a:off x="6096005" y="1798567"/>
            <a:ext cx="4316201" cy="4037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73"/>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19</a:t>
            </a:fld>
            <a:endParaRPr sz="1333">
              <a:solidFill>
                <a:srgbClr val="898989"/>
              </a:solidFill>
              <a:latin typeface="Calibri"/>
              <a:ea typeface="Calibri"/>
              <a:cs typeface="Calibri"/>
              <a:sym typeface="Calibri"/>
            </a:endParaRPr>
          </a:p>
        </p:txBody>
      </p:sp>
      <p:sp>
        <p:nvSpPr>
          <p:cNvPr id="703" name="Google Shape;703;p73"/>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Transformer - Architecture</a:t>
            </a:r>
            <a:endParaRPr sz="1467"/>
          </a:p>
        </p:txBody>
      </p:sp>
      <p:cxnSp>
        <p:nvCxnSpPr>
          <p:cNvPr id="704" name="Google Shape;704;p73"/>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705" name="Google Shape;705;p73"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pic>
        <p:nvPicPr>
          <p:cNvPr id="706" name="Google Shape;706;p73"/>
          <p:cNvPicPr preferRelativeResize="0"/>
          <p:nvPr/>
        </p:nvPicPr>
        <p:blipFill>
          <a:blip r:embed="rId4">
            <a:alphaModFix/>
          </a:blip>
          <a:stretch>
            <a:fillRect/>
          </a:stretch>
        </p:blipFill>
        <p:spPr>
          <a:xfrm>
            <a:off x="1402501" y="1576009"/>
            <a:ext cx="8413223" cy="4780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56"/>
          <p:cNvSpPr/>
          <p:nvPr/>
        </p:nvSpPr>
        <p:spPr>
          <a:xfrm>
            <a:off x="4781916" y="1688267"/>
            <a:ext cx="7497200" cy="646400"/>
          </a:xfrm>
          <a:prstGeom prst="rect">
            <a:avLst/>
          </a:prstGeom>
          <a:noFill/>
          <a:ln>
            <a:noFill/>
          </a:ln>
        </p:spPr>
        <p:txBody>
          <a:bodyPr spcFirstLastPara="1" wrap="square" lIns="91433" tIns="45700" rIns="91433" bIns="45700" anchor="t" anchorCtr="0">
            <a:noAutofit/>
          </a:bodyPr>
          <a:lstStyle/>
          <a:p>
            <a:r>
              <a:rPr lang="en" sz="3600" b="1">
                <a:solidFill>
                  <a:srgbClr val="C55A11"/>
                </a:solidFill>
                <a:latin typeface="Calibri"/>
                <a:ea typeface="Calibri"/>
                <a:cs typeface="Calibri"/>
                <a:sym typeface="Calibri"/>
              </a:rPr>
              <a:t>Natural Language Processing</a:t>
            </a:r>
            <a:endParaRPr sz="1467"/>
          </a:p>
        </p:txBody>
      </p:sp>
      <p:sp>
        <p:nvSpPr>
          <p:cNvPr id="527" name="Google Shape;527;p56"/>
          <p:cNvSpPr/>
          <p:nvPr/>
        </p:nvSpPr>
        <p:spPr>
          <a:xfrm>
            <a:off x="4781916" y="2841955"/>
            <a:ext cx="7497200" cy="646400"/>
          </a:xfrm>
          <a:prstGeom prst="rect">
            <a:avLst/>
          </a:prstGeom>
          <a:noFill/>
          <a:ln>
            <a:noFill/>
          </a:ln>
        </p:spPr>
        <p:txBody>
          <a:bodyPr spcFirstLastPara="1" wrap="square" lIns="91433" tIns="45700" rIns="91433" bIns="45700" anchor="t" anchorCtr="0">
            <a:noAutofit/>
          </a:bodyPr>
          <a:lstStyle/>
          <a:p>
            <a:r>
              <a:rPr lang="en" sz="3600" b="1">
                <a:solidFill>
                  <a:srgbClr val="2F5496"/>
                </a:solidFill>
                <a:latin typeface="Calibri"/>
                <a:ea typeface="Calibri"/>
                <a:cs typeface="Calibri"/>
                <a:sym typeface="Calibri"/>
              </a:rPr>
              <a:t>Self-Attention and Transformers</a:t>
            </a:r>
            <a:endParaRPr sz="1467"/>
          </a:p>
        </p:txBody>
      </p:sp>
      <p:sp>
        <p:nvSpPr>
          <p:cNvPr id="528" name="Google Shape;528;p56"/>
          <p:cNvSpPr/>
          <p:nvPr/>
        </p:nvSpPr>
        <p:spPr>
          <a:xfrm>
            <a:off x="4781915" y="3967159"/>
            <a:ext cx="7497200" cy="461600"/>
          </a:xfrm>
          <a:prstGeom prst="rect">
            <a:avLst/>
          </a:prstGeom>
          <a:noFill/>
          <a:ln>
            <a:noFill/>
          </a:ln>
        </p:spPr>
        <p:txBody>
          <a:bodyPr spcFirstLastPara="1" wrap="square" lIns="91433" tIns="45700" rIns="91433" bIns="45700" anchor="t" anchorCtr="0">
            <a:noAutofit/>
          </a:bodyPr>
          <a:lstStyle/>
          <a:p>
            <a:pPr>
              <a:buSzPts val="1100"/>
            </a:pPr>
            <a:r>
              <a:rPr lang="en" sz="2400" b="1">
                <a:solidFill>
                  <a:schemeClr val="dk1"/>
                </a:solidFill>
                <a:latin typeface="Calibri"/>
                <a:ea typeface="Calibri"/>
                <a:cs typeface="Calibri"/>
                <a:sym typeface="Calibri"/>
              </a:rPr>
              <a:t>Mamatha.H.R</a:t>
            </a:r>
            <a:endParaRPr sz="2400" b="1">
              <a:solidFill>
                <a:schemeClr val="dk1"/>
              </a:solidFill>
              <a:latin typeface="Calibri"/>
              <a:ea typeface="Calibri"/>
              <a:cs typeface="Calibri"/>
              <a:sym typeface="Calibri"/>
            </a:endParaRPr>
          </a:p>
          <a:p>
            <a:pPr>
              <a:buSzPts val="1100"/>
            </a:pPr>
            <a:endParaRPr sz="2400" b="1">
              <a:solidFill>
                <a:schemeClr val="dk1"/>
              </a:solidFill>
              <a:latin typeface="Calibri"/>
              <a:ea typeface="Calibri"/>
              <a:cs typeface="Calibri"/>
              <a:sym typeface="Calibri"/>
            </a:endParaRPr>
          </a:p>
          <a:p>
            <a:endParaRPr sz="2400" b="1">
              <a:solidFill>
                <a:schemeClr val="dk1"/>
              </a:solidFill>
              <a:latin typeface="Calibri"/>
              <a:ea typeface="Calibri"/>
              <a:cs typeface="Calibri"/>
              <a:sym typeface="Calibri"/>
            </a:endParaRPr>
          </a:p>
        </p:txBody>
      </p:sp>
      <p:sp>
        <p:nvSpPr>
          <p:cNvPr id="529" name="Google Shape;529;p56"/>
          <p:cNvSpPr/>
          <p:nvPr/>
        </p:nvSpPr>
        <p:spPr>
          <a:xfrm>
            <a:off x="4781915" y="4468225"/>
            <a:ext cx="7497200" cy="461600"/>
          </a:xfrm>
          <a:prstGeom prst="rect">
            <a:avLst/>
          </a:prstGeom>
          <a:noFill/>
          <a:ln>
            <a:noFill/>
          </a:ln>
        </p:spPr>
        <p:txBody>
          <a:bodyPr spcFirstLastPara="1" wrap="square" lIns="91433" tIns="45700" rIns="91433" bIns="45700" anchor="t" anchorCtr="0">
            <a:noAutofit/>
          </a:bodyPr>
          <a:lstStyle/>
          <a:p>
            <a:r>
              <a:rPr lang="en" sz="2400">
                <a:solidFill>
                  <a:schemeClr val="dk1"/>
                </a:solidFill>
                <a:latin typeface="Calibri"/>
                <a:ea typeface="Calibri"/>
                <a:cs typeface="Calibri"/>
                <a:sym typeface="Calibri"/>
              </a:rPr>
              <a:t>Department of Computer Science and Engineering</a:t>
            </a:r>
            <a:endParaRPr sz="2400">
              <a:solidFill>
                <a:schemeClr val="dk1"/>
              </a:solidFill>
              <a:latin typeface="Calibri"/>
              <a:ea typeface="Calibri"/>
              <a:cs typeface="Calibri"/>
              <a:sym typeface="Calibri"/>
            </a:endParaRPr>
          </a:p>
        </p:txBody>
      </p:sp>
      <p:grpSp>
        <p:nvGrpSpPr>
          <p:cNvPr id="530" name="Google Shape;530;p56"/>
          <p:cNvGrpSpPr/>
          <p:nvPr/>
        </p:nvGrpSpPr>
        <p:grpSpPr>
          <a:xfrm>
            <a:off x="313939" y="5489795"/>
            <a:ext cx="1066800" cy="1077941"/>
            <a:chOff x="313939" y="5489794"/>
            <a:chExt cx="1066800" cy="1077941"/>
          </a:xfrm>
        </p:grpSpPr>
        <p:sp>
          <p:nvSpPr>
            <p:cNvPr id="531" name="Google Shape;531;p56"/>
            <p:cNvSpPr/>
            <p:nvPr/>
          </p:nvSpPr>
          <p:spPr>
            <a:xfrm rot="5400000">
              <a:off x="824539" y="6011535"/>
              <a:ext cx="45600" cy="1066800"/>
            </a:xfrm>
            <a:prstGeom prst="rect">
              <a:avLst/>
            </a:prstGeom>
            <a:solidFill>
              <a:srgbClr val="C55A11"/>
            </a:solidFill>
            <a:ln>
              <a:noFill/>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532" name="Google Shape;532;p56"/>
            <p:cNvSpPr/>
            <p:nvPr/>
          </p:nvSpPr>
          <p:spPr>
            <a:xfrm rot="10800000">
              <a:off x="313963" y="5489794"/>
              <a:ext cx="45600" cy="1066800"/>
            </a:xfrm>
            <a:prstGeom prst="rect">
              <a:avLst/>
            </a:prstGeom>
            <a:solidFill>
              <a:srgbClr val="C55A11"/>
            </a:solidFill>
            <a:ln>
              <a:noFill/>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grpSp>
      <p:cxnSp>
        <p:nvCxnSpPr>
          <p:cNvPr id="533" name="Google Shape;533;p56"/>
          <p:cNvCxnSpPr/>
          <p:nvPr/>
        </p:nvCxnSpPr>
        <p:spPr>
          <a:xfrm>
            <a:off x="4781915" y="3851180"/>
            <a:ext cx="4581200" cy="0"/>
          </a:xfrm>
          <a:prstGeom prst="straightConnector1">
            <a:avLst/>
          </a:prstGeom>
          <a:noFill/>
          <a:ln w="38100" cap="flat" cmpd="sng">
            <a:solidFill>
              <a:srgbClr val="C55A11"/>
            </a:solidFill>
            <a:prstDash val="solid"/>
            <a:miter lim="800000"/>
            <a:headEnd type="none" w="sm" len="sm"/>
            <a:tailEnd type="none" w="sm" len="sm"/>
          </a:ln>
        </p:spPr>
      </p:cxnSp>
      <p:pic>
        <p:nvPicPr>
          <p:cNvPr id="534" name="Google Shape;534;p56" descr="A close up of a logo&#10;&#10;Description automatically generated"/>
          <p:cNvPicPr preferRelativeResize="0"/>
          <p:nvPr/>
        </p:nvPicPr>
        <p:blipFill rotWithShape="1">
          <a:blip r:embed="rId3">
            <a:alphaModFix/>
          </a:blip>
          <a:srcRect/>
          <a:stretch/>
        </p:blipFill>
        <p:spPr>
          <a:xfrm>
            <a:off x="1745723" y="1606242"/>
            <a:ext cx="2369219" cy="3550189"/>
          </a:xfrm>
          <a:prstGeom prst="rect">
            <a:avLst/>
          </a:prstGeom>
          <a:noFill/>
          <a:ln>
            <a:noFill/>
          </a:ln>
        </p:spPr>
      </p:pic>
      <p:grpSp>
        <p:nvGrpSpPr>
          <p:cNvPr id="535" name="Google Shape;535;p56"/>
          <p:cNvGrpSpPr/>
          <p:nvPr/>
        </p:nvGrpSpPr>
        <p:grpSpPr>
          <a:xfrm rot="10800000">
            <a:off x="10855703" y="266187"/>
            <a:ext cx="1066800" cy="1077941"/>
            <a:chOff x="313939" y="5489794"/>
            <a:chExt cx="1066800" cy="1077941"/>
          </a:xfrm>
        </p:grpSpPr>
        <p:sp>
          <p:nvSpPr>
            <p:cNvPr id="536" name="Google Shape;536;p56"/>
            <p:cNvSpPr/>
            <p:nvPr/>
          </p:nvSpPr>
          <p:spPr>
            <a:xfrm rot="5400000">
              <a:off x="824539" y="6011535"/>
              <a:ext cx="45600" cy="1066800"/>
            </a:xfrm>
            <a:prstGeom prst="rect">
              <a:avLst/>
            </a:prstGeom>
            <a:solidFill>
              <a:srgbClr val="C55A11"/>
            </a:solidFill>
            <a:ln>
              <a:noFill/>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537" name="Google Shape;537;p56"/>
            <p:cNvSpPr/>
            <p:nvPr/>
          </p:nvSpPr>
          <p:spPr>
            <a:xfrm rot="10800000">
              <a:off x="313963" y="5489794"/>
              <a:ext cx="45600" cy="1066800"/>
            </a:xfrm>
            <a:prstGeom prst="rect">
              <a:avLst/>
            </a:prstGeom>
            <a:solidFill>
              <a:srgbClr val="C55A11"/>
            </a:solidFill>
            <a:ln>
              <a:noFill/>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cxnSp>
        <p:nvCxnSpPr>
          <p:cNvPr id="711" name="Google Shape;711;p74"/>
          <p:cNvCxnSpPr/>
          <p:nvPr/>
        </p:nvCxnSpPr>
        <p:spPr>
          <a:xfrm>
            <a:off x="-8308" y="1316459"/>
            <a:ext cx="8300000" cy="0"/>
          </a:xfrm>
          <a:prstGeom prst="straightConnector1">
            <a:avLst/>
          </a:prstGeom>
          <a:noFill/>
          <a:ln w="38100" cap="flat" cmpd="sng">
            <a:solidFill>
              <a:srgbClr val="C55A11"/>
            </a:solidFill>
            <a:prstDash val="solid"/>
            <a:miter lim="800000"/>
            <a:headEnd type="none" w="sm" len="sm"/>
            <a:tailEnd type="none" w="sm" len="sm"/>
          </a:ln>
        </p:spPr>
      </p:cxnSp>
      <p:pic>
        <p:nvPicPr>
          <p:cNvPr id="712" name="Google Shape;712;p74"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713" name="Google Shape;713;p74"/>
          <p:cNvSpPr/>
          <p:nvPr/>
        </p:nvSpPr>
        <p:spPr>
          <a:xfrm>
            <a:off x="393111" y="252240"/>
            <a:ext cx="7497200" cy="461600"/>
          </a:xfrm>
          <a:prstGeom prst="rect">
            <a:avLst/>
          </a:prstGeom>
          <a:noFill/>
          <a:ln>
            <a:noFill/>
          </a:ln>
        </p:spPr>
        <p:txBody>
          <a:bodyPr spcFirstLastPara="1" wrap="square" lIns="91433" tIns="45700" rIns="91433" bIns="45700" anchor="t" anchorCtr="0">
            <a:noAutofit/>
          </a:bodyPr>
          <a:lstStyle/>
          <a:p>
            <a:pPr>
              <a:buClr>
                <a:srgbClr val="000000"/>
              </a:buClr>
              <a:buSzPts val="1800"/>
            </a:pPr>
            <a:r>
              <a:rPr lang="en" sz="2400" b="1">
                <a:solidFill>
                  <a:srgbClr val="C55A11"/>
                </a:solidFill>
                <a:latin typeface="Calibri"/>
                <a:ea typeface="Calibri"/>
                <a:cs typeface="Calibri"/>
                <a:sym typeface="Calibri"/>
              </a:rPr>
              <a:t>NATURAL LANGUAGE PROCESSING</a:t>
            </a:r>
            <a:endParaRPr sz="1467">
              <a:solidFill>
                <a:srgbClr val="000000"/>
              </a:solidFill>
              <a:latin typeface="Arial"/>
              <a:ea typeface="Arial"/>
              <a:cs typeface="Arial"/>
              <a:sym typeface="Arial"/>
            </a:endParaRPr>
          </a:p>
        </p:txBody>
      </p:sp>
      <p:sp>
        <p:nvSpPr>
          <p:cNvPr id="714" name="Google Shape;714;p74"/>
          <p:cNvSpPr/>
          <p:nvPr/>
        </p:nvSpPr>
        <p:spPr>
          <a:xfrm>
            <a:off x="393111" y="800039"/>
            <a:ext cx="2839600" cy="461600"/>
          </a:xfrm>
          <a:prstGeom prst="rect">
            <a:avLst/>
          </a:prstGeom>
          <a:noFill/>
          <a:ln>
            <a:noFill/>
          </a:ln>
        </p:spPr>
        <p:txBody>
          <a:bodyPr spcFirstLastPara="1" wrap="square" lIns="91433" tIns="45700" rIns="91433" bIns="45700" anchor="t" anchorCtr="0">
            <a:noAutofit/>
          </a:bodyPr>
          <a:lstStyle/>
          <a:p>
            <a:pPr>
              <a:buClr>
                <a:srgbClr val="000000"/>
              </a:buClr>
              <a:buSzPts val="1800"/>
            </a:pPr>
            <a:r>
              <a:rPr lang="en" sz="2400" b="1">
                <a:solidFill>
                  <a:srgbClr val="2F5496"/>
                </a:solidFill>
                <a:latin typeface="Calibri"/>
                <a:ea typeface="Calibri"/>
                <a:cs typeface="Calibri"/>
                <a:sym typeface="Calibri"/>
              </a:rPr>
              <a:t>Course References</a:t>
            </a:r>
            <a:endParaRPr sz="2400" b="1">
              <a:solidFill>
                <a:srgbClr val="2F5496"/>
              </a:solidFill>
              <a:latin typeface="Calibri"/>
              <a:ea typeface="Calibri"/>
              <a:cs typeface="Calibri"/>
              <a:sym typeface="Calibri"/>
            </a:endParaRPr>
          </a:p>
        </p:txBody>
      </p:sp>
      <p:sp>
        <p:nvSpPr>
          <p:cNvPr id="715" name="Google Shape;715;p74"/>
          <p:cNvSpPr/>
          <p:nvPr/>
        </p:nvSpPr>
        <p:spPr>
          <a:xfrm>
            <a:off x="174169" y="1371213"/>
            <a:ext cx="9636800" cy="3259200"/>
          </a:xfrm>
          <a:prstGeom prst="rect">
            <a:avLst/>
          </a:prstGeom>
          <a:noFill/>
          <a:ln>
            <a:noFill/>
          </a:ln>
        </p:spPr>
        <p:txBody>
          <a:bodyPr spcFirstLastPara="1" wrap="square" lIns="91433" tIns="45700" rIns="91433" bIns="45700" anchor="t" anchorCtr="0">
            <a:noAutofit/>
          </a:bodyPr>
          <a:lstStyle/>
          <a:p>
            <a:pPr algn="just">
              <a:lnSpc>
                <a:spcPct val="115000"/>
              </a:lnSpc>
              <a:buClr>
                <a:srgbClr val="000000"/>
              </a:buClr>
              <a:buSzPts val="1400"/>
            </a:pPr>
            <a:r>
              <a:rPr lang="en" sz="1867" b="1">
                <a:solidFill>
                  <a:srgbClr val="000000"/>
                </a:solidFill>
                <a:latin typeface="Calibri"/>
                <a:ea typeface="Calibri"/>
                <a:cs typeface="Calibri"/>
                <a:sym typeface="Calibri"/>
              </a:rPr>
              <a:t>Text Book:</a:t>
            </a:r>
            <a:endParaRPr sz="1867">
              <a:solidFill>
                <a:srgbClr val="00000A"/>
              </a:solidFill>
              <a:latin typeface="Calibri"/>
              <a:ea typeface="Calibri"/>
              <a:cs typeface="Calibri"/>
              <a:sym typeface="Calibri"/>
            </a:endParaRPr>
          </a:p>
          <a:p>
            <a:pPr marL="338658" indent="-338658" algn="just">
              <a:lnSpc>
                <a:spcPct val="115000"/>
              </a:lnSpc>
              <a:buClr>
                <a:srgbClr val="000000"/>
              </a:buClr>
              <a:buSzPts val="1400"/>
            </a:pPr>
            <a:r>
              <a:rPr lang="en" sz="1867">
                <a:solidFill>
                  <a:srgbClr val="000000"/>
                </a:solidFill>
                <a:latin typeface="Calibri"/>
                <a:ea typeface="Calibri"/>
                <a:cs typeface="Calibri"/>
                <a:sym typeface="Calibri"/>
              </a:rPr>
              <a:t>1.	“Introduction to Natural Language Processing”, Jacob Eisenstein, MIT Press, Adaptive computation and Machine Learning series, 18th October, 2019.</a:t>
            </a:r>
            <a:endParaRPr sz="1467">
              <a:solidFill>
                <a:srgbClr val="000000"/>
              </a:solidFill>
              <a:latin typeface="Arial"/>
              <a:ea typeface="Arial"/>
              <a:cs typeface="Arial"/>
              <a:sym typeface="Arial"/>
            </a:endParaRPr>
          </a:p>
          <a:p>
            <a:pPr marL="338658" indent="-338658" algn="just">
              <a:lnSpc>
                <a:spcPct val="115000"/>
              </a:lnSpc>
              <a:buClr>
                <a:srgbClr val="000000"/>
              </a:buClr>
              <a:buSzPts val="1400"/>
            </a:pPr>
            <a:r>
              <a:rPr lang="en" sz="1867">
                <a:solidFill>
                  <a:srgbClr val="000000"/>
                </a:solidFill>
                <a:latin typeface="Calibri"/>
                <a:ea typeface="Calibri"/>
                <a:cs typeface="Calibri"/>
                <a:sym typeface="Calibri"/>
              </a:rPr>
              <a:t>The open source softcopy is available at  githubhttps://github.com/jacobeisenstein/gt-nlp class/blob/master/notes/eisenstein-nlp-notes.pdf.</a:t>
            </a:r>
            <a:endParaRPr sz="1467">
              <a:solidFill>
                <a:srgbClr val="000000"/>
              </a:solidFill>
              <a:latin typeface="Arial"/>
              <a:ea typeface="Arial"/>
              <a:cs typeface="Arial"/>
              <a:sym typeface="Arial"/>
            </a:endParaRPr>
          </a:p>
          <a:p>
            <a:pPr marL="338658" indent="-338658" algn="just">
              <a:lnSpc>
                <a:spcPct val="115000"/>
              </a:lnSpc>
              <a:buClr>
                <a:srgbClr val="000000"/>
              </a:buClr>
              <a:buSzPts val="1400"/>
            </a:pPr>
            <a:endParaRPr sz="1867">
              <a:solidFill>
                <a:srgbClr val="000000"/>
              </a:solidFill>
              <a:latin typeface="Calibri"/>
              <a:ea typeface="Calibri"/>
              <a:cs typeface="Calibri"/>
              <a:sym typeface="Calibri"/>
            </a:endParaRPr>
          </a:p>
          <a:p>
            <a:pPr algn="just">
              <a:lnSpc>
                <a:spcPct val="115000"/>
              </a:lnSpc>
              <a:buClr>
                <a:srgbClr val="000000"/>
              </a:buClr>
              <a:buSzPts val="1400"/>
            </a:pPr>
            <a:r>
              <a:rPr lang="en" sz="1867">
                <a:solidFill>
                  <a:srgbClr val="000000"/>
                </a:solidFill>
                <a:latin typeface="Calibri"/>
                <a:ea typeface="Calibri"/>
                <a:cs typeface="Calibri"/>
                <a:sym typeface="Calibri"/>
              </a:rPr>
              <a:t> </a:t>
            </a:r>
            <a:r>
              <a:rPr lang="en" sz="1867" b="1">
                <a:solidFill>
                  <a:srgbClr val="000000"/>
                </a:solidFill>
                <a:latin typeface="Calibri"/>
                <a:ea typeface="Calibri"/>
                <a:cs typeface="Calibri"/>
                <a:sym typeface="Calibri"/>
              </a:rPr>
              <a:t>Reference Books:</a:t>
            </a:r>
            <a:endParaRPr sz="1467">
              <a:solidFill>
                <a:srgbClr val="000000"/>
              </a:solidFill>
              <a:latin typeface="Arial"/>
              <a:ea typeface="Arial"/>
              <a:cs typeface="Arial"/>
              <a:sym typeface="Arial"/>
            </a:endParaRPr>
          </a:p>
          <a:p>
            <a:pPr algn="just">
              <a:lnSpc>
                <a:spcPct val="115000"/>
              </a:lnSpc>
              <a:buClr>
                <a:srgbClr val="000000"/>
              </a:buClr>
              <a:buSzPts val="1400"/>
            </a:pPr>
            <a:r>
              <a:rPr lang="en" sz="1867">
                <a:solidFill>
                  <a:srgbClr val="00000A"/>
                </a:solidFill>
                <a:latin typeface="Calibri"/>
                <a:ea typeface="Calibri"/>
                <a:cs typeface="Calibri"/>
                <a:sym typeface="Calibri"/>
              </a:rPr>
              <a:t>1: “Speech and Natural Language Processing”, Daniel Jurafsky and James H. Martin, 2nd edition paperback,2013. </a:t>
            </a:r>
            <a:endParaRPr sz="1467">
              <a:solidFill>
                <a:srgbClr val="000000"/>
              </a:solidFill>
              <a:latin typeface="Arial"/>
              <a:ea typeface="Arial"/>
              <a:cs typeface="Arial"/>
              <a:sym typeface="Arial"/>
            </a:endParaRPr>
          </a:p>
          <a:p>
            <a:pPr marL="338658" indent="-338658" algn="just">
              <a:lnSpc>
                <a:spcPct val="115000"/>
              </a:lnSpc>
              <a:buClr>
                <a:srgbClr val="000000"/>
              </a:buClr>
              <a:buSzPts val="1400"/>
            </a:pPr>
            <a:r>
              <a:rPr lang="en" sz="1867">
                <a:solidFill>
                  <a:srgbClr val="000000"/>
                </a:solidFill>
                <a:latin typeface="Calibri"/>
                <a:ea typeface="Calibri"/>
                <a:cs typeface="Calibri"/>
                <a:sym typeface="Calibri"/>
              </a:rPr>
              <a:t>The more up to date 3rd edition draft is available at  http://web.stanford.edu/~jurafsky/slp3/</a:t>
            </a:r>
            <a:endParaRPr sz="1867">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cxnSp>
        <p:nvCxnSpPr>
          <p:cNvPr id="542" name="Google Shape;542;p57"/>
          <p:cNvCxnSpPr/>
          <p:nvPr/>
        </p:nvCxnSpPr>
        <p:spPr>
          <a:xfrm>
            <a:off x="-8308" y="1316459"/>
            <a:ext cx="8300000" cy="0"/>
          </a:xfrm>
          <a:prstGeom prst="straightConnector1">
            <a:avLst/>
          </a:prstGeom>
          <a:noFill/>
          <a:ln w="38100" cap="flat" cmpd="sng">
            <a:solidFill>
              <a:srgbClr val="C55A11"/>
            </a:solidFill>
            <a:prstDash val="solid"/>
            <a:miter lim="800000"/>
            <a:headEnd type="none" w="sm" len="sm"/>
            <a:tailEnd type="none" w="sm" len="sm"/>
          </a:ln>
        </p:spPr>
      </p:cxnSp>
      <p:pic>
        <p:nvPicPr>
          <p:cNvPr id="543" name="Google Shape;543;p57"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544" name="Google Shape;544;p57"/>
          <p:cNvSpPr/>
          <p:nvPr/>
        </p:nvSpPr>
        <p:spPr>
          <a:xfrm>
            <a:off x="393111" y="252240"/>
            <a:ext cx="7497200" cy="461600"/>
          </a:xfrm>
          <a:prstGeom prst="rect">
            <a:avLst/>
          </a:prstGeom>
          <a:noFill/>
          <a:ln>
            <a:noFill/>
          </a:ln>
        </p:spPr>
        <p:txBody>
          <a:bodyPr spcFirstLastPara="1" wrap="square" lIns="91433" tIns="45700" rIns="91433" bIns="45700" anchor="t" anchorCtr="0">
            <a:noAutofit/>
          </a:bodyPr>
          <a:lstStyle/>
          <a:p>
            <a:pPr>
              <a:buClr>
                <a:srgbClr val="000000"/>
              </a:buClr>
              <a:buSzPts val="1800"/>
            </a:pPr>
            <a:r>
              <a:rPr lang="en" sz="2400" b="1">
                <a:solidFill>
                  <a:srgbClr val="C55A11"/>
                </a:solidFill>
                <a:latin typeface="Calibri"/>
                <a:ea typeface="Calibri"/>
                <a:cs typeface="Calibri"/>
                <a:sym typeface="Calibri"/>
              </a:rPr>
              <a:t>NATURAL LANGUAGE PROCESSING</a:t>
            </a:r>
            <a:endParaRPr sz="1467">
              <a:solidFill>
                <a:srgbClr val="000000"/>
              </a:solidFill>
              <a:latin typeface="Arial"/>
              <a:ea typeface="Arial"/>
              <a:cs typeface="Arial"/>
              <a:sym typeface="Arial"/>
            </a:endParaRPr>
          </a:p>
        </p:txBody>
      </p:sp>
      <p:sp>
        <p:nvSpPr>
          <p:cNvPr id="545" name="Google Shape;545;p57"/>
          <p:cNvSpPr txBox="1"/>
          <p:nvPr/>
        </p:nvSpPr>
        <p:spPr>
          <a:xfrm>
            <a:off x="393111" y="662358"/>
            <a:ext cx="8751200" cy="461624"/>
          </a:xfrm>
          <a:prstGeom prst="rect">
            <a:avLst/>
          </a:prstGeom>
          <a:noFill/>
          <a:ln>
            <a:noFill/>
          </a:ln>
        </p:spPr>
        <p:txBody>
          <a:bodyPr spcFirstLastPara="1" wrap="square" lIns="91433" tIns="45700" rIns="91433" bIns="45700" anchor="t" anchorCtr="0">
            <a:spAutoFit/>
          </a:bodyPr>
          <a:lstStyle/>
          <a:p>
            <a:r>
              <a:rPr lang="en" sz="2400" b="1">
                <a:solidFill>
                  <a:srgbClr val="000000"/>
                </a:solidFill>
                <a:latin typeface="Calibri"/>
                <a:ea typeface="Calibri"/>
                <a:cs typeface="Calibri"/>
                <a:sym typeface="Calibri"/>
              </a:rPr>
              <a:t>Disclaimer</a:t>
            </a:r>
            <a:endParaRPr sz="1467"/>
          </a:p>
        </p:txBody>
      </p:sp>
      <p:sp>
        <p:nvSpPr>
          <p:cNvPr id="546" name="Google Shape;546;p57"/>
          <p:cNvSpPr/>
          <p:nvPr/>
        </p:nvSpPr>
        <p:spPr>
          <a:xfrm>
            <a:off x="393111" y="2413337"/>
            <a:ext cx="9152000" cy="1016000"/>
          </a:xfrm>
          <a:prstGeom prst="rect">
            <a:avLst/>
          </a:prstGeom>
          <a:noFill/>
          <a:ln>
            <a:noFill/>
          </a:ln>
        </p:spPr>
        <p:txBody>
          <a:bodyPr spcFirstLastPara="1" wrap="square" lIns="91433" tIns="45700" rIns="91433" bIns="45700" anchor="t" anchorCtr="0">
            <a:noAutofit/>
          </a:bodyPr>
          <a:lstStyle/>
          <a:p>
            <a:r>
              <a:rPr lang="en" sz="2000"/>
              <a:t>https://arxiv.org/abs/1706.03762</a:t>
            </a:r>
            <a:endParaRPr sz="2000"/>
          </a:p>
          <a:p>
            <a:endParaRPr sz="2000"/>
          </a:p>
          <a:p>
            <a:r>
              <a:rPr lang="en" sz="2000"/>
              <a:t>https://jalammar.github.io/illustrated-transformer/</a:t>
            </a:r>
            <a:endParaRPr sz="2000">
              <a:solidFill>
                <a:srgbClr val="000000"/>
              </a:solidFill>
              <a:latin typeface="Arial"/>
              <a:ea typeface="Arial"/>
              <a:cs typeface="Arial"/>
              <a:sym typeface="Arial"/>
            </a:endParaRPr>
          </a:p>
        </p:txBody>
      </p:sp>
      <p:sp>
        <p:nvSpPr>
          <p:cNvPr id="547" name="Google Shape;547;p57"/>
          <p:cNvSpPr txBox="1"/>
          <p:nvPr/>
        </p:nvSpPr>
        <p:spPr>
          <a:xfrm>
            <a:off x="393111" y="1508895"/>
            <a:ext cx="5731600" cy="400069"/>
          </a:xfrm>
          <a:prstGeom prst="rect">
            <a:avLst/>
          </a:prstGeom>
          <a:noFill/>
          <a:ln>
            <a:noFill/>
          </a:ln>
        </p:spPr>
        <p:txBody>
          <a:bodyPr spcFirstLastPara="1" wrap="square" lIns="91433" tIns="45700" rIns="91433" bIns="45700" anchor="t" anchorCtr="0">
            <a:spAutoFit/>
          </a:bodyPr>
          <a:lstStyle/>
          <a:p>
            <a:r>
              <a:rPr lang="en" sz="2000">
                <a:solidFill>
                  <a:srgbClr val="000000"/>
                </a:solidFill>
                <a:latin typeface="Arial"/>
                <a:ea typeface="Arial"/>
                <a:cs typeface="Arial"/>
                <a:sym typeface="Arial"/>
              </a:rPr>
              <a:t>These slides are largely prepared from </a:t>
            </a:r>
            <a:endParaRPr sz="1467"/>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58"/>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4</a:t>
            </a:fld>
            <a:endParaRPr sz="1333">
              <a:solidFill>
                <a:srgbClr val="898989"/>
              </a:solidFill>
              <a:latin typeface="Calibri"/>
              <a:ea typeface="Calibri"/>
              <a:cs typeface="Calibri"/>
              <a:sym typeface="Calibri"/>
            </a:endParaRPr>
          </a:p>
        </p:txBody>
      </p:sp>
      <p:sp>
        <p:nvSpPr>
          <p:cNvPr id="553" name="Google Shape;553;p58"/>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Why Attention?</a:t>
            </a:r>
            <a:endParaRPr sz="1467"/>
          </a:p>
        </p:txBody>
      </p:sp>
      <p:cxnSp>
        <p:nvCxnSpPr>
          <p:cNvPr id="554" name="Google Shape;554;p58"/>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555" name="Google Shape;555;p58"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556" name="Google Shape;556;p58"/>
          <p:cNvSpPr txBox="1"/>
          <p:nvPr/>
        </p:nvSpPr>
        <p:spPr>
          <a:xfrm>
            <a:off x="493323" y="1620741"/>
            <a:ext cx="9190400" cy="2308284"/>
          </a:xfrm>
          <a:prstGeom prst="rect">
            <a:avLst/>
          </a:prstGeom>
          <a:noFill/>
          <a:ln>
            <a:noFill/>
          </a:ln>
        </p:spPr>
        <p:txBody>
          <a:bodyPr spcFirstLastPara="1" wrap="square" lIns="91433" tIns="45700" rIns="91433" bIns="45700" anchor="t" anchorCtr="0">
            <a:spAutoFit/>
          </a:bodyPr>
          <a:lstStyle/>
          <a:p>
            <a:pPr marL="338658" indent="-338658">
              <a:buClr>
                <a:schemeClr val="dk1"/>
              </a:buClr>
              <a:buSzPts val="1800"/>
              <a:buFont typeface="Arial"/>
              <a:buChar char="•"/>
            </a:pPr>
            <a:r>
              <a:rPr lang="en" sz="2400">
                <a:solidFill>
                  <a:schemeClr val="dk1"/>
                </a:solidFill>
                <a:latin typeface="Calibri"/>
                <a:ea typeface="Calibri"/>
                <a:cs typeface="Calibri"/>
                <a:sym typeface="Calibri"/>
              </a:rPr>
              <a:t>Attention is a concept that helped improve the performance of neural machine translation applications. </a:t>
            </a:r>
            <a:endParaRPr sz="2400">
              <a:solidFill>
                <a:schemeClr val="dk1"/>
              </a:solidFill>
              <a:latin typeface="Calibri"/>
              <a:ea typeface="Calibri"/>
              <a:cs typeface="Calibri"/>
              <a:sym typeface="Calibri"/>
            </a:endParaRPr>
          </a:p>
          <a:p>
            <a:pPr marL="457189"/>
            <a:endParaRPr sz="2400">
              <a:solidFill>
                <a:schemeClr val="dk1"/>
              </a:solidFill>
              <a:latin typeface="Calibri"/>
              <a:ea typeface="Calibri"/>
              <a:cs typeface="Calibri"/>
              <a:sym typeface="Calibri"/>
            </a:endParaRPr>
          </a:p>
          <a:p>
            <a:pPr marL="338658" indent="-338658">
              <a:buClr>
                <a:schemeClr val="dk1"/>
              </a:buClr>
              <a:buSzPts val="1800"/>
              <a:buFont typeface="Arial"/>
              <a:buChar char="•"/>
            </a:pPr>
            <a:r>
              <a:rPr lang="en" sz="2400">
                <a:solidFill>
                  <a:schemeClr val="dk1"/>
                </a:solidFill>
                <a:latin typeface="Calibri"/>
                <a:ea typeface="Calibri"/>
                <a:cs typeface="Calibri"/>
                <a:sym typeface="Calibri"/>
              </a:rPr>
              <a:t>The Transformer – a model that uses attention to boost the speed with which these models can be trained and was proposed in the paper </a:t>
            </a:r>
            <a:r>
              <a:rPr lang="en" sz="2400">
                <a:solidFill>
                  <a:srgbClr val="2E75B5"/>
                </a:solidFill>
                <a:latin typeface="Calibri"/>
                <a:ea typeface="Calibri"/>
                <a:cs typeface="Calibri"/>
                <a:sym typeface="Calibri"/>
              </a:rPr>
              <a:t>“Attention is All You Need”</a:t>
            </a:r>
            <a:r>
              <a:rPr lang="en"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59"/>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5</a:t>
            </a:fld>
            <a:endParaRPr sz="1333">
              <a:solidFill>
                <a:srgbClr val="898989"/>
              </a:solidFill>
              <a:latin typeface="Calibri"/>
              <a:ea typeface="Calibri"/>
              <a:cs typeface="Calibri"/>
              <a:sym typeface="Calibri"/>
            </a:endParaRPr>
          </a:p>
        </p:txBody>
      </p:sp>
      <p:sp>
        <p:nvSpPr>
          <p:cNvPr id="562" name="Google Shape;562;p59"/>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Why Attention?</a:t>
            </a:r>
            <a:endParaRPr sz="1467"/>
          </a:p>
        </p:txBody>
      </p:sp>
      <p:cxnSp>
        <p:nvCxnSpPr>
          <p:cNvPr id="563" name="Google Shape;563;p59"/>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564" name="Google Shape;564;p59"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565" name="Google Shape;565;p59"/>
          <p:cNvSpPr txBox="1"/>
          <p:nvPr/>
        </p:nvSpPr>
        <p:spPr>
          <a:xfrm>
            <a:off x="493329" y="1620734"/>
            <a:ext cx="5373600" cy="4047221"/>
          </a:xfrm>
          <a:prstGeom prst="rect">
            <a:avLst/>
          </a:prstGeom>
          <a:noFill/>
          <a:ln>
            <a:noFill/>
          </a:ln>
        </p:spPr>
        <p:txBody>
          <a:bodyPr spcFirstLastPara="1" wrap="square" lIns="91433" tIns="45700" rIns="91433" bIns="45700" anchor="t" anchorCtr="0">
            <a:spAutoFit/>
          </a:bodyPr>
          <a:lstStyle/>
          <a:p>
            <a:pPr>
              <a:lnSpc>
                <a:spcPct val="115000"/>
              </a:lnSpc>
              <a:spcBef>
                <a:spcPts val="1467"/>
              </a:spcBef>
            </a:pPr>
            <a:r>
              <a:rPr lang="en" sz="2400">
                <a:solidFill>
                  <a:schemeClr val="dk1"/>
                </a:solidFill>
                <a:latin typeface="Calibri"/>
                <a:ea typeface="Calibri"/>
                <a:cs typeface="Calibri"/>
                <a:sym typeface="Calibri"/>
              </a:rPr>
              <a:t>Say the following sentence is an input sentence we want to translate:</a:t>
            </a:r>
            <a:endParaRPr>
              <a:solidFill>
                <a:srgbClr val="222222"/>
              </a:solidFill>
              <a:highlight>
                <a:srgbClr val="FFFFFF"/>
              </a:highlight>
            </a:endParaRPr>
          </a:p>
          <a:p>
            <a:pPr marL="457189">
              <a:lnSpc>
                <a:spcPct val="115000"/>
              </a:lnSpc>
              <a:spcBef>
                <a:spcPts val="1467"/>
              </a:spcBef>
            </a:pPr>
            <a:r>
              <a:rPr lang="en">
                <a:solidFill>
                  <a:srgbClr val="222222"/>
                </a:solidFill>
                <a:highlight>
                  <a:srgbClr val="FFFFFF"/>
                </a:highlight>
              </a:rPr>
              <a:t>”</a:t>
            </a:r>
            <a:r>
              <a:rPr lang="en">
                <a:solidFill>
                  <a:srgbClr val="C7254E"/>
                </a:solidFill>
                <a:highlight>
                  <a:srgbClr val="F9F2F4"/>
                </a:highlight>
                <a:latin typeface="Courier New"/>
                <a:ea typeface="Courier New"/>
                <a:cs typeface="Courier New"/>
                <a:sym typeface="Courier New"/>
              </a:rPr>
              <a:t>The animal didn't cross the street because it was too tired</a:t>
            </a:r>
            <a:r>
              <a:rPr lang="en">
                <a:solidFill>
                  <a:srgbClr val="222222"/>
                </a:solidFill>
                <a:highlight>
                  <a:srgbClr val="FFFFFF"/>
                </a:highlight>
              </a:rPr>
              <a:t>”</a:t>
            </a:r>
            <a:endParaRPr>
              <a:solidFill>
                <a:srgbClr val="222222"/>
              </a:solidFill>
              <a:highlight>
                <a:srgbClr val="FFFFFF"/>
              </a:highlight>
            </a:endParaRPr>
          </a:p>
          <a:p>
            <a:pPr>
              <a:lnSpc>
                <a:spcPct val="115000"/>
              </a:lnSpc>
              <a:spcBef>
                <a:spcPts val="1467"/>
              </a:spcBef>
              <a:spcAft>
                <a:spcPts val="1467"/>
              </a:spcAft>
            </a:pPr>
            <a:r>
              <a:rPr lang="en" sz="2400">
                <a:solidFill>
                  <a:schemeClr val="dk1"/>
                </a:solidFill>
                <a:latin typeface="Calibri"/>
                <a:ea typeface="Calibri"/>
                <a:cs typeface="Calibri"/>
                <a:sym typeface="Calibri"/>
              </a:rPr>
              <a:t>What does “it” in this sentence refer to? Is it referring to the street or to the animal? It’s a simple question to a human, but not as simple to an algorithm.</a:t>
            </a:r>
            <a:endParaRPr sz="2400">
              <a:solidFill>
                <a:schemeClr val="dk1"/>
              </a:solidFill>
              <a:latin typeface="Calibri"/>
              <a:ea typeface="Calibri"/>
              <a:cs typeface="Calibri"/>
              <a:sym typeface="Calibri"/>
            </a:endParaRPr>
          </a:p>
        </p:txBody>
      </p:sp>
      <p:pic>
        <p:nvPicPr>
          <p:cNvPr id="566" name="Google Shape;566;p59"/>
          <p:cNvPicPr preferRelativeResize="0"/>
          <p:nvPr/>
        </p:nvPicPr>
        <p:blipFill>
          <a:blip r:embed="rId4">
            <a:alphaModFix/>
          </a:blip>
          <a:stretch>
            <a:fillRect/>
          </a:stretch>
        </p:blipFill>
        <p:spPr>
          <a:xfrm>
            <a:off x="6070130" y="1372774"/>
            <a:ext cx="4386189" cy="414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60"/>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6</a:t>
            </a:fld>
            <a:endParaRPr sz="1333">
              <a:solidFill>
                <a:srgbClr val="898989"/>
              </a:solidFill>
              <a:latin typeface="Calibri"/>
              <a:ea typeface="Calibri"/>
              <a:cs typeface="Calibri"/>
              <a:sym typeface="Calibri"/>
            </a:endParaRPr>
          </a:p>
        </p:txBody>
      </p:sp>
      <p:sp>
        <p:nvSpPr>
          <p:cNvPr id="572" name="Google Shape;572;p60"/>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Attention is All You Need</a:t>
            </a:r>
            <a:endParaRPr sz="1467"/>
          </a:p>
        </p:txBody>
      </p:sp>
      <p:cxnSp>
        <p:nvCxnSpPr>
          <p:cNvPr id="573" name="Google Shape;573;p60"/>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574" name="Google Shape;574;p60"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575" name="Google Shape;575;p60"/>
          <p:cNvSpPr txBox="1"/>
          <p:nvPr/>
        </p:nvSpPr>
        <p:spPr>
          <a:xfrm>
            <a:off x="493323" y="1620742"/>
            <a:ext cx="9190400" cy="1200288"/>
          </a:xfrm>
          <a:prstGeom prst="rect">
            <a:avLst/>
          </a:prstGeom>
          <a:noFill/>
          <a:ln>
            <a:noFill/>
          </a:ln>
        </p:spPr>
        <p:txBody>
          <a:bodyPr spcFirstLastPara="1" wrap="square" lIns="91433" tIns="45700" rIns="91433" bIns="45700" anchor="t" anchorCtr="0">
            <a:spAutoFit/>
          </a:bodyPr>
          <a:lstStyle/>
          <a:p>
            <a:pPr marL="338658" indent="-338658">
              <a:buClr>
                <a:schemeClr val="dk1"/>
              </a:buClr>
              <a:buSzPts val="1800"/>
              <a:buFont typeface="Arial"/>
              <a:buChar char="•"/>
            </a:pPr>
            <a:r>
              <a:rPr lang="en" sz="2400">
                <a:solidFill>
                  <a:schemeClr val="dk1"/>
                </a:solidFill>
                <a:latin typeface="Calibri"/>
                <a:ea typeface="Calibri"/>
                <a:cs typeface="Calibri"/>
                <a:sym typeface="Calibri"/>
              </a:rPr>
              <a:t>Let’s begin by looking at the model as a single black box. In a machine translation application, it would take a sentence in one language, and output its translation in another.</a:t>
            </a:r>
            <a:endParaRPr sz="2400">
              <a:solidFill>
                <a:schemeClr val="dk1"/>
              </a:solidFill>
              <a:latin typeface="Calibri"/>
              <a:ea typeface="Calibri"/>
              <a:cs typeface="Calibri"/>
              <a:sym typeface="Calibri"/>
            </a:endParaRPr>
          </a:p>
        </p:txBody>
      </p:sp>
      <p:pic>
        <p:nvPicPr>
          <p:cNvPr id="576" name="Google Shape;576;p60"/>
          <p:cNvPicPr preferRelativeResize="0"/>
          <p:nvPr/>
        </p:nvPicPr>
        <p:blipFill>
          <a:blip r:embed="rId4">
            <a:alphaModFix/>
          </a:blip>
          <a:stretch>
            <a:fillRect/>
          </a:stretch>
        </p:blipFill>
        <p:spPr>
          <a:xfrm>
            <a:off x="5694068" y="2595034"/>
            <a:ext cx="5777169" cy="3761333"/>
          </a:xfrm>
          <a:prstGeom prst="rect">
            <a:avLst/>
          </a:prstGeom>
          <a:noFill/>
          <a:ln>
            <a:noFill/>
          </a:ln>
        </p:spPr>
      </p:pic>
      <p:sp>
        <p:nvSpPr>
          <p:cNvPr id="577" name="Google Shape;577;p60"/>
          <p:cNvSpPr txBox="1"/>
          <p:nvPr/>
        </p:nvSpPr>
        <p:spPr>
          <a:xfrm>
            <a:off x="493333" y="3052034"/>
            <a:ext cx="4551200" cy="1938952"/>
          </a:xfrm>
          <a:prstGeom prst="rect">
            <a:avLst/>
          </a:prstGeom>
          <a:noFill/>
          <a:ln>
            <a:noFill/>
          </a:ln>
        </p:spPr>
        <p:txBody>
          <a:bodyPr spcFirstLastPara="1" wrap="square" lIns="91433" tIns="45700" rIns="91433" bIns="45700" anchor="t" anchorCtr="0">
            <a:spAutoFit/>
          </a:bodyPr>
          <a:lstStyle/>
          <a:p>
            <a:pPr marL="338658" indent="-338658">
              <a:buClr>
                <a:schemeClr val="dk1"/>
              </a:buClr>
              <a:buSzPts val="1800"/>
              <a:buFont typeface="Arial"/>
              <a:buChar char="•"/>
            </a:pPr>
            <a:r>
              <a:rPr lang="en" sz="2400">
                <a:solidFill>
                  <a:schemeClr val="dk1"/>
                </a:solidFill>
                <a:latin typeface="Calibri"/>
                <a:ea typeface="Calibri"/>
                <a:cs typeface="Calibri"/>
                <a:sym typeface="Calibri"/>
              </a:rPr>
              <a:t>The Transformer proposed in the paper stacks six encoders and decoder on top of each other. Let’s see what an encoder and decoder do now.</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61"/>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7</a:t>
            </a:fld>
            <a:endParaRPr sz="1333">
              <a:solidFill>
                <a:srgbClr val="898989"/>
              </a:solidFill>
              <a:latin typeface="Calibri"/>
              <a:ea typeface="Calibri"/>
              <a:cs typeface="Calibri"/>
              <a:sym typeface="Calibri"/>
            </a:endParaRPr>
          </a:p>
        </p:txBody>
      </p:sp>
      <p:sp>
        <p:nvSpPr>
          <p:cNvPr id="583" name="Google Shape;583;p61"/>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What is an Encoder?</a:t>
            </a:r>
            <a:endParaRPr sz="1467"/>
          </a:p>
        </p:txBody>
      </p:sp>
      <p:cxnSp>
        <p:nvCxnSpPr>
          <p:cNvPr id="584" name="Google Shape;584;p61"/>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585" name="Google Shape;585;p61"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586" name="Google Shape;586;p61"/>
          <p:cNvSpPr txBox="1"/>
          <p:nvPr/>
        </p:nvSpPr>
        <p:spPr>
          <a:xfrm>
            <a:off x="493333" y="1620734"/>
            <a:ext cx="9579600" cy="830956"/>
          </a:xfrm>
          <a:prstGeom prst="rect">
            <a:avLst/>
          </a:prstGeom>
          <a:noFill/>
          <a:ln>
            <a:noFill/>
          </a:ln>
        </p:spPr>
        <p:txBody>
          <a:bodyPr spcFirstLastPara="1" wrap="square" lIns="91433" tIns="45700" rIns="91433" bIns="45700" anchor="t" anchorCtr="0">
            <a:spAutoFit/>
          </a:bodyPr>
          <a:lstStyle/>
          <a:p>
            <a:r>
              <a:rPr lang="en" sz="2400">
                <a:solidFill>
                  <a:schemeClr val="dk1"/>
                </a:solidFill>
                <a:latin typeface="Calibri"/>
                <a:ea typeface="Calibri"/>
                <a:cs typeface="Calibri"/>
                <a:sym typeface="Calibri"/>
              </a:rPr>
              <a:t>The encoders are all identical in structure (yet they do not share weights). Each one is broken down into two sub-layers:</a:t>
            </a:r>
            <a:endParaRPr sz="2400">
              <a:solidFill>
                <a:schemeClr val="dk1"/>
              </a:solidFill>
              <a:latin typeface="Calibri"/>
              <a:ea typeface="Calibri"/>
              <a:cs typeface="Calibri"/>
              <a:sym typeface="Calibri"/>
            </a:endParaRPr>
          </a:p>
        </p:txBody>
      </p:sp>
      <p:pic>
        <p:nvPicPr>
          <p:cNvPr id="587" name="Google Shape;587;p61"/>
          <p:cNvPicPr preferRelativeResize="0"/>
          <p:nvPr/>
        </p:nvPicPr>
        <p:blipFill>
          <a:blip r:embed="rId4">
            <a:alphaModFix/>
          </a:blip>
          <a:stretch>
            <a:fillRect/>
          </a:stretch>
        </p:blipFill>
        <p:spPr>
          <a:xfrm>
            <a:off x="6455634" y="3133220"/>
            <a:ext cx="4898167" cy="2541867"/>
          </a:xfrm>
          <a:prstGeom prst="rect">
            <a:avLst/>
          </a:prstGeom>
          <a:noFill/>
          <a:ln>
            <a:noFill/>
          </a:ln>
        </p:spPr>
      </p:pic>
      <p:sp>
        <p:nvSpPr>
          <p:cNvPr id="588" name="Google Shape;588;p61"/>
          <p:cNvSpPr txBox="1"/>
          <p:nvPr/>
        </p:nvSpPr>
        <p:spPr>
          <a:xfrm>
            <a:off x="391233" y="2704134"/>
            <a:ext cx="5637200" cy="3785611"/>
          </a:xfrm>
          <a:prstGeom prst="rect">
            <a:avLst/>
          </a:prstGeom>
          <a:noFill/>
          <a:ln>
            <a:noFill/>
          </a:ln>
        </p:spPr>
        <p:txBody>
          <a:bodyPr spcFirstLastPara="1" wrap="square" lIns="91433" tIns="45700" rIns="91433" bIns="45700" anchor="t" anchorCtr="0">
            <a:spAutoFit/>
          </a:bodyPr>
          <a:lstStyle/>
          <a:p>
            <a:pPr marL="457189" indent="-372524">
              <a:buClr>
                <a:schemeClr val="dk1"/>
              </a:buClr>
              <a:buSzPts val="1800"/>
              <a:buChar char="•"/>
            </a:pPr>
            <a:r>
              <a:rPr lang="en" sz="2400">
                <a:solidFill>
                  <a:schemeClr val="dk1"/>
                </a:solidFill>
                <a:latin typeface="Calibri"/>
                <a:ea typeface="Calibri"/>
                <a:cs typeface="Calibri"/>
                <a:sym typeface="Calibri"/>
              </a:rPr>
              <a:t>The encoder’s inputs first flow through a self-attention layer – a layer that helps the encoder look at other words in the input sentence as it encodes a specific word. </a:t>
            </a:r>
            <a:endParaRPr sz="2400">
              <a:solidFill>
                <a:schemeClr val="dk1"/>
              </a:solidFill>
              <a:latin typeface="Calibri"/>
              <a:ea typeface="Calibri"/>
              <a:cs typeface="Calibri"/>
              <a:sym typeface="Calibri"/>
            </a:endParaRPr>
          </a:p>
          <a:p>
            <a:pPr marL="457189" indent="-372524">
              <a:buClr>
                <a:schemeClr val="dk1"/>
              </a:buClr>
              <a:buSzPts val="1800"/>
              <a:buChar char="•"/>
            </a:pPr>
            <a:r>
              <a:rPr lang="en" sz="2400">
                <a:solidFill>
                  <a:schemeClr val="dk1"/>
                </a:solidFill>
                <a:latin typeface="Calibri"/>
                <a:ea typeface="Calibri"/>
                <a:cs typeface="Calibri"/>
                <a:sym typeface="Calibri"/>
              </a:rPr>
              <a:t>The outputs of the self-attention layer are fed to a feed-forward neural network. The exact same feed-forward network is independently applied to each position</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62"/>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8</a:t>
            </a:fld>
            <a:endParaRPr sz="1333">
              <a:solidFill>
                <a:srgbClr val="898989"/>
              </a:solidFill>
              <a:latin typeface="Calibri"/>
              <a:ea typeface="Calibri"/>
              <a:cs typeface="Calibri"/>
              <a:sym typeface="Calibri"/>
            </a:endParaRPr>
          </a:p>
        </p:txBody>
      </p:sp>
      <p:sp>
        <p:nvSpPr>
          <p:cNvPr id="594" name="Google Shape;594;p62"/>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What is a Decoder?</a:t>
            </a:r>
            <a:endParaRPr sz="1467"/>
          </a:p>
        </p:txBody>
      </p:sp>
      <p:cxnSp>
        <p:nvCxnSpPr>
          <p:cNvPr id="595" name="Google Shape;595;p62"/>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596" name="Google Shape;596;p62"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597" name="Google Shape;597;p62"/>
          <p:cNvSpPr txBox="1"/>
          <p:nvPr/>
        </p:nvSpPr>
        <p:spPr>
          <a:xfrm>
            <a:off x="493323" y="1620742"/>
            <a:ext cx="9190400" cy="1200288"/>
          </a:xfrm>
          <a:prstGeom prst="rect">
            <a:avLst/>
          </a:prstGeom>
          <a:noFill/>
          <a:ln>
            <a:noFill/>
          </a:ln>
        </p:spPr>
        <p:txBody>
          <a:bodyPr spcFirstLastPara="1" wrap="square" lIns="91433" tIns="45700" rIns="91433" bIns="45700" anchor="t" anchorCtr="0">
            <a:spAutoFit/>
          </a:bodyPr>
          <a:lstStyle/>
          <a:p>
            <a:pPr marL="338658" indent="-338658">
              <a:buClr>
                <a:schemeClr val="dk1"/>
              </a:buClr>
              <a:buSzPts val="1800"/>
              <a:buFont typeface="Arial"/>
              <a:buChar char="•"/>
            </a:pPr>
            <a:r>
              <a:rPr lang="en" sz="2400">
                <a:solidFill>
                  <a:schemeClr val="dk1"/>
                </a:solidFill>
                <a:latin typeface="Calibri"/>
                <a:ea typeface="Calibri"/>
                <a:cs typeface="Calibri"/>
                <a:sym typeface="Calibri"/>
              </a:rPr>
              <a:t>The decoder has both those layers, but between them is an attention layer that helps the decoder focus on relevant parts of the input sentence</a:t>
            </a:r>
            <a:endParaRPr sz="2400">
              <a:solidFill>
                <a:schemeClr val="dk1"/>
              </a:solidFill>
              <a:latin typeface="Calibri"/>
              <a:ea typeface="Calibri"/>
              <a:cs typeface="Calibri"/>
              <a:sym typeface="Calibri"/>
            </a:endParaRPr>
          </a:p>
        </p:txBody>
      </p:sp>
      <p:pic>
        <p:nvPicPr>
          <p:cNvPr id="598" name="Google Shape;598;p62"/>
          <p:cNvPicPr preferRelativeResize="0"/>
          <p:nvPr/>
        </p:nvPicPr>
        <p:blipFill>
          <a:blip r:embed="rId4">
            <a:alphaModFix/>
          </a:blip>
          <a:stretch>
            <a:fillRect/>
          </a:stretch>
        </p:blipFill>
        <p:spPr>
          <a:xfrm>
            <a:off x="802101" y="3024342"/>
            <a:ext cx="9857431" cy="31288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63"/>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9</a:t>
            </a:fld>
            <a:endParaRPr sz="1333">
              <a:solidFill>
                <a:srgbClr val="898989"/>
              </a:solidFill>
              <a:latin typeface="Calibri"/>
              <a:ea typeface="Calibri"/>
              <a:cs typeface="Calibri"/>
              <a:sym typeface="Calibri"/>
            </a:endParaRPr>
          </a:p>
        </p:txBody>
      </p:sp>
      <p:sp>
        <p:nvSpPr>
          <p:cNvPr id="604" name="Google Shape;604;p63"/>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What is Self-Attention?</a:t>
            </a:r>
            <a:endParaRPr sz="1467"/>
          </a:p>
        </p:txBody>
      </p:sp>
      <p:cxnSp>
        <p:nvCxnSpPr>
          <p:cNvPr id="605" name="Google Shape;605;p63"/>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606" name="Google Shape;606;p63"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607" name="Google Shape;607;p63"/>
          <p:cNvSpPr txBox="1"/>
          <p:nvPr/>
        </p:nvSpPr>
        <p:spPr>
          <a:xfrm>
            <a:off x="493323" y="1620742"/>
            <a:ext cx="9190400" cy="830956"/>
          </a:xfrm>
          <a:prstGeom prst="rect">
            <a:avLst/>
          </a:prstGeom>
          <a:noFill/>
          <a:ln>
            <a:noFill/>
          </a:ln>
        </p:spPr>
        <p:txBody>
          <a:bodyPr spcFirstLastPara="1" wrap="square" lIns="91433" tIns="45700" rIns="91433" bIns="45700" anchor="t" anchorCtr="0">
            <a:spAutoFit/>
          </a:bodyPr>
          <a:lstStyle/>
          <a:p>
            <a:pPr marL="338658" indent="-338658">
              <a:buClr>
                <a:schemeClr val="dk1"/>
              </a:buClr>
              <a:buSzPts val="1800"/>
              <a:buFont typeface="Arial"/>
              <a:buChar char="•"/>
            </a:pPr>
            <a:r>
              <a:rPr lang="en" sz="2400">
                <a:solidFill>
                  <a:schemeClr val="dk1"/>
                </a:solidFill>
                <a:latin typeface="Calibri"/>
                <a:ea typeface="Calibri"/>
                <a:cs typeface="Calibri"/>
                <a:sym typeface="Calibri"/>
              </a:rPr>
              <a:t>Let’s first look at how to calculate self-attention using vectors, then proceed to look at how it’s actually implemented – using matrices.</a:t>
            </a:r>
            <a:endParaRPr sz="2400">
              <a:solidFill>
                <a:schemeClr val="dk1"/>
              </a:solidFill>
              <a:latin typeface="Calibri"/>
              <a:ea typeface="Calibri"/>
              <a:cs typeface="Calibri"/>
              <a:sym typeface="Calibri"/>
            </a:endParaRPr>
          </a:p>
        </p:txBody>
      </p:sp>
      <p:sp>
        <p:nvSpPr>
          <p:cNvPr id="608" name="Google Shape;608;p63"/>
          <p:cNvSpPr txBox="1"/>
          <p:nvPr/>
        </p:nvSpPr>
        <p:spPr>
          <a:xfrm>
            <a:off x="493335" y="2722200"/>
            <a:ext cx="5441200" cy="3785611"/>
          </a:xfrm>
          <a:prstGeom prst="rect">
            <a:avLst/>
          </a:prstGeom>
          <a:noFill/>
          <a:ln>
            <a:noFill/>
          </a:ln>
        </p:spPr>
        <p:txBody>
          <a:bodyPr spcFirstLastPara="1" wrap="square" lIns="91433" tIns="45700" rIns="91433" bIns="45700" anchor="t" anchorCtr="0">
            <a:spAutoFit/>
          </a:bodyPr>
          <a:lstStyle/>
          <a:p>
            <a:pPr marL="338658" indent="-338658">
              <a:buClr>
                <a:schemeClr val="dk1"/>
              </a:buClr>
              <a:buSzPts val="1800"/>
              <a:buFont typeface="Arial"/>
              <a:buChar char="•"/>
            </a:pPr>
            <a:r>
              <a:rPr lang="en" sz="2400">
                <a:solidFill>
                  <a:schemeClr val="dk1"/>
                </a:solidFill>
                <a:latin typeface="Calibri"/>
                <a:ea typeface="Calibri"/>
                <a:cs typeface="Calibri"/>
                <a:sym typeface="Calibri"/>
              </a:rPr>
              <a:t>The first step in calculating self-attention is to create three vectors from each of the encoder’s input vectors (in this case, the embedding of each word). So for each word, we create a Query vector, a Key vector, and a Value vector. These vectors are created by multiplying the embedding by three matrices that we trained during the training process.</a:t>
            </a:r>
            <a:endParaRPr sz="2400">
              <a:solidFill>
                <a:schemeClr val="dk1"/>
              </a:solidFill>
              <a:latin typeface="Calibri"/>
              <a:ea typeface="Calibri"/>
              <a:cs typeface="Calibri"/>
              <a:sym typeface="Calibri"/>
            </a:endParaRPr>
          </a:p>
        </p:txBody>
      </p:sp>
      <p:pic>
        <p:nvPicPr>
          <p:cNvPr id="609" name="Google Shape;609;p63"/>
          <p:cNvPicPr preferRelativeResize="0"/>
          <p:nvPr/>
        </p:nvPicPr>
        <p:blipFill>
          <a:blip r:embed="rId4">
            <a:alphaModFix/>
          </a:blip>
          <a:stretch>
            <a:fillRect/>
          </a:stretch>
        </p:blipFill>
        <p:spPr>
          <a:xfrm>
            <a:off x="6137735" y="2655142"/>
            <a:ext cx="5544852" cy="349800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1144</Words>
  <Application>Microsoft Office PowerPoint</Application>
  <PresentationFormat>Widescreen</PresentationFormat>
  <Paragraphs>98</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pesupractor26 pesupractor26</dc:creator>
  <cp:lastModifiedBy>pesupractor26 pesupractor26</cp:lastModifiedBy>
  <cp:revision>1</cp:revision>
  <dcterms:created xsi:type="dcterms:W3CDTF">2024-04-20T14:39:56Z</dcterms:created>
  <dcterms:modified xsi:type="dcterms:W3CDTF">2024-04-20T14:40:00Z</dcterms:modified>
</cp:coreProperties>
</file>