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392" r:id="rId3"/>
    <p:sldId id="393" r:id="rId4"/>
    <p:sldId id="394" r:id="rId5"/>
    <p:sldId id="395" r:id="rId6"/>
    <p:sldId id="396" r:id="rId7"/>
    <p:sldId id="397" r:id="rId8"/>
    <p:sldId id="398" r:id="rId9"/>
    <p:sldId id="399" r:id="rId10"/>
    <p:sldId id="400" r:id="rId11"/>
    <p:sldId id="401" r:id="rId12"/>
    <p:sldId id="402" r:id="rId13"/>
    <p:sldId id="403" r:id="rId14"/>
    <p:sldId id="40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93" d="100"/>
          <a:sy n="93" d="100"/>
        </p:scale>
        <p:origin x="21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691F0D-E3C8-4E73-8F08-70D231E0B249}" type="datetimeFigureOut">
              <a:rPr lang="en-IN" smtClean="0"/>
              <a:t>20-04-2024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57476-4E3E-4B69-8430-BDD06D771D08}" type="slidenum">
              <a:rPr lang="en-IN" smtClean="0"/>
              <a:t>‹#›</a:t>
            </a:fld>
            <a:endParaRPr lang="en-IN"/>
          </a:p>
        </p:txBody>
      </p:sp>
    </p:spTree>
    <p:extLst>
      <p:ext uri="{BB962C8B-B14F-4D97-AF65-F5344CB8AC3E}">
        <p14:creationId xmlns:p14="http://schemas.microsoft.com/office/powerpoint/2010/main" val="1575453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0"/>
        <p:cNvGrpSpPr/>
        <p:nvPr/>
      </p:nvGrpSpPr>
      <p:grpSpPr>
        <a:xfrm>
          <a:off x="0" y="0"/>
          <a:ext cx="0" cy="0"/>
          <a:chOff x="0" y="0"/>
          <a:chExt cx="0" cy="0"/>
        </a:xfrm>
      </p:grpSpPr>
      <p:sp>
        <p:nvSpPr>
          <p:cNvPr id="1491" name="Google Shape;1491;g2b8181973d9_0_1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2" name="Google Shape;1492;g2b8181973d9_0_1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0"/>
        <p:cNvGrpSpPr/>
        <p:nvPr/>
      </p:nvGrpSpPr>
      <p:grpSpPr>
        <a:xfrm>
          <a:off x="0" y="0"/>
          <a:ext cx="0" cy="0"/>
          <a:chOff x="0" y="0"/>
          <a:chExt cx="0" cy="0"/>
        </a:xfrm>
      </p:grpSpPr>
      <p:sp>
        <p:nvSpPr>
          <p:cNvPr id="1581" name="Google Shape;1581;g2b8181973d9_0_1797: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582" name="Google Shape;1582;g2b8181973d9_0_17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1"/>
        <p:cNvGrpSpPr/>
        <p:nvPr/>
      </p:nvGrpSpPr>
      <p:grpSpPr>
        <a:xfrm>
          <a:off x="0" y="0"/>
          <a:ext cx="0" cy="0"/>
          <a:chOff x="0" y="0"/>
          <a:chExt cx="0" cy="0"/>
        </a:xfrm>
      </p:grpSpPr>
      <p:sp>
        <p:nvSpPr>
          <p:cNvPr id="1592" name="Google Shape;1592;g2b8181973d9_0_1789: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593" name="Google Shape;1593;g2b8181973d9_0_17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0"/>
        <p:cNvGrpSpPr/>
        <p:nvPr/>
      </p:nvGrpSpPr>
      <p:grpSpPr>
        <a:xfrm>
          <a:off x="0" y="0"/>
          <a:ext cx="0" cy="0"/>
          <a:chOff x="0" y="0"/>
          <a:chExt cx="0" cy="0"/>
        </a:xfrm>
      </p:grpSpPr>
      <p:sp>
        <p:nvSpPr>
          <p:cNvPr id="1601" name="Google Shape;1601;g2b8181973d9_0_1863: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602" name="Google Shape;1602;g2b8181973d9_0_18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0"/>
        <p:cNvGrpSpPr/>
        <p:nvPr/>
      </p:nvGrpSpPr>
      <p:grpSpPr>
        <a:xfrm>
          <a:off x="0" y="0"/>
          <a:ext cx="0" cy="0"/>
          <a:chOff x="0" y="0"/>
          <a:chExt cx="0" cy="0"/>
        </a:xfrm>
      </p:grpSpPr>
      <p:sp>
        <p:nvSpPr>
          <p:cNvPr id="1611" name="Google Shape;1611;g2b8181973d9_0_188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2" name="Google Shape;1612;g2b8181973d9_0_18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6"/>
        <p:cNvGrpSpPr/>
        <p:nvPr/>
      </p:nvGrpSpPr>
      <p:grpSpPr>
        <a:xfrm>
          <a:off x="0" y="0"/>
          <a:ext cx="0" cy="0"/>
          <a:chOff x="0" y="0"/>
          <a:chExt cx="0" cy="0"/>
        </a:xfrm>
      </p:grpSpPr>
      <p:sp>
        <p:nvSpPr>
          <p:cNvPr id="1507" name="Google Shape;1507;g2b8181973d9_0_830: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508" name="Google Shape;1508;g2b8181973d9_0_8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5"/>
        <p:cNvGrpSpPr/>
        <p:nvPr/>
      </p:nvGrpSpPr>
      <p:grpSpPr>
        <a:xfrm>
          <a:off x="0" y="0"/>
          <a:ext cx="0" cy="0"/>
          <a:chOff x="0" y="0"/>
          <a:chExt cx="0" cy="0"/>
        </a:xfrm>
      </p:grpSpPr>
      <p:sp>
        <p:nvSpPr>
          <p:cNvPr id="1516" name="Google Shape;1516;g2b8181973d9_0_846: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517" name="Google Shape;1517;g2b8181973d9_0_8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5"/>
        <p:cNvGrpSpPr/>
        <p:nvPr/>
      </p:nvGrpSpPr>
      <p:grpSpPr>
        <a:xfrm>
          <a:off x="0" y="0"/>
          <a:ext cx="0" cy="0"/>
          <a:chOff x="0" y="0"/>
          <a:chExt cx="0" cy="0"/>
        </a:xfrm>
      </p:grpSpPr>
      <p:sp>
        <p:nvSpPr>
          <p:cNvPr id="1526" name="Google Shape;1526;g2b8181973d9_0_1813: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527" name="Google Shape;1527;g2b8181973d9_0_18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2b8181973d9_0_1781: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536" name="Google Shape;1536;g2b8181973d9_0_17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4"/>
        <p:cNvGrpSpPr/>
        <p:nvPr/>
      </p:nvGrpSpPr>
      <p:grpSpPr>
        <a:xfrm>
          <a:off x="0" y="0"/>
          <a:ext cx="0" cy="0"/>
          <a:chOff x="0" y="0"/>
          <a:chExt cx="0" cy="0"/>
        </a:xfrm>
      </p:grpSpPr>
      <p:sp>
        <p:nvSpPr>
          <p:cNvPr id="1545" name="Google Shape;1545;g2b8181973d9_0_1805: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546" name="Google Shape;1546;g2b8181973d9_0_18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3"/>
        <p:cNvGrpSpPr/>
        <p:nvPr/>
      </p:nvGrpSpPr>
      <p:grpSpPr>
        <a:xfrm>
          <a:off x="0" y="0"/>
          <a:ext cx="0" cy="0"/>
          <a:chOff x="0" y="0"/>
          <a:chExt cx="0" cy="0"/>
        </a:xfrm>
      </p:grpSpPr>
      <p:sp>
        <p:nvSpPr>
          <p:cNvPr id="1554" name="Google Shape;1554;g2b8181973d9_0_1821: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555" name="Google Shape;1555;g2b8181973d9_0_18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2"/>
        <p:cNvGrpSpPr/>
        <p:nvPr/>
      </p:nvGrpSpPr>
      <p:grpSpPr>
        <a:xfrm>
          <a:off x="0" y="0"/>
          <a:ext cx="0" cy="0"/>
          <a:chOff x="0" y="0"/>
          <a:chExt cx="0" cy="0"/>
        </a:xfrm>
      </p:grpSpPr>
      <p:sp>
        <p:nvSpPr>
          <p:cNvPr id="1563" name="Google Shape;1563;g2b8181973d9_0_1829: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564" name="Google Shape;1564;g2b8181973d9_0_18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1"/>
        <p:cNvGrpSpPr/>
        <p:nvPr/>
      </p:nvGrpSpPr>
      <p:grpSpPr>
        <a:xfrm>
          <a:off x="0" y="0"/>
          <a:ext cx="0" cy="0"/>
          <a:chOff x="0" y="0"/>
          <a:chExt cx="0" cy="0"/>
        </a:xfrm>
      </p:grpSpPr>
      <p:sp>
        <p:nvSpPr>
          <p:cNvPr id="1572" name="Google Shape;1572;g2b8181973d9_0_1837: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573" name="Google Shape;1573;g2b8181973d9_0_18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F2984-2DC8-C36A-2992-BD11641D02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5895356-6758-2642-86BC-375E46D2AA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B49DC96-90B0-01C7-A69B-E5365E74A172}"/>
              </a:ext>
            </a:extLst>
          </p:cNvPr>
          <p:cNvSpPr>
            <a:spLocks noGrp="1"/>
          </p:cNvSpPr>
          <p:nvPr>
            <p:ph type="dt" sz="half" idx="10"/>
          </p:nvPr>
        </p:nvSpPr>
        <p:spPr/>
        <p:txBody>
          <a:bodyPr/>
          <a:lstStyle/>
          <a:p>
            <a:fld id="{55BFD456-7323-49D0-9B8A-C65CB1BBEC86}" type="datetimeFigureOut">
              <a:rPr lang="en-IN" smtClean="0"/>
              <a:t>20-04-2024</a:t>
            </a:fld>
            <a:endParaRPr lang="en-IN"/>
          </a:p>
        </p:txBody>
      </p:sp>
      <p:sp>
        <p:nvSpPr>
          <p:cNvPr id="5" name="Footer Placeholder 4">
            <a:extLst>
              <a:ext uri="{FF2B5EF4-FFF2-40B4-BE49-F238E27FC236}">
                <a16:creationId xmlns:a16="http://schemas.microsoft.com/office/drawing/2014/main" id="{E4992F74-CAB0-548B-2BBF-B13561E396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F1CF23-0AB6-FCA9-5B7A-497D803D43FF}"/>
              </a:ext>
            </a:extLst>
          </p:cNvPr>
          <p:cNvSpPr>
            <a:spLocks noGrp="1"/>
          </p:cNvSpPr>
          <p:nvPr>
            <p:ph type="sldNum" sz="quarter" idx="12"/>
          </p:nvPr>
        </p:nvSpPr>
        <p:spPr/>
        <p:txBody>
          <a:bodyPr/>
          <a:lstStyle/>
          <a:p>
            <a:fld id="{A641DF01-2309-493C-B7A0-3AE9EEBB1F4B}" type="slidenum">
              <a:rPr lang="en-IN" smtClean="0"/>
              <a:t>‹#›</a:t>
            </a:fld>
            <a:endParaRPr lang="en-IN"/>
          </a:p>
        </p:txBody>
      </p:sp>
    </p:spTree>
    <p:extLst>
      <p:ext uri="{BB962C8B-B14F-4D97-AF65-F5344CB8AC3E}">
        <p14:creationId xmlns:p14="http://schemas.microsoft.com/office/powerpoint/2010/main" val="154552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1F866-C1D9-B1F1-1E84-7F37A000F98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BFBE95-C034-FD31-BDC5-AB730E994F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1DC44D-E5AE-6B1C-214A-7F4C9F6FDD05}"/>
              </a:ext>
            </a:extLst>
          </p:cNvPr>
          <p:cNvSpPr>
            <a:spLocks noGrp="1"/>
          </p:cNvSpPr>
          <p:nvPr>
            <p:ph type="dt" sz="half" idx="10"/>
          </p:nvPr>
        </p:nvSpPr>
        <p:spPr/>
        <p:txBody>
          <a:bodyPr/>
          <a:lstStyle/>
          <a:p>
            <a:fld id="{55BFD456-7323-49D0-9B8A-C65CB1BBEC86}" type="datetimeFigureOut">
              <a:rPr lang="en-IN" smtClean="0"/>
              <a:t>20-04-2024</a:t>
            </a:fld>
            <a:endParaRPr lang="en-IN"/>
          </a:p>
        </p:txBody>
      </p:sp>
      <p:sp>
        <p:nvSpPr>
          <p:cNvPr id="5" name="Footer Placeholder 4">
            <a:extLst>
              <a:ext uri="{FF2B5EF4-FFF2-40B4-BE49-F238E27FC236}">
                <a16:creationId xmlns:a16="http://schemas.microsoft.com/office/drawing/2014/main" id="{C7CB9A0E-CF8A-AC63-4175-A1576BB96F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81D804-D8F6-B6BF-B99D-65A005CDFC99}"/>
              </a:ext>
            </a:extLst>
          </p:cNvPr>
          <p:cNvSpPr>
            <a:spLocks noGrp="1"/>
          </p:cNvSpPr>
          <p:nvPr>
            <p:ph type="sldNum" sz="quarter" idx="12"/>
          </p:nvPr>
        </p:nvSpPr>
        <p:spPr/>
        <p:txBody>
          <a:bodyPr/>
          <a:lstStyle/>
          <a:p>
            <a:fld id="{A641DF01-2309-493C-B7A0-3AE9EEBB1F4B}" type="slidenum">
              <a:rPr lang="en-IN" smtClean="0"/>
              <a:t>‹#›</a:t>
            </a:fld>
            <a:endParaRPr lang="en-IN"/>
          </a:p>
        </p:txBody>
      </p:sp>
    </p:spTree>
    <p:extLst>
      <p:ext uri="{BB962C8B-B14F-4D97-AF65-F5344CB8AC3E}">
        <p14:creationId xmlns:p14="http://schemas.microsoft.com/office/powerpoint/2010/main" val="897861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B72D56-6E3D-3613-B163-2E5307E31B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951B93-351D-B644-C317-209068050E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D59BE8-8F23-B0F4-FC94-DB04D75BAE7A}"/>
              </a:ext>
            </a:extLst>
          </p:cNvPr>
          <p:cNvSpPr>
            <a:spLocks noGrp="1"/>
          </p:cNvSpPr>
          <p:nvPr>
            <p:ph type="dt" sz="half" idx="10"/>
          </p:nvPr>
        </p:nvSpPr>
        <p:spPr/>
        <p:txBody>
          <a:bodyPr/>
          <a:lstStyle/>
          <a:p>
            <a:fld id="{55BFD456-7323-49D0-9B8A-C65CB1BBEC86}" type="datetimeFigureOut">
              <a:rPr lang="en-IN" smtClean="0"/>
              <a:t>20-04-2024</a:t>
            </a:fld>
            <a:endParaRPr lang="en-IN"/>
          </a:p>
        </p:txBody>
      </p:sp>
      <p:sp>
        <p:nvSpPr>
          <p:cNvPr id="5" name="Footer Placeholder 4">
            <a:extLst>
              <a:ext uri="{FF2B5EF4-FFF2-40B4-BE49-F238E27FC236}">
                <a16:creationId xmlns:a16="http://schemas.microsoft.com/office/drawing/2014/main" id="{26116AE5-8CAE-59FF-1503-2CE01156A2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25E351-47C4-A333-7819-0338721D9E8B}"/>
              </a:ext>
            </a:extLst>
          </p:cNvPr>
          <p:cNvSpPr>
            <a:spLocks noGrp="1"/>
          </p:cNvSpPr>
          <p:nvPr>
            <p:ph type="sldNum" sz="quarter" idx="12"/>
          </p:nvPr>
        </p:nvSpPr>
        <p:spPr/>
        <p:txBody>
          <a:bodyPr/>
          <a:lstStyle/>
          <a:p>
            <a:fld id="{A641DF01-2309-493C-B7A0-3AE9EEBB1F4B}" type="slidenum">
              <a:rPr lang="en-IN" smtClean="0"/>
              <a:t>‹#›</a:t>
            </a:fld>
            <a:endParaRPr lang="en-IN"/>
          </a:p>
        </p:txBody>
      </p:sp>
    </p:spTree>
    <p:extLst>
      <p:ext uri="{BB962C8B-B14F-4D97-AF65-F5344CB8AC3E}">
        <p14:creationId xmlns:p14="http://schemas.microsoft.com/office/powerpoint/2010/main" val="2011156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55986-260E-8F3A-4BFF-2A16FC6C33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2B066A-5113-89A0-764E-4C9FD7AAFB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27CCE9-3ADE-5D54-F8EC-B6E9264C2B4C}"/>
              </a:ext>
            </a:extLst>
          </p:cNvPr>
          <p:cNvSpPr>
            <a:spLocks noGrp="1"/>
          </p:cNvSpPr>
          <p:nvPr>
            <p:ph type="dt" sz="half" idx="10"/>
          </p:nvPr>
        </p:nvSpPr>
        <p:spPr/>
        <p:txBody>
          <a:bodyPr/>
          <a:lstStyle/>
          <a:p>
            <a:fld id="{55BFD456-7323-49D0-9B8A-C65CB1BBEC86}" type="datetimeFigureOut">
              <a:rPr lang="en-IN" smtClean="0"/>
              <a:t>20-04-2024</a:t>
            </a:fld>
            <a:endParaRPr lang="en-IN"/>
          </a:p>
        </p:txBody>
      </p:sp>
      <p:sp>
        <p:nvSpPr>
          <p:cNvPr id="5" name="Footer Placeholder 4">
            <a:extLst>
              <a:ext uri="{FF2B5EF4-FFF2-40B4-BE49-F238E27FC236}">
                <a16:creationId xmlns:a16="http://schemas.microsoft.com/office/drawing/2014/main" id="{66AC247E-0EB4-1231-C6EA-47FAF33BA6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E97049-2D2D-19A2-1A97-B031F17D84C2}"/>
              </a:ext>
            </a:extLst>
          </p:cNvPr>
          <p:cNvSpPr>
            <a:spLocks noGrp="1"/>
          </p:cNvSpPr>
          <p:nvPr>
            <p:ph type="sldNum" sz="quarter" idx="12"/>
          </p:nvPr>
        </p:nvSpPr>
        <p:spPr/>
        <p:txBody>
          <a:bodyPr/>
          <a:lstStyle/>
          <a:p>
            <a:fld id="{A641DF01-2309-493C-B7A0-3AE9EEBB1F4B}" type="slidenum">
              <a:rPr lang="en-IN" smtClean="0"/>
              <a:t>‹#›</a:t>
            </a:fld>
            <a:endParaRPr lang="en-IN"/>
          </a:p>
        </p:txBody>
      </p:sp>
    </p:spTree>
    <p:extLst>
      <p:ext uri="{BB962C8B-B14F-4D97-AF65-F5344CB8AC3E}">
        <p14:creationId xmlns:p14="http://schemas.microsoft.com/office/powerpoint/2010/main" val="551350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351FE-4938-E0C4-9B8E-D1AF9703E9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1F132AD-82BC-BADC-26BF-E7933653AD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5903C5-CC7B-E882-EAAE-CD218C841D2D}"/>
              </a:ext>
            </a:extLst>
          </p:cNvPr>
          <p:cNvSpPr>
            <a:spLocks noGrp="1"/>
          </p:cNvSpPr>
          <p:nvPr>
            <p:ph type="dt" sz="half" idx="10"/>
          </p:nvPr>
        </p:nvSpPr>
        <p:spPr/>
        <p:txBody>
          <a:bodyPr/>
          <a:lstStyle/>
          <a:p>
            <a:fld id="{55BFD456-7323-49D0-9B8A-C65CB1BBEC86}" type="datetimeFigureOut">
              <a:rPr lang="en-IN" smtClean="0"/>
              <a:t>20-04-2024</a:t>
            </a:fld>
            <a:endParaRPr lang="en-IN"/>
          </a:p>
        </p:txBody>
      </p:sp>
      <p:sp>
        <p:nvSpPr>
          <p:cNvPr id="5" name="Footer Placeholder 4">
            <a:extLst>
              <a:ext uri="{FF2B5EF4-FFF2-40B4-BE49-F238E27FC236}">
                <a16:creationId xmlns:a16="http://schemas.microsoft.com/office/drawing/2014/main" id="{DAD43B8C-C33E-AFE1-5BA1-936EB7961C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D0A046-9F47-A111-1494-9FAA0A1895A8}"/>
              </a:ext>
            </a:extLst>
          </p:cNvPr>
          <p:cNvSpPr>
            <a:spLocks noGrp="1"/>
          </p:cNvSpPr>
          <p:nvPr>
            <p:ph type="sldNum" sz="quarter" idx="12"/>
          </p:nvPr>
        </p:nvSpPr>
        <p:spPr/>
        <p:txBody>
          <a:bodyPr/>
          <a:lstStyle/>
          <a:p>
            <a:fld id="{A641DF01-2309-493C-B7A0-3AE9EEBB1F4B}" type="slidenum">
              <a:rPr lang="en-IN" smtClean="0"/>
              <a:t>‹#›</a:t>
            </a:fld>
            <a:endParaRPr lang="en-IN"/>
          </a:p>
        </p:txBody>
      </p:sp>
    </p:spTree>
    <p:extLst>
      <p:ext uri="{BB962C8B-B14F-4D97-AF65-F5344CB8AC3E}">
        <p14:creationId xmlns:p14="http://schemas.microsoft.com/office/powerpoint/2010/main" val="1132828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9CDDA-1EEB-3E84-D73C-99F7E5C5D3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EC85F5-16C1-2880-A139-6F88423046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6DE798-7BF8-BC30-94A4-14881B673F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4B67327-8707-5B65-87E6-428A2AE49EE1}"/>
              </a:ext>
            </a:extLst>
          </p:cNvPr>
          <p:cNvSpPr>
            <a:spLocks noGrp="1"/>
          </p:cNvSpPr>
          <p:nvPr>
            <p:ph type="dt" sz="half" idx="10"/>
          </p:nvPr>
        </p:nvSpPr>
        <p:spPr/>
        <p:txBody>
          <a:bodyPr/>
          <a:lstStyle/>
          <a:p>
            <a:fld id="{55BFD456-7323-49D0-9B8A-C65CB1BBEC86}" type="datetimeFigureOut">
              <a:rPr lang="en-IN" smtClean="0"/>
              <a:t>20-04-2024</a:t>
            </a:fld>
            <a:endParaRPr lang="en-IN"/>
          </a:p>
        </p:txBody>
      </p:sp>
      <p:sp>
        <p:nvSpPr>
          <p:cNvPr id="6" name="Footer Placeholder 5">
            <a:extLst>
              <a:ext uri="{FF2B5EF4-FFF2-40B4-BE49-F238E27FC236}">
                <a16:creationId xmlns:a16="http://schemas.microsoft.com/office/drawing/2014/main" id="{F26A2E1A-8E5B-930F-206A-9E4AF35CBA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190BFA-2F2A-0A3E-E126-6F139010F198}"/>
              </a:ext>
            </a:extLst>
          </p:cNvPr>
          <p:cNvSpPr>
            <a:spLocks noGrp="1"/>
          </p:cNvSpPr>
          <p:nvPr>
            <p:ph type="sldNum" sz="quarter" idx="12"/>
          </p:nvPr>
        </p:nvSpPr>
        <p:spPr/>
        <p:txBody>
          <a:bodyPr/>
          <a:lstStyle/>
          <a:p>
            <a:fld id="{A641DF01-2309-493C-B7A0-3AE9EEBB1F4B}" type="slidenum">
              <a:rPr lang="en-IN" smtClean="0"/>
              <a:t>‹#›</a:t>
            </a:fld>
            <a:endParaRPr lang="en-IN"/>
          </a:p>
        </p:txBody>
      </p:sp>
    </p:spTree>
    <p:extLst>
      <p:ext uri="{BB962C8B-B14F-4D97-AF65-F5344CB8AC3E}">
        <p14:creationId xmlns:p14="http://schemas.microsoft.com/office/powerpoint/2010/main" val="2387657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F8A2B-A453-3438-A43D-4F7401B6E5A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6C495E-29CB-554D-8797-054B177DF7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DB6ED5-76B1-8F8C-07B3-C772558B1B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912DDD-F22F-89C7-C3D2-0B4C1BF386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AD9722-423A-5024-3A8F-D89229DEDA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02DBCD-2BDF-5A79-6953-D6F0F26A08DB}"/>
              </a:ext>
            </a:extLst>
          </p:cNvPr>
          <p:cNvSpPr>
            <a:spLocks noGrp="1"/>
          </p:cNvSpPr>
          <p:nvPr>
            <p:ph type="dt" sz="half" idx="10"/>
          </p:nvPr>
        </p:nvSpPr>
        <p:spPr/>
        <p:txBody>
          <a:bodyPr/>
          <a:lstStyle/>
          <a:p>
            <a:fld id="{55BFD456-7323-49D0-9B8A-C65CB1BBEC86}" type="datetimeFigureOut">
              <a:rPr lang="en-IN" smtClean="0"/>
              <a:t>20-04-2024</a:t>
            </a:fld>
            <a:endParaRPr lang="en-IN"/>
          </a:p>
        </p:txBody>
      </p:sp>
      <p:sp>
        <p:nvSpPr>
          <p:cNvPr id="8" name="Footer Placeholder 7">
            <a:extLst>
              <a:ext uri="{FF2B5EF4-FFF2-40B4-BE49-F238E27FC236}">
                <a16:creationId xmlns:a16="http://schemas.microsoft.com/office/drawing/2014/main" id="{905E80AB-68F8-3BAD-2912-CE7D7AC0FF6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AF595D-2E11-EC1C-C67F-1F9A78F28132}"/>
              </a:ext>
            </a:extLst>
          </p:cNvPr>
          <p:cNvSpPr>
            <a:spLocks noGrp="1"/>
          </p:cNvSpPr>
          <p:nvPr>
            <p:ph type="sldNum" sz="quarter" idx="12"/>
          </p:nvPr>
        </p:nvSpPr>
        <p:spPr/>
        <p:txBody>
          <a:bodyPr/>
          <a:lstStyle/>
          <a:p>
            <a:fld id="{A641DF01-2309-493C-B7A0-3AE9EEBB1F4B}" type="slidenum">
              <a:rPr lang="en-IN" smtClean="0"/>
              <a:t>‹#›</a:t>
            </a:fld>
            <a:endParaRPr lang="en-IN"/>
          </a:p>
        </p:txBody>
      </p:sp>
    </p:spTree>
    <p:extLst>
      <p:ext uri="{BB962C8B-B14F-4D97-AF65-F5344CB8AC3E}">
        <p14:creationId xmlns:p14="http://schemas.microsoft.com/office/powerpoint/2010/main" val="90164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0DAC1-FE42-D0A4-B87D-CD5F3F83667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241723-48CE-7E8F-48F7-42EF9E227341}"/>
              </a:ext>
            </a:extLst>
          </p:cNvPr>
          <p:cNvSpPr>
            <a:spLocks noGrp="1"/>
          </p:cNvSpPr>
          <p:nvPr>
            <p:ph type="dt" sz="half" idx="10"/>
          </p:nvPr>
        </p:nvSpPr>
        <p:spPr/>
        <p:txBody>
          <a:bodyPr/>
          <a:lstStyle/>
          <a:p>
            <a:fld id="{55BFD456-7323-49D0-9B8A-C65CB1BBEC86}" type="datetimeFigureOut">
              <a:rPr lang="en-IN" smtClean="0"/>
              <a:t>20-04-2024</a:t>
            </a:fld>
            <a:endParaRPr lang="en-IN"/>
          </a:p>
        </p:txBody>
      </p:sp>
      <p:sp>
        <p:nvSpPr>
          <p:cNvPr id="4" name="Footer Placeholder 3">
            <a:extLst>
              <a:ext uri="{FF2B5EF4-FFF2-40B4-BE49-F238E27FC236}">
                <a16:creationId xmlns:a16="http://schemas.microsoft.com/office/drawing/2014/main" id="{70E0939E-B04B-F24A-CDDB-AB4DE6D22F7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E4AD4EE-690B-F419-D173-AF8C7ABEA031}"/>
              </a:ext>
            </a:extLst>
          </p:cNvPr>
          <p:cNvSpPr>
            <a:spLocks noGrp="1"/>
          </p:cNvSpPr>
          <p:nvPr>
            <p:ph type="sldNum" sz="quarter" idx="12"/>
          </p:nvPr>
        </p:nvSpPr>
        <p:spPr/>
        <p:txBody>
          <a:bodyPr/>
          <a:lstStyle/>
          <a:p>
            <a:fld id="{A641DF01-2309-493C-B7A0-3AE9EEBB1F4B}" type="slidenum">
              <a:rPr lang="en-IN" smtClean="0"/>
              <a:t>‹#›</a:t>
            </a:fld>
            <a:endParaRPr lang="en-IN"/>
          </a:p>
        </p:txBody>
      </p:sp>
    </p:spTree>
    <p:extLst>
      <p:ext uri="{BB962C8B-B14F-4D97-AF65-F5344CB8AC3E}">
        <p14:creationId xmlns:p14="http://schemas.microsoft.com/office/powerpoint/2010/main" val="1082527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A0A020-87A1-CB94-4762-3F07C010D6C2}"/>
              </a:ext>
            </a:extLst>
          </p:cNvPr>
          <p:cNvSpPr>
            <a:spLocks noGrp="1"/>
          </p:cNvSpPr>
          <p:nvPr>
            <p:ph type="dt" sz="half" idx="10"/>
          </p:nvPr>
        </p:nvSpPr>
        <p:spPr/>
        <p:txBody>
          <a:bodyPr/>
          <a:lstStyle/>
          <a:p>
            <a:fld id="{55BFD456-7323-49D0-9B8A-C65CB1BBEC86}" type="datetimeFigureOut">
              <a:rPr lang="en-IN" smtClean="0"/>
              <a:t>20-04-2024</a:t>
            </a:fld>
            <a:endParaRPr lang="en-IN"/>
          </a:p>
        </p:txBody>
      </p:sp>
      <p:sp>
        <p:nvSpPr>
          <p:cNvPr id="3" name="Footer Placeholder 2">
            <a:extLst>
              <a:ext uri="{FF2B5EF4-FFF2-40B4-BE49-F238E27FC236}">
                <a16:creationId xmlns:a16="http://schemas.microsoft.com/office/drawing/2014/main" id="{D7F0B14F-89A5-B423-7148-E4AFD6A1C72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67D8C0F-C2BE-513A-3106-AF1B6DCD9133}"/>
              </a:ext>
            </a:extLst>
          </p:cNvPr>
          <p:cNvSpPr>
            <a:spLocks noGrp="1"/>
          </p:cNvSpPr>
          <p:nvPr>
            <p:ph type="sldNum" sz="quarter" idx="12"/>
          </p:nvPr>
        </p:nvSpPr>
        <p:spPr/>
        <p:txBody>
          <a:bodyPr/>
          <a:lstStyle/>
          <a:p>
            <a:fld id="{A641DF01-2309-493C-B7A0-3AE9EEBB1F4B}" type="slidenum">
              <a:rPr lang="en-IN" smtClean="0"/>
              <a:t>‹#›</a:t>
            </a:fld>
            <a:endParaRPr lang="en-IN"/>
          </a:p>
        </p:txBody>
      </p:sp>
    </p:spTree>
    <p:extLst>
      <p:ext uri="{BB962C8B-B14F-4D97-AF65-F5344CB8AC3E}">
        <p14:creationId xmlns:p14="http://schemas.microsoft.com/office/powerpoint/2010/main" val="344533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DD165-7FC3-FD1E-E9D7-E1AA2FE34B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1A66C48-69BF-3CC4-8A83-9F92B0849D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065F750-4931-3303-6CE6-37EBD2BC1C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D29DA9-1548-BF47-E4EC-F484DEB70415}"/>
              </a:ext>
            </a:extLst>
          </p:cNvPr>
          <p:cNvSpPr>
            <a:spLocks noGrp="1"/>
          </p:cNvSpPr>
          <p:nvPr>
            <p:ph type="dt" sz="half" idx="10"/>
          </p:nvPr>
        </p:nvSpPr>
        <p:spPr/>
        <p:txBody>
          <a:bodyPr/>
          <a:lstStyle/>
          <a:p>
            <a:fld id="{55BFD456-7323-49D0-9B8A-C65CB1BBEC86}" type="datetimeFigureOut">
              <a:rPr lang="en-IN" smtClean="0"/>
              <a:t>20-04-2024</a:t>
            </a:fld>
            <a:endParaRPr lang="en-IN"/>
          </a:p>
        </p:txBody>
      </p:sp>
      <p:sp>
        <p:nvSpPr>
          <p:cNvPr id="6" name="Footer Placeholder 5">
            <a:extLst>
              <a:ext uri="{FF2B5EF4-FFF2-40B4-BE49-F238E27FC236}">
                <a16:creationId xmlns:a16="http://schemas.microsoft.com/office/drawing/2014/main" id="{CA762595-A0A5-BD95-33D6-968F4B056E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297701-4587-DEBE-E101-74A65A58FB5C}"/>
              </a:ext>
            </a:extLst>
          </p:cNvPr>
          <p:cNvSpPr>
            <a:spLocks noGrp="1"/>
          </p:cNvSpPr>
          <p:nvPr>
            <p:ph type="sldNum" sz="quarter" idx="12"/>
          </p:nvPr>
        </p:nvSpPr>
        <p:spPr/>
        <p:txBody>
          <a:bodyPr/>
          <a:lstStyle/>
          <a:p>
            <a:fld id="{A641DF01-2309-493C-B7A0-3AE9EEBB1F4B}" type="slidenum">
              <a:rPr lang="en-IN" smtClean="0"/>
              <a:t>‹#›</a:t>
            </a:fld>
            <a:endParaRPr lang="en-IN"/>
          </a:p>
        </p:txBody>
      </p:sp>
    </p:spTree>
    <p:extLst>
      <p:ext uri="{BB962C8B-B14F-4D97-AF65-F5344CB8AC3E}">
        <p14:creationId xmlns:p14="http://schemas.microsoft.com/office/powerpoint/2010/main" val="1770975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BE607-2387-BC5C-31FF-E097F86FB0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1D457CC-7475-C14C-A84F-C79D6D59C7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9A34FD-5C8C-7A42-53F5-3DFC1502AC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B9692C-7FE1-9331-F0DF-A6B445B93C14}"/>
              </a:ext>
            </a:extLst>
          </p:cNvPr>
          <p:cNvSpPr>
            <a:spLocks noGrp="1"/>
          </p:cNvSpPr>
          <p:nvPr>
            <p:ph type="dt" sz="half" idx="10"/>
          </p:nvPr>
        </p:nvSpPr>
        <p:spPr/>
        <p:txBody>
          <a:bodyPr/>
          <a:lstStyle/>
          <a:p>
            <a:fld id="{55BFD456-7323-49D0-9B8A-C65CB1BBEC86}" type="datetimeFigureOut">
              <a:rPr lang="en-IN" smtClean="0"/>
              <a:t>20-04-2024</a:t>
            </a:fld>
            <a:endParaRPr lang="en-IN"/>
          </a:p>
        </p:txBody>
      </p:sp>
      <p:sp>
        <p:nvSpPr>
          <p:cNvPr id="6" name="Footer Placeholder 5">
            <a:extLst>
              <a:ext uri="{FF2B5EF4-FFF2-40B4-BE49-F238E27FC236}">
                <a16:creationId xmlns:a16="http://schemas.microsoft.com/office/drawing/2014/main" id="{86DBE87D-1EAB-D56E-8DC7-027C28A94C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5FB278-A76B-1073-9C46-55E41E74AD20}"/>
              </a:ext>
            </a:extLst>
          </p:cNvPr>
          <p:cNvSpPr>
            <a:spLocks noGrp="1"/>
          </p:cNvSpPr>
          <p:nvPr>
            <p:ph type="sldNum" sz="quarter" idx="12"/>
          </p:nvPr>
        </p:nvSpPr>
        <p:spPr/>
        <p:txBody>
          <a:bodyPr/>
          <a:lstStyle/>
          <a:p>
            <a:fld id="{A641DF01-2309-493C-B7A0-3AE9EEBB1F4B}" type="slidenum">
              <a:rPr lang="en-IN" smtClean="0"/>
              <a:t>‹#›</a:t>
            </a:fld>
            <a:endParaRPr lang="en-IN"/>
          </a:p>
        </p:txBody>
      </p:sp>
    </p:spTree>
    <p:extLst>
      <p:ext uri="{BB962C8B-B14F-4D97-AF65-F5344CB8AC3E}">
        <p14:creationId xmlns:p14="http://schemas.microsoft.com/office/powerpoint/2010/main" val="1423278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1221F1-55F7-93D2-4006-413AF2EE4E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90A9CC-3CEC-1E69-9FC3-640AAC8794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CCCDBB-7EAD-F511-95B6-AF021E94FD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FD456-7323-49D0-9B8A-C65CB1BBEC86}" type="datetimeFigureOut">
              <a:rPr lang="en-IN" smtClean="0"/>
              <a:t>20-04-2024</a:t>
            </a:fld>
            <a:endParaRPr lang="en-IN"/>
          </a:p>
        </p:txBody>
      </p:sp>
      <p:sp>
        <p:nvSpPr>
          <p:cNvPr id="5" name="Footer Placeholder 4">
            <a:extLst>
              <a:ext uri="{FF2B5EF4-FFF2-40B4-BE49-F238E27FC236}">
                <a16:creationId xmlns:a16="http://schemas.microsoft.com/office/drawing/2014/main" id="{C9FE9F53-9444-D5D8-6384-86D81A99E3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3E8E9AF-C5A5-F536-0505-0E2FCF896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41DF01-2309-493C-B7A0-3AE9EEBB1F4B}" type="slidenum">
              <a:rPr lang="en-IN" smtClean="0"/>
              <a:t>‹#›</a:t>
            </a:fld>
            <a:endParaRPr lang="en-IN"/>
          </a:p>
        </p:txBody>
      </p:sp>
    </p:spTree>
    <p:extLst>
      <p:ext uri="{BB962C8B-B14F-4D97-AF65-F5344CB8AC3E}">
        <p14:creationId xmlns:p14="http://schemas.microsoft.com/office/powerpoint/2010/main" val="498768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16C9A-D5B4-283B-4B95-12785AB3BE8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71073F3A-FE20-443A-13D9-087356FF4CD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075102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4"/>
        <p:cNvGrpSpPr/>
        <p:nvPr/>
      </p:nvGrpSpPr>
      <p:grpSpPr>
        <a:xfrm>
          <a:off x="0" y="0"/>
          <a:ext cx="0" cy="0"/>
          <a:chOff x="0" y="0"/>
          <a:chExt cx="0" cy="0"/>
        </a:xfrm>
      </p:grpSpPr>
      <p:sp>
        <p:nvSpPr>
          <p:cNvPr id="1575" name="Google Shape;1575;p159"/>
          <p:cNvSpPr txBox="1">
            <a:spLocks noGrp="1"/>
          </p:cNvSpPr>
          <p:nvPr>
            <p:ph type="sldNum" idx="12"/>
          </p:nvPr>
        </p:nvSpPr>
        <p:spPr>
          <a:xfrm>
            <a:off x="8610600" y="6356351"/>
            <a:ext cx="2743200" cy="365200"/>
          </a:xfrm>
          <a:prstGeom prst="rect">
            <a:avLst/>
          </a:prstGeom>
          <a:noFill/>
          <a:ln>
            <a:noFill/>
          </a:ln>
        </p:spPr>
        <p:txBody>
          <a:bodyPr spcFirstLastPara="1" vert="horz" wrap="square" lIns="91433" tIns="45700" rIns="91433" bIns="45700" rtlCol="0" anchor="ctr" anchorCtr="0">
            <a:noAutofit/>
          </a:bodyPr>
          <a:lstStyle/>
          <a:p>
            <a:pPr>
              <a:buClr>
                <a:srgbClr val="898989"/>
              </a:buClr>
              <a:buSzPts val="900"/>
            </a:pPr>
            <a:fld id="{00000000-1234-1234-1234-123412341234}" type="slidenum">
              <a:rPr lang="en">
                <a:solidFill>
                  <a:srgbClr val="898989"/>
                </a:solidFill>
                <a:latin typeface="Calibri"/>
                <a:ea typeface="Calibri"/>
                <a:cs typeface="Calibri"/>
                <a:sym typeface="Calibri"/>
              </a:rPr>
              <a:pPr>
                <a:buClr>
                  <a:srgbClr val="898989"/>
                </a:buClr>
                <a:buSzPts val="900"/>
              </a:pPr>
              <a:t>10</a:t>
            </a:fld>
            <a:endParaRPr sz="1333">
              <a:solidFill>
                <a:srgbClr val="898989"/>
              </a:solidFill>
              <a:latin typeface="Calibri"/>
              <a:ea typeface="Calibri"/>
              <a:cs typeface="Calibri"/>
              <a:sym typeface="Calibri"/>
            </a:endParaRPr>
          </a:p>
        </p:txBody>
      </p:sp>
      <p:sp>
        <p:nvSpPr>
          <p:cNvPr id="1576" name="Google Shape;1576;p159"/>
          <p:cNvSpPr/>
          <p:nvPr/>
        </p:nvSpPr>
        <p:spPr>
          <a:xfrm>
            <a:off x="669044" y="338375"/>
            <a:ext cx="7332800" cy="831200"/>
          </a:xfrm>
          <a:prstGeom prst="rect">
            <a:avLst/>
          </a:prstGeom>
          <a:noFill/>
          <a:ln>
            <a:noFill/>
          </a:ln>
        </p:spPr>
        <p:txBody>
          <a:bodyPr spcFirstLastPara="1" wrap="square" lIns="91433" tIns="45700" rIns="91433" bIns="45700" anchor="t" anchorCtr="0">
            <a:noAutofit/>
          </a:bodyPr>
          <a:lstStyle/>
          <a:p>
            <a:r>
              <a:rPr lang="en" sz="2400" b="1">
                <a:solidFill>
                  <a:srgbClr val="2F5496"/>
                </a:solidFill>
                <a:latin typeface="Calibri"/>
                <a:ea typeface="Calibri"/>
                <a:cs typeface="Calibri"/>
                <a:sym typeface="Calibri"/>
              </a:rPr>
              <a:t>NATURAL LANGUAGE PROCESSING</a:t>
            </a:r>
            <a:endParaRPr sz="2400">
              <a:solidFill>
                <a:srgbClr val="DFA267"/>
              </a:solidFill>
              <a:latin typeface="Calibri"/>
              <a:ea typeface="Calibri"/>
              <a:cs typeface="Calibri"/>
              <a:sym typeface="Calibri"/>
            </a:endParaRPr>
          </a:p>
          <a:p>
            <a:r>
              <a:rPr lang="en" sz="2400">
                <a:solidFill>
                  <a:srgbClr val="C55A11"/>
                </a:solidFill>
                <a:latin typeface="Calibri"/>
                <a:ea typeface="Calibri"/>
                <a:cs typeface="Calibri"/>
                <a:sym typeface="Calibri"/>
              </a:rPr>
              <a:t>GPT-3 - RLHF (Proximal Policy Optimisation)</a:t>
            </a:r>
            <a:endParaRPr sz="1467"/>
          </a:p>
        </p:txBody>
      </p:sp>
      <p:cxnSp>
        <p:nvCxnSpPr>
          <p:cNvPr id="1577" name="Google Shape;1577;p159"/>
          <p:cNvCxnSpPr/>
          <p:nvPr/>
        </p:nvCxnSpPr>
        <p:spPr>
          <a:xfrm>
            <a:off x="150147" y="1250295"/>
            <a:ext cx="8300000" cy="0"/>
          </a:xfrm>
          <a:prstGeom prst="straightConnector1">
            <a:avLst/>
          </a:prstGeom>
          <a:noFill/>
          <a:ln w="38100" cap="flat" cmpd="sng">
            <a:solidFill>
              <a:srgbClr val="DFA267"/>
            </a:solidFill>
            <a:prstDash val="solid"/>
            <a:miter lim="800000"/>
            <a:headEnd type="none" w="sm" len="sm"/>
            <a:tailEnd type="none" w="sm" len="sm"/>
          </a:ln>
        </p:spPr>
      </p:cxnSp>
      <p:pic>
        <p:nvPicPr>
          <p:cNvPr id="1578" name="Google Shape;1578;p159" descr="A close up of a logo&#10;&#10;Description automatically generated"/>
          <p:cNvPicPr preferRelativeResize="0"/>
          <p:nvPr/>
        </p:nvPicPr>
        <p:blipFill rotWithShape="1">
          <a:blip r:embed="rId3">
            <a:alphaModFix/>
          </a:blip>
          <a:srcRect/>
          <a:stretch/>
        </p:blipFill>
        <p:spPr>
          <a:xfrm>
            <a:off x="10659519" y="469891"/>
            <a:ext cx="933599" cy="1398964"/>
          </a:xfrm>
          <a:prstGeom prst="rect">
            <a:avLst/>
          </a:prstGeom>
          <a:noFill/>
          <a:ln>
            <a:noFill/>
          </a:ln>
        </p:spPr>
      </p:pic>
      <p:sp>
        <p:nvSpPr>
          <p:cNvPr id="1579" name="Google Shape;1579;p159"/>
          <p:cNvSpPr txBox="1"/>
          <p:nvPr/>
        </p:nvSpPr>
        <p:spPr>
          <a:xfrm>
            <a:off x="493323" y="1620741"/>
            <a:ext cx="9190400" cy="3416279"/>
          </a:xfrm>
          <a:prstGeom prst="rect">
            <a:avLst/>
          </a:prstGeom>
          <a:noFill/>
          <a:ln>
            <a:noFill/>
          </a:ln>
        </p:spPr>
        <p:txBody>
          <a:bodyPr spcFirstLastPara="1" wrap="square" lIns="91433" tIns="45700" rIns="91433" bIns="45700" anchor="t" anchorCtr="0">
            <a:spAutoFit/>
          </a:bodyPr>
          <a:lstStyle/>
          <a:p>
            <a:pPr marL="338658" indent="-338658">
              <a:buClr>
                <a:schemeClr val="dk1"/>
              </a:buClr>
              <a:buSzPts val="1800"/>
              <a:buFont typeface="Arial"/>
              <a:buChar char="•"/>
            </a:pPr>
            <a:r>
              <a:rPr lang="en" sz="2400">
                <a:solidFill>
                  <a:schemeClr val="dk1"/>
                </a:solidFill>
                <a:latin typeface="Calibri"/>
                <a:ea typeface="Calibri"/>
                <a:cs typeface="Calibri"/>
                <a:sym typeface="Calibri"/>
              </a:rPr>
              <a:t>Once we get the response from the model this will be passed to the trained reward model. This will tell us the quality of response with respect to the input sequence. With this reward we can update the parameters of clone SFT model .The GPT model updated via PPT Proximal policy optimization</a:t>
            </a:r>
            <a:endParaRPr sz="2400">
              <a:solidFill>
                <a:schemeClr val="dk1"/>
              </a:solidFill>
              <a:latin typeface="Calibri"/>
              <a:ea typeface="Calibri"/>
              <a:cs typeface="Calibri"/>
              <a:sym typeface="Calibri"/>
            </a:endParaRPr>
          </a:p>
          <a:p>
            <a:pPr marL="338658" indent="-338658">
              <a:buClr>
                <a:srgbClr val="2E75B5"/>
              </a:buClr>
              <a:buSzPts val="1800"/>
              <a:buFont typeface="Calibri"/>
              <a:buChar char="•"/>
            </a:pPr>
            <a:r>
              <a:rPr lang="en" sz="2400">
                <a:solidFill>
                  <a:srgbClr val="2E75B5"/>
                </a:solidFill>
                <a:latin typeface="Calibri"/>
                <a:ea typeface="Calibri"/>
                <a:cs typeface="Calibri"/>
                <a:sym typeface="Calibri"/>
              </a:rPr>
              <a:t>Goal of PPO-:Maximize the total reward of responses generated from the model by including reward in the Loss. If the response is very good the product of r and Advantage function (A^) will be large. If the advantage function will be negative the response will be bad.</a:t>
            </a:r>
            <a:endParaRPr sz="2400">
              <a:solidFill>
                <a:srgbClr val="2E75B5"/>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3"/>
        <p:cNvGrpSpPr/>
        <p:nvPr/>
      </p:nvGrpSpPr>
      <p:grpSpPr>
        <a:xfrm>
          <a:off x="0" y="0"/>
          <a:ext cx="0" cy="0"/>
          <a:chOff x="0" y="0"/>
          <a:chExt cx="0" cy="0"/>
        </a:xfrm>
      </p:grpSpPr>
      <p:sp>
        <p:nvSpPr>
          <p:cNvPr id="1584" name="Google Shape;1584;p160"/>
          <p:cNvSpPr txBox="1">
            <a:spLocks noGrp="1"/>
          </p:cNvSpPr>
          <p:nvPr>
            <p:ph type="sldNum" idx="12"/>
          </p:nvPr>
        </p:nvSpPr>
        <p:spPr>
          <a:xfrm>
            <a:off x="8610600" y="6356351"/>
            <a:ext cx="2743200" cy="365200"/>
          </a:xfrm>
          <a:prstGeom prst="rect">
            <a:avLst/>
          </a:prstGeom>
          <a:noFill/>
          <a:ln>
            <a:noFill/>
          </a:ln>
        </p:spPr>
        <p:txBody>
          <a:bodyPr spcFirstLastPara="1" vert="horz" wrap="square" lIns="91433" tIns="45700" rIns="91433" bIns="45700" rtlCol="0" anchor="ctr" anchorCtr="0">
            <a:noAutofit/>
          </a:bodyPr>
          <a:lstStyle/>
          <a:p>
            <a:pPr>
              <a:buClr>
                <a:srgbClr val="898989"/>
              </a:buClr>
              <a:buSzPts val="900"/>
            </a:pPr>
            <a:fld id="{00000000-1234-1234-1234-123412341234}" type="slidenum">
              <a:rPr lang="en">
                <a:solidFill>
                  <a:srgbClr val="898989"/>
                </a:solidFill>
                <a:latin typeface="Calibri"/>
                <a:ea typeface="Calibri"/>
                <a:cs typeface="Calibri"/>
                <a:sym typeface="Calibri"/>
              </a:rPr>
              <a:pPr>
                <a:buClr>
                  <a:srgbClr val="898989"/>
                </a:buClr>
                <a:buSzPts val="900"/>
              </a:pPr>
              <a:t>11</a:t>
            </a:fld>
            <a:endParaRPr sz="1333">
              <a:solidFill>
                <a:srgbClr val="898989"/>
              </a:solidFill>
              <a:latin typeface="Calibri"/>
              <a:ea typeface="Calibri"/>
              <a:cs typeface="Calibri"/>
              <a:sym typeface="Calibri"/>
            </a:endParaRPr>
          </a:p>
        </p:txBody>
      </p:sp>
      <p:sp>
        <p:nvSpPr>
          <p:cNvPr id="1585" name="Google Shape;1585;p160"/>
          <p:cNvSpPr/>
          <p:nvPr/>
        </p:nvSpPr>
        <p:spPr>
          <a:xfrm>
            <a:off x="669044" y="338375"/>
            <a:ext cx="7332800" cy="831200"/>
          </a:xfrm>
          <a:prstGeom prst="rect">
            <a:avLst/>
          </a:prstGeom>
          <a:noFill/>
          <a:ln>
            <a:noFill/>
          </a:ln>
        </p:spPr>
        <p:txBody>
          <a:bodyPr spcFirstLastPara="1" wrap="square" lIns="91433" tIns="45700" rIns="91433" bIns="45700" anchor="t" anchorCtr="0">
            <a:noAutofit/>
          </a:bodyPr>
          <a:lstStyle/>
          <a:p>
            <a:r>
              <a:rPr lang="en" sz="2400" b="1">
                <a:solidFill>
                  <a:srgbClr val="2F5496"/>
                </a:solidFill>
                <a:latin typeface="Calibri"/>
                <a:ea typeface="Calibri"/>
                <a:cs typeface="Calibri"/>
                <a:sym typeface="Calibri"/>
              </a:rPr>
              <a:t>NATURAL LANGUAGE PROCESSING</a:t>
            </a:r>
            <a:endParaRPr sz="2400">
              <a:solidFill>
                <a:srgbClr val="DFA267"/>
              </a:solidFill>
              <a:latin typeface="Calibri"/>
              <a:ea typeface="Calibri"/>
              <a:cs typeface="Calibri"/>
              <a:sym typeface="Calibri"/>
            </a:endParaRPr>
          </a:p>
          <a:p>
            <a:r>
              <a:rPr lang="en" sz="2400">
                <a:solidFill>
                  <a:srgbClr val="C55A11"/>
                </a:solidFill>
                <a:latin typeface="Calibri"/>
                <a:ea typeface="Calibri"/>
                <a:cs typeface="Calibri"/>
                <a:sym typeface="Calibri"/>
              </a:rPr>
              <a:t>Proximal Policy Optimisation</a:t>
            </a:r>
            <a:endParaRPr sz="1467"/>
          </a:p>
        </p:txBody>
      </p:sp>
      <p:cxnSp>
        <p:nvCxnSpPr>
          <p:cNvPr id="1586" name="Google Shape;1586;p160"/>
          <p:cNvCxnSpPr/>
          <p:nvPr/>
        </p:nvCxnSpPr>
        <p:spPr>
          <a:xfrm>
            <a:off x="150147" y="1250295"/>
            <a:ext cx="8300000" cy="0"/>
          </a:xfrm>
          <a:prstGeom prst="straightConnector1">
            <a:avLst/>
          </a:prstGeom>
          <a:noFill/>
          <a:ln w="38100" cap="flat" cmpd="sng">
            <a:solidFill>
              <a:srgbClr val="DFA267"/>
            </a:solidFill>
            <a:prstDash val="solid"/>
            <a:miter lim="800000"/>
            <a:headEnd type="none" w="sm" len="sm"/>
            <a:tailEnd type="none" w="sm" len="sm"/>
          </a:ln>
        </p:spPr>
      </p:cxnSp>
      <p:pic>
        <p:nvPicPr>
          <p:cNvPr id="1587" name="Google Shape;1587;p160" descr="A close up of a logo&#10;&#10;Description automatically generated"/>
          <p:cNvPicPr preferRelativeResize="0"/>
          <p:nvPr/>
        </p:nvPicPr>
        <p:blipFill rotWithShape="1">
          <a:blip r:embed="rId3">
            <a:alphaModFix/>
          </a:blip>
          <a:srcRect/>
          <a:stretch/>
        </p:blipFill>
        <p:spPr>
          <a:xfrm>
            <a:off x="10659519" y="469891"/>
            <a:ext cx="933599" cy="1398964"/>
          </a:xfrm>
          <a:prstGeom prst="rect">
            <a:avLst/>
          </a:prstGeom>
          <a:noFill/>
          <a:ln>
            <a:noFill/>
          </a:ln>
        </p:spPr>
      </p:pic>
      <p:pic>
        <p:nvPicPr>
          <p:cNvPr id="1588" name="Google Shape;1588;p160"/>
          <p:cNvPicPr preferRelativeResize="0"/>
          <p:nvPr/>
        </p:nvPicPr>
        <p:blipFill>
          <a:blip r:embed="rId4">
            <a:alphaModFix/>
          </a:blip>
          <a:stretch>
            <a:fillRect/>
          </a:stretch>
        </p:blipFill>
        <p:spPr>
          <a:xfrm>
            <a:off x="5993451" y="2185221"/>
            <a:ext cx="5254268" cy="2288233"/>
          </a:xfrm>
          <a:prstGeom prst="rect">
            <a:avLst/>
          </a:prstGeom>
          <a:noFill/>
          <a:ln>
            <a:noFill/>
          </a:ln>
        </p:spPr>
      </p:pic>
      <p:pic>
        <p:nvPicPr>
          <p:cNvPr id="1589" name="Google Shape;1589;p160"/>
          <p:cNvPicPr preferRelativeResize="0"/>
          <p:nvPr/>
        </p:nvPicPr>
        <p:blipFill>
          <a:blip r:embed="rId5">
            <a:alphaModFix/>
          </a:blip>
          <a:stretch>
            <a:fillRect/>
          </a:stretch>
        </p:blipFill>
        <p:spPr>
          <a:xfrm>
            <a:off x="2390834" y="5098968"/>
            <a:ext cx="7216167" cy="1759033"/>
          </a:xfrm>
          <a:prstGeom prst="rect">
            <a:avLst/>
          </a:prstGeom>
          <a:noFill/>
          <a:ln>
            <a:noFill/>
          </a:ln>
        </p:spPr>
      </p:pic>
      <p:sp>
        <p:nvSpPr>
          <p:cNvPr id="1590" name="Google Shape;1590;p160"/>
          <p:cNvSpPr txBox="1"/>
          <p:nvPr/>
        </p:nvSpPr>
        <p:spPr>
          <a:xfrm>
            <a:off x="493333" y="1620733"/>
            <a:ext cx="4981600" cy="3416279"/>
          </a:xfrm>
          <a:prstGeom prst="rect">
            <a:avLst/>
          </a:prstGeom>
          <a:noFill/>
          <a:ln>
            <a:noFill/>
          </a:ln>
        </p:spPr>
        <p:txBody>
          <a:bodyPr spcFirstLastPara="1" wrap="square" lIns="91433" tIns="45700" rIns="91433" bIns="45700" anchor="t" anchorCtr="0">
            <a:spAutoFit/>
          </a:bodyPr>
          <a:lstStyle/>
          <a:p>
            <a:r>
              <a:rPr lang="en" sz="2400">
                <a:solidFill>
                  <a:schemeClr val="dk1"/>
                </a:solidFill>
                <a:latin typeface="Calibri"/>
                <a:ea typeface="Calibri"/>
                <a:cs typeface="Calibri"/>
                <a:sym typeface="Calibri"/>
              </a:rPr>
              <a:t>The PPO ensures that if the model is performing well (A&gt;0) the reward score is very small and  becomes stagnant after a certain point, but if the model is performing badly (A&lt;0) it ensures that the penalising score is a certain minimum and can increase infinitely (no limit on the penalising score)</a:t>
            </a:r>
            <a:endParaRPr sz="2400">
              <a:solidFill>
                <a:srgbClr val="2E75B5"/>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4"/>
        <p:cNvGrpSpPr/>
        <p:nvPr/>
      </p:nvGrpSpPr>
      <p:grpSpPr>
        <a:xfrm>
          <a:off x="0" y="0"/>
          <a:ext cx="0" cy="0"/>
          <a:chOff x="0" y="0"/>
          <a:chExt cx="0" cy="0"/>
        </a:xfrm>
      </p:grpSpPr>
      <p:sp>
        <p:nvSpPr>
          <p:cNvPr id="1595" name="Google Shape;1595;p161"/>
          <p:cNvSpPr txBox="1">
            <a:spLocks noGrp="1"/>
          </p:cNvSpPr>
          <p:nvPr>
            <p:ph type="sldNum" idx="12"/>
          </p:nvPr>
        </p:nvSpPr>
        <p:spPr>
          <a:xfrm>
            <a:off x="8610600" y="6356351"/>
            <a:ext cx="2743200" cy="365200"/>
          </a:xfrm>
          <a:prstGeom prst="rect">
            <a:avLst/>
          </a:prstGeom>
          <a:noFill/>
          <a:ln>
            <a:noFill/>
          </a:ln>
        </p:spPr>
        <p:txBody>
          <a:bodyPr spcFirstLastPara="1" vert="horz" wrap="square" lIns="91433" tIns="45700" rIns="91433" bIns="45700" rtlCol="0" anchor="ctr" anchorCtr="0">
            <a:noAutofit/>
          </a:bodyPr>
          <a:lstStyle/>
          <a:p>
            <a:pPr>
              <a:buClr>
                <a:srgbClr val="898989"/>
              </a:buClr>
              <a:buSzPts val="900"/>
            </a:pPr>
            <a:fld id="{00000000-1234-1234-1234-123412341234}" type="slidenum">
              <a:rPr lang="en">
                <a:solidFill>
                  <a:srgbClr val="898989"/>
                </a:solidFill>
                <a:latin typeface="Calibri"/>
                <a:ea typeface="Calibri"/>
                <a:cs typeface="Calibri"/>
                <a:sym typeface="Calibri"/>
              </a:rPr>
              <a:pPr>
                <a:buClr>
                  <a:srgbClr val="898989"/>
                </a:buClr>
                <a:buSzPts val="900"/>
              </a:pPr>
              <a:t>12</a:t>
            </a:fld>
            <a:endParaRPr sz="1333">
              <a:solidFill>
                <a:srgbClr val="898989"/>
              </a:solidFill>
              <a:latin typeface="Calibri"/>
              <a:ea typeface="Calibri"/>
              <a:cs typeface="Calibri"/>
              <a:sym typeface="Calibri"/>
            </a:endParaRPr>
          </a:p>
        </p:txBody>
      </p:sp>
      <p:sp>
        <p:nvSpPr>
          <p:cNvPr id="1596" name="Google Shape;1596;p161"/>
          <p:cNvSpPr/>
          <p:nvPr/>
        </p:nvSpPr>
        <p:spPr>
          <a:xfrm>
            <a:off x="669044" y="338375"/>
            <a:ext cx="7332800" cy="831200"/>
          </a:xfrm>
          <a:prstGeom prst="rect">
            <a:avLst/>
          </a:prstGeom>
          <a:noFill/>
          <a:ln>
            <a:noFill/>
          </a:ln>
        </p:spPr>
        <p:txBody>
          <a:bodyPr spcFirstLastPara="1" wrap="square" lIns="91433" tIns="45700" rIns="91433" bIns="45700" anchor="t" anchorCtr="0">
            <a:noAutofit/>
          </a:bodyPr>
          <a:lstStyle/>
          <a:p>
            <a:r>
              <a:rPr lang="en" sz="2400" b="1">
                <a:solidFill>
                  <a:srgbClr val="2F5496"/>
                </a:solidFill>
                <a:latin typeface="Calibri"/>
                <a:ea typeface="Calibri"/>
                <a:cs typeface="Calibri"/>
                <a:sym typeface="Calibri"/>
              </a:rPr>
              <a:t>NATURAL LANGUAGE PROCESSING</a:t>
            </a:r>
            <a:endParaRPr sz="2400">
              <a:solidFill>
                <a:srgbClr val="DFA267"/>
              </a:solidFill>
              <a:latin typeface="Calibri"/>
              <a:ea typeface="Calibri"/>
              <a:cs typeface="Calibri"/>
              <a:sym typeface="Calibri"/>
            </a:endParaRPr>
          </a:p>
          <a:p>
            <a:r>
              <a:rPr lang="en" sz="2400">
                <a:solidFill>
                  <a:srgbClr val="C55A11"/>
                </a:solidFill>
                <a:latin typeface="Calibri"/>
                <a:ea typeface="Calibri"/>
                <a:cs typeface="Calibri"/>
                <a:sym typeface="Calibri"/>
              </a:rPr>
              <a:t>Direct Preference Optimisation (DPO)</a:t>
            </a:r>
            <a:endParaRPr sz="1467"/>
          </a:p>
        </p:txBody>
      </p:sp>
      <p:cxnSp>
        <p:nvCxnSpPr>
          <p:cNvPr id="1597" name="Google Shape;1597;p161"/>
          <p:cNvCxnSpPr/>
          <p:nvPr/>
        </p:nvCxnSpPr>
        <p:spPr>
          <a:xfrm>
            <a:off x="150147" y="1250295"/>
            <a:ext cx="8300000" cy="0"/>
          </a:xfrm>
          <a:prstGeom prst="straightConnector1">
            <a:avLst/>
          </a:prstGeom>
          <a:noFill/>
          <a:ln w="38100" cap="flat" cmpd="sng">
            <a:solidFill>
              <a:srgbClr val="DFA267"/>
            </a:solidFill>
            <a:prstDash val="solid"/>
            <a:miter lim="800000"/>
            <a:headEnd type="none" w="sm" len="sm"/>
            <a:tailEnd type="none" w="sm" len="sm"/>
          </a:ln>
        </p:spPr>
      </p:cxnSp>
      <p:pic>
        <p:nvPicPr>
          <p:cNvPr id="1598" name="Google Shape;1598;p161" descr="A close up of a logo&#10;&#10;Description automatically generated"/>
          <p:cNvPicPr preferRelativeResize="0"/>
          <p:nvPr/>
        </p:nvPicPr>
        <p:blipFill rotWithShape="1">
          <a:blip r:embed="rId3">
            <a:alphaModFix/>
          </a:blip>
          <a:srcRect/>
          <a:stretch/>
        </p:blipFill>
        <p:spPr>
          <a:xfrm>
            <a:off x="10659519" y="469891"/>
            <a:ext cx="933599" cy="1398964"/>
          </a:xfrm>
          <a:prstGeom prst="rect">
            <a:avLst/>
          </a:prstGeom>
          <a:noFill/>
          <a:ln>
            <a:noFill/>
          </a:ln>
        </p:spPr>
      </p:pic>
      <p:sp>
        <p:nvSpPr>
          <p:cNvPr id="1599" name="Google Shape;1599;p161"/>
          <p:cNvSpPr txBox="1"/>
          <p:nvPr/>
        </p:nvSpPr>
        <p:spPr>
          <a:xfrm>
            <a:off x="493323" y="1620742"/>
            <a:ext cx="9190400" cy="2308284"/>
          </a:xfrm>
          <a:prstGeom prst="rect">
            <a:avLst/>
          </a:prstGeom>
          <a:noFill/>
          <a:ln>
            <a:noFill/>
          </a:ln>
        </p:spPr>
        <p:txBody>
          <a:bodyPr spcFirstLastPara="1" wrap="square" lIns="91433" tIns="45700" rIns="91433" bIns="45700" anchor="t" anchorCtr="0">
            <a:spAutoFit/>
          </a:bodyPr>
          <a:lstStyle/>
          <a:p>
            <a:r>
              <a:rPr lang="en" sz="2400">
                <a:solidFill>
                  <a:schemeClr val="dk1"/>
                </a:solidFill>
                <a:latin typeface="Calibri"/>
                <a:ea typeface="Calibri"/>
                <a:cs typeface="Calibri"/>
                <a:sym typeface="Calibri"/>
              </a:rPr>
              <a:t>Limitations of RLHF and PPO:</a:t>
            </a:r>
            <a:endParaRPr sz="2400">
              <a:solidFill>
                <a:schemeClr val="dk1"/>
              </a:solidFill>
              <a:latin typeface="Calibri"/>
              <a:ea typeface="Calibri"/>
              <a:cs typeface="Calibri"/>
              <a:sym typeface="Calibri"/>
            </a:endParaRPr>
          </a:p>
          <a:p>
            <a:pPr marL="609585" indent="-457189">
              <a:buClr>
                <a:schemeClr val="dk1"/>
              </a:buClr>
              <a:buSzPts val="1800"/>
              <a:buFont typeface="Calibri"/>
              <a:buAutoNum type="arabicPeriod"/>
            </a:pPr>
            <a:r>
              <a:rPr lang="en" sz="2400">
                <a:solidFill>
                  <a:schemeClr val="dk1"/>
                </a:solidFill>
                <a:latin typeface="Calibri"/>
                <a:ea typeface="Calibri"/>
                <a:cs typeface="Calibri"/>
                <a:sym typeface="Calibri"/>
              </a:rPr>
              <a:t>Gathering Human feedback is extremely difficult</a:t>
            </a:r>
            <a:endParaRPr sz="2400">
              <a:solidFill>
                <a:schemeClr val="dk1"/>
              </a:solidFill>
              <a:latin typeface="Calibri"/>
              <a:ea typeface="Calibri"/>
              <a:cs typeface="Calibri"/>
              <a:sym typeface="Calibri"/>
            </a:endParaRPr>
          </a:p>
          <a:p>
            <a:pPr marL="609585" indent="-457189">
              <a:buClr>
                <a:schemeClr val="dk1"/>
              </a:buClr>
              <a:buSzPts val="1800"/>
              <a:buFont typeface="Calibri"/>
              <a:buAutoNum type="arabicPeriod"/>
            </a:pPr>
            <a:r>
              <a:rPr lang="en" sz="2400">
                <a:solidFill>
                  <a:schemeClr val="dk1"/>
                </a:solidFill>
                <a:latin typeface="Calibri"/>
                <a:ea typeface="Calibri"/>
                <a:cs typeface="Calibri"/>
                <a:sym typeface="Calibri"/>
              </a:rPr>
              <a:t>Modelling a reward function without extensive reinforcement learning expertise is difficult.</a:t>
            </a:r>
            <a:endParaRPr sz="2400">
              <a:solidFill>
                <a:schemeClr val="dk1"/>
              </a:solidFill>
              <a:latin typeface="Calibri"/>
              <a:ea typeface="Calibri"/>
              <a:cs typeface="Calibri"/>
              <a:sym typeface="Calibri"/>
            </a:endParaRPr>
          </a:p>
          <a:p>
            <a:pPr marL="609585"/>
            <a:endParaRPr sz="2400">
              <a:solidFill>
                <a:schemeClr val="dk1"/>
              </a:solidFill>
              <a:latin typeface="Calibri"/>
              <a:ea typeface="Calibri"/>
              <a:cs typeface="Calibri"/>
              <a:sym typeface="Calibri"/>
            </a:endParaRPr>
          </a:p>
          <a:p>
            <a:r>
              <a:rPr lang="en" sz="2400">
                <a:solidFill>
                  <a:schemeClr val="dk1"/>
                </a:solidFill>
                <a:latin typeface="Calibri"/>
                <a:ea typeface="Calibri"/>
                <a:cs typeface="Calibri"/>
                <a:sym typeface="Calibri"/>
              </a:rPr>
              <a:t>Hence, a new method called DPO was introduced</a:t>
            </a:r>
            <a:endParaRPr sz="24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3"/>
        <p:cNvGrpSpPr/>
        <p:nvPr/>
      </p:nvGrpSpPr>
      <p:grpSpPr>
        <a:xfrm>
          <a:off x="0" y="0"/>
          <a:ext cx="0" cy="0"/>
          <a:chOff x="0" y="0"/>
          <a:chExt cx="0" cy="0"/>
        </a:xfrm>
      </p:grpSpPr>
      <p:sp>
        <p:nvSpPr>
          <p:cNvPr id="1604" name="Google Shape;1604;p162"/>
          <p:cNvSpPr txBox="1">
            <a:spLocks noGrp="1"/>
          </p:cNvSpPr>
          <p:nvPr>
            <p:ph type="sldNum" idx="12"/>
          </p:nvPr>
        </p:nvSpPr>
        <p:spPr>
          <a:xfrm>
            <a:off x="8610600" y="6356351"/>
            <a:ext cx="2743200" cy="365200"/>
          </a:xfrm>
          <a:prstGeom prst="rect">
            <a:avLst/>
          </a:prstGeom>
          <a:noFill/>
          <a:ln>
            <a:noFill/>
          </a:ln>
        </p:spPr>
        <p:txBody>
          <a:bodyPr spcFirstLastPara="1" vert="horz" wrap="square" lIns="91433" tIns="45700" rIns="91433" bIns="45700" rtlCol="0" anchor="ctr" anchorCtr="0">
            <a:noAutofit/>
          </a:bodyPr>
          <a:lstStyle/>
          <a:p>
            <a:pPr>
              <a:buClr>
                <a:srgbClr val="898989"/>
              </a:buClr>
              <a:buSzPts val="900"/>
            </a:pPr>
            <a:fld id="{00000000-1234-1234-1234-123412341234}" type="slidenum">
              <a:rPr lang="en">
                <a:solidFill>
                  <a:srgbClr val="898989"/>
                </a:solidFill>
                <a:latin typeface="Calibri"/>
                <a:ea typeface="Calibri"/>
                <a:cs typeface="Calibri"/>
                <a:sym typeface="Calibri"/>
              </a:rPr>
              <a:pPr>
                <a:buClr>
                  <a:srgbClr val="898989"/>
                </a:buClr>
                <a:buSzPts val="900"/>
              </a:pPr>
              <a:t>13</a:t>
            </a:fld>
            <a:endParaRPr sz="1333">
              <a:solidFill>
                <a:srgbClr val="898989"/>
              </a:solidFill>
              <a:latin typeface="Calibri"/>
              <a:ea typeface="Calibri"/>
              <a:cs typeface="Calibri"/>
              <a:sym typeface="Calibri"/>
            </a:endParaRPr>
          </a:p>
        </p:txBody>
      </p:sp>
      <p:sp>
        <p:nvSpPr>
          <p:cNvPr id="1605" name="Google Shape;1605;p162"/>
          <p:cNvSpPr/>
          <p:nvPr/>
        </p:nvSpPr>
        <p:spPr>
          <a:xfrm>
            <a:off x="669044" y="338375"/>
            <a:ext cx="7332800" cy="831200"/>
          </a:xfrm>
          <a:prstGeom prst="rect">
            <a:avLst/>
          </a:prstGeom>
          <a:noFill/>
          <a:ln>
            <a:noFill/>
          </a:ln>
        </p:spPr>
        <p:txBody>
          <a:bodyPr spcFirstLastPara="1" wrap="square" lIns="91433" tIns="45700" rIns="91433" bIns="45700" anchor="t" anchorCtr="0">
            <a:noAutofit/>
          </a:bodyPr>
          <a:lstStyle/>
          <a:p>
            <a:r>
              <a:rPr lang="en" sz="2400" b="1">
                <a:solidFill>
                  <a:srgbClr val="2F5496"/>
                </a:solidFill>
                <a:latin typeface="Calibri"/>
                <a:ea typeface="Calibri"/>
                <a:cs typeface="Calibri"/>
                <a:sym typeface="Calibri"/>
              </a:rPr>
              <a:t>NATURAL LANGUAGE PROCESSING</a:t>
            </a:r>
            <a:endParaRPr sz="2400">
              <a:solidFill>
                <a:srgbClr val="DFA267"/>
              </a:solidFill>
              <a:latin typeface="Calibri"/>
              <a:ea typeface="Calibri"/>
              <a:cs typeface="Calibri"/>
              <a:sym typeface="Calibri"/>
            </a:endParaRPr>
          </a:p>
          <a:p>
            <a:r>
              <a:rPr lang="en" sz="2400">
                <a:solidFill>
                  <a:srgbClr val="C55A11"/>
                </a:solidFill>
                <a:latin typeface="Calibri"/>
                <a:ea typeface="Calibri"/>
                <a:cs typeface="Calibri"/>
                <a:sym typeface="Calibri"/>
              </a:rPr>
              <a:t>Direct Preference Optimisation (DPO)</a:t>
            </a:r>
            <a:endParaRPr sz="1467"/>
          </a:p>
        </p:txBody>
      </p:sp>
      <p:cxnSp>
        <p:nvCxnSpPr>
          <p:cNvPr id="1606" name="Google Shape;1606;p162"/>
          <p:cNvCxnSpPr/>
          <p:nvPr/>
        </p:nvCxnSpPr>
        <p:spPr>
          <a:xfrm>
            <a:off x="150147" y="1250295"/>
            <a:ext cx="8300000" cy="0"/>
          </a:xfrm>
          <a:prstGeom prst="straightConnector1">
            <a:avLst/>
          </a:prstGeom>
          <a:noFill/>
          <a:ln w="38100" cap="flat" cmpd="sng">
            <a:solidFill>
              <a:srgbClr val="DFA267"/>
            </a:solidFill>
            <a:prstDash val="solid"/>
            <a:miter lim="800000"/>
            <a:headEnd type="none" w="sm" len="sm"/>
            <a:tailEnd type="none" w="sm" len="sm"/>
          </a:ln>
        </p:spPr>
      </p:cxnSp>
      <p:pic>
        <p:nvPicPr>
          <p:cNvPr id="1607" name="Google Shape;1607;p162" descr="A close up of a logo&#10;&#10;Description automatically generated"/>
          <p:cNvPicPr preferRelativeResize="0"/>
          <p:nvPr/>
        </p:nvPicPr>
        <p:blipFill rotWithShape="1">
          <a:blip r:embed="rId3">
            <a:alphaModFix/>
          </a:blip>
          <a:srcRect/>
          <a:stretch/>
        </p:blipFill>
        <p:spPr>
          <a:xfrm>
            <a:off x="10659519" y="469891"/>
            <a:ext cx="933599" cy="1398964"/>
          </a:xfrm>
          <a:prstGeom prst="rect">
            <a:avLst/>
          </a:prstGeom>
          <a:noFill/>
          <a:ln>
            <a:noFill/>
          </a:ln>
        </p:spPr>
      </p:pic>
      <p:sp>
        <p:nvSpPr>
          <p:cNvPr id="1608" name="Google Shape;1608;p162"/>
          <p:cNvSpPr txBox="1"/>
          <p:nvPr/>
        </p:nvSpPr>
        <p:spPr>
          <a:xfrm>
            <a:off x="493323" y="1620741"/>
            <a:ext cx="9190400" cy="2677616"/>
          </a:xfrm>
          <a:prstGeom prst="rect">
            <a:avLst/>
          </a:prstGeom>
          <a:noFill/>
          <a:ln>
            <a:noFill/>
          </a:ln>
        </p:spPr>
        <p:txBody>
          <a:bodyPr spcFirstLastPara="1" wrap="square" lIns="91433" tIns="45700" rIns="91433" bIns="45700" anchor="t" anchorCtr="0">
            <a:spAutoFit/>
          </a:bodyPr>
          <a:lstStyle/>
          <a:p>
            <a:pPr>
              <a:buClr>
                <a:schemeClr val="dk1"/>
              </a:buClr>
              <a:buSzPts val="1100"/>
            </a:pPr>
            <a:r>
              <a:rPr lang="en" sz="2400">
                <a:solidFill>
                  <a:schemeClr val="dk1"/>
                </a:solidFill>
                <a:latin typeface="Calibri"/>
                <a:ea typeface="Calibri"/>
                <a:cs typeface="Calibri"/>
                <a:sym typeface="Calibri"/>
              </a:rPr>
              <a:t>DPO, treats the constrained reward maximization problem as a classification problem on human preference data. This approach is stable, efficient, and computationally lightweight. It eliminates the need for reward model fitting, extensive sampling, and hyper-parameter tuning</a:t>
            </a:r>
            <a:endParaRPr sz="2400">
              <a:solidFill>
                <a:schemeClr val="dk1"/>
              </a:solidFill>
              <a:latin typeface="Calibri"/>
              <a:ea typeface="Calibri"/>
              <a:cs typeface="Calibri"/>
              <a:sym typeface="Calibri"/>
            </a:endParaRPr>
          </a:p>
          <a:p>
            <a:pPr>
              <a:buClr>
                <a:schemeClr val="dk1"/>
              </a:buClr>
              <a:buSzPts val="1100"/>
            </a:pPr>
            <a:endParaRPr sz="2400">
              <a:solidFill>
                <a:schemeClr val="dk1"/>
              </a:solidFill>
              <a:latin typeface="Calibri"/>
              <a:ea typeface="Calibri"/>
              <a:cs typeface="Calibri"/>
              <a:sym typeface="Calibri"/>
            </a:endParaRPr>
          </a:p>
          <a:p>
            <a:endParaRPr sz="2400">
              <a:solidFill>
                <a:schemeClr val="dk1"/>
              </a:solidFill>
              <a:latin typeface="Calibri"/>
              <a:ea typeface="Calibri"/>
              <a:cs typeface="Calibri"/>
              <a:sym typeface="Calibri"/>
            </a:endParaRPr>
          </a:p>
        </p:txBody>
      </p:sp>
      <p:pic>
        <p:nvPicPr>
          <p:cNvPr id="1609" name="Google Shape;1609;p162"/>
          <p:cNvPicPr preferRelativeResize="0"/>
          <p:nvPr/>
        </p:nvPicPr>
        <p:blipFill>
          <a:blip r:embed="rId4">
            <a:alphaModFix/>
          </a:blip>
          <a:stretch>
            <a:fillRect/>
          </a:stretch>
        </p:blipFill>
        <p:spPr>
          <a:xfrm>
            <a:off x="493334" y="3765201"/>
            <a:ext cx="10839697" cy="232626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3"/>
        <p:cNvGrpSpPr/>
        <p:nvPr/>
      </p:nvGrpSpPr>
      <p:grpSpPr>
        <a:xfrm>
          <a:off x="0" y="0"/>
          <a:ext cx="0" cy="0"/>
          <a:chOff x="0" y="0"/>
          <a:chExt cx="0" cy="0"/>
        </a:xfrm>
      </p:grpSpPr>
      <p:cxnSp>
        <p:nvCxnSpPr>
          <p:cNvPr id="1614" name="Google Shape;1614;p163"/>
          <p:cNvCxnSpPr/>
          <p:nvPr/>
        </p:nvCxnSpPr>
        <p:spPr>
          <a:xfrm>
            <a:off x="-8308" y="1316459"/>
            <a:ext cx="8300000" cy="0"/>
          </a:xfrm>
          <a:prstGeom prst="straightConnector1">
            <a:avLst/>
          </a:prstGeom>
          <a:noFill/>
          <a:ln w="38100" cap="flat" cmpd="sng">
            <a:solidFill>
              <a:srgbClr val="C55A11"/>
            </a:solidFill>
            <a:prstDash val="solid"/>
            <a:miter lim="800000"/>
            <a:headEnd type="none" w="sm" len="sm"/>
            <a:tailEnd type="none" w="sm" len="sm"/>
          </a:ln>
        </p:spPr>
      </p:cxnSp>
      <p:pic>
        <p:nvPicPr>
          <p:cNvPr id="1615" name="Google Shape;1615;p163" descr="A close up of a logo&#10;&#10;Description automatically generated"/>
          <p:cNvPicPr preferRelativeResize="0"/>
          <p:nvPr/>
        </p:nvPicPr>
        <p:blipFill rotWithShape="1">
          <a:blip r:embed="rId3">
            <a:alphaModFix/>
          </a:blip>
          <a:srcRect/>
          <a:stretch/>
        </p:blipFill>
        <p:spPr>
          <a:xfrm>
            <a:off x="10659519" y="469891"/>
            <a:ext cx="933599" cy="1398964"/>
          </a:xfrm>
          <a:prstGeom prst="rect">
            <a:avLst/>
          </a:prstGeom>
          <a:noFill/>
          <a:ln>
            <a:noFill/>
          </a:ln>
        </p:spPr>
      </p:pic>
      <p:sp>
        <p:nvSpPr>
          <p:cNvPr id="1616" name="Google Shape;1616;p163"/>
          <p:cNvSpPr/>
          <p:nvPr/>
        </p:nvSpPr>
        <p:spPr>
          <a:xfrm>
            <a:off x="393111" y="252240"/>
            <a:ext cx="7497200" cy="461600"/>
          </a:xfrm>
          <a:prstGeom prst="rect">
            <a:avLst/>
          </a:prstGeom>
          <a:noFill/>
          <a:ln>
            <a:noFill/>
          </a:ln>
        </p:spPr>
        <p:txBody>
          <a:bodyPr spcFirstLastPara="1" wrap="square" lIns="91433" tIns="45700" rIns="91433" bIns="45700" anchor="t" anchorCtr="0">
            <a:noAutofit/>
          </a:bodyPr>
          <a:lstStyle/>
          <a:p>
            <a:pPr>
              <a:buClr>
                <a:srgbClr val="000000"/>
              </a:buClr>
              <a:buSzPts val="1800"/>
            </a:pPr>
            <a:r>
              <a:rPr lang="en" sz="2400" b="1">
                <a:solidFill>
                  <a:srgbClr val="C55A11"/>
                </a:solidFill>
                <a:latin typeface="Calibri"/>
                <a:ea typeface="Calibri"/>
                <a:cs typeface="Calibri"/>
                <a:sym typeface="Calibri"/>
              </a:rPr>
              <a:t>NATURAL LANGUAGE PROCESSING</a:t>
            </a:r>
            <a:endParaRPr sz="1467">
              <a:solidFill>
                <a:srgbClr val="000000"/>
              </a:solidFill>
              <a:latin typeface="Arial"/>
              <a:ea typeface="Arial"/>
              <a:cs typeface="Arial"/>
              <a:sym typeface="Arial"/>
            </a:endParaRPr>
          </a:p>
        </p:txBody>
      </p:sp>
      <p:sp>
        <p:nvSpPr>
          <p:cNvPr id="1617" name="Google Shape;1617;p163"/>
          <p:cNvSpPr/>
          <p:nvPr/>
        </p:nvSpPr>
        <p:spPr>
          <a:xfrm>
            <a:off x="393111" y="800039"/>
            <a:ext cx="2839600" cy="461600"/>
          </a:xfrm>
          <a:prstGeom prst="rect">
            <a:avLst/>
          </a:prstGeom>
          <a:noFill/>
          <a:ln>
            <a:noFill/>
          </a:ln>
        </p:spPr>
        <p:txBody>
          <a:bodyPr spcFirstLastPara="1" wrap="square" lIns="91433" tIns="45700" rIns="91433" bIns="45700" anchor="t" anchorCtr="0">
            <a:noAutofit/>
          </a:bodyPr>
          <a:lstStyle/>
          <a:p>
            <a:pPr>
              <a:buClr>
                <a:srgbClr val="000000"/>
              </a:buClr>
              <a:buSzPts val="1800"/>
            </a:pPr>
            <a:r>
              <a:rPr lang="en" sz="2400" b="1">
                <a:solidFill>
                  <a:srgbClr val="2F5496"/>
                </a:solidFill>
                <a:latin typeface="Calibri"/>
                <a:ea typeface="Calibri"/>
                <a:cs typeface="Calibri"/>
                <a:sym typeface="Calibri"/>
              </a:rPr>
              <a:t>Course References</a:t>
            </a:r>
            <a:endParaRPr sz="2400" b="1">
              <a:solidFill>
                <a:srgbClr val="2F5496"/>
              </a:solidFill>
              <a:latin typeface="Calibri"/>
              <a:ea typeface="Calibri"/>
              <a:cs typeface="Calibri"/>
              <a:sym typeface="Calibri"/>
            </a:endParaRPr>
          </a:p>
        </p:txBody>
      </p:sp>
      <p:sp>
        <p:nvSpPr>
          <p:cNvPr id="1618" name="Google Shape;1618;p163"/>
          <p:cNvSpPr/>
          <p:nvPr/>
        </p:nvSpPr>
        <p:spPr>
          <a:xfrm>
            <a:off x="174169" y="1371213"/>
            <a:ext cx="9636800" cy="3259200"/>
          </a:xfrm>
          <a:prstGeom prst="rect">
            <a:avLst/>
          </a:prstGeom>
          <a:noFill/>
          <a:ln>
            <a:noFill/>
          </a:ln>
        </p:spPr>
        <p:txBody>
          <a:bodyPr spcFirstLastPara="1" wrap="square" lIns="91433" tIns="45700" rIns="91433" bIns="45700" anchor="t" anchorCtr="0">
            <a:noAutofit/>
          </a:bodyPr>
          <a:lstStyle/>
          <a:p>
            <a:pPr algn="just">
              <a:lnSpc>
                <a:spcPct val="115000"/>
              </a:lnSpc>
              <a:buClr>
                <a:srgbClr val="000000"/>
              </a:buClr>
              <a:buSzPts val="1400"/>
            </a:pPr>
            <a:r>
              <a:rPr lang="en" sz="1867" b="1">
                <a:solidFill>
                  <a:srgbClr val="000000"/>
                </a:solidFill>
                <a:latin typeface="Calibri"/>
                <a:ea typeface="Calibri"/>
                <a:cs typeface="Calibri"/>
                <a:sym typeface="Calibri"/>
              </a:rPr>
              <a:t>Text Book:</a:t>
            </a:r>
            <a:endParaRPr sz="1867">
              <a:solidFill>
                <a:srgbClr val="00000A"/>
              </a:solidFill>
              <a:latin typeface="Calibri"/>
              <a:ea typeface="Calibri"/>
              <a:cs typeface="Calibri"/>
              <a:sym typeface="Calibri"/>
            </a:endParaRPr>
          </a:p>
          <a:p>
            <a:pPr marL="338658" indent="-338658" algn="just">
              <a:lnSpc>
                <a:spcPct val="115000"/>
              </a:lnSpc>
              <a:buClr>
                <a:srgbClr val="000000"/>
              </a:buClr>
              <a:buSzPts val="1400"/>
            </a:pPr>
            <a:r>
              <a:rPr lang="en" sz="1867">
                <a:solidFill>
                  <a:srgbClr val="000000"/>
                </a:solidFill>
                <a:latin typeface="Calibri"/>
                <a:ea typeface="Calibri"/>
                <a:cs typeface="Calibri"/>
                <a:sym typeface="Calibri"/>
              </a:rPr>
              <a:t>1.	“Introduction to Natural Language Processing”, Jacob Eisenstein, MIT Press, Adaptive computation and Machine Learning series, 18th October, 2019.</a:t>
            </a:r>
            <a:endParaRPr sz="1467">
              <a:solidFill>
                <a:srgbClr val="000000"/>
              </a:solidFill>
              <a:latin typeface="Arial"/>
              <a:ea typeface="Arial"/>
              <a:cs typeface="Arial"/>
              <a:sym typeface="Arial"/>
            </a:endParaRPr>
          </a:p>
          <a:p>
            <a:pPr marL="338658" indent="-338658" algn="just">
              <a:lnSpc>
                <a:spcPct val="115000"/>
              </a:lnSpc>
              <a:buClr>
                <a:srgbClr val="000000"/>
              </a:buClr>
              <a:buSzPts val="1400"/>
            </a:pPr>
            <a:r>
              <a:rPr lang="en" sz="1867">
                <a:solidFill>
                  <a:srgbClr val="000000"/>
                </a:solidFill>
                <a:latin typeface="Calibri"/>
                <a:ea typeface="Calibri"/>
                <a:cs typeface="Calibri"/>
                <a:sym typeface="Calibri"/>
              </a:rPr>
              <a:t>The open source softcopy is available at  githubhttps://github.com/jacobeisenstein/gt-nlp class/blob/master/notes/eisenstein-nlp-notes.pdf.</a:t>
            </a:r>
            <a:endParaRPr sz="1467">
              <a:solidFill>
                <a:srgbClr val="000000"/>
              </a:solidFill>
              <a:latin typeface="Arial"/>
              <a:ea typeface="Arial"/>
              <a:cs typeface="Arial"/>
              <a:sym typeface="Arial"/>
            </a:endParaRPr>
          </a:p>
          <a:p>
            <a:pPr marL="338658" indent="-338658" algn="just">
              <a:lnSpc>
                <a:spcPct val="115000"/>
              </a:lnSpc>
              <a:buClr>
                <a:srgbClr val="000000"/>
              </a:buClr>
              <a:buSzPts val="1400"/>
            </a:pPr>
            <a:endParaRPr sz="1867">
              <a:solidFill>
                <a:srgbClr val="000000"/>
              </a:solidFill>
              <a:latin typeface="Calibri"/>
              <a:ea typeface="Calibri"/>
              <a:cs typeface="Calibri"/>
              <a:sym typeface="Calibri"/>
            </a:endParaRPr>
          </a:p>
          <a:p>
            <a:pPr algn="just">
              <a:lnSpc>
                <a:spcPct val="115000"/>
              </a:lnSpc>
              <a:buClr>
                <a:srgbClr val="000000"/>
              </a:buClr>
              <a:buSzPts val="1400"/>
            </a:pPr>
            <a:r>
              <a:rPr lang="en" sz="1867">
                <a:solidFill>
                  <a:srgbClr val="000000"/>
                </a:solidFill>
                <a:latin typeface="Calibri"/>
                <a:ea typeface="Calibri"/>
                <a:cs typeface="Calibri"/>
                <a:sym typeface="Calibri"/>
              </a:rPr>
              <a:t> </a:t>
            </a:r>
            <a:r>
              <a:rPr lang="en" sz="1867" b="1">
                <a:solidFill>
                  <a:srgbClr val="000000"/>
                </a:solidFill>
                <a:latin typeface="Calibri"/>
                <a:ea typeface="Calibri"/>
                <a:cs typeface="Calibri"/>
                <a:sym typeface="Calibri"/>
              </a:rPr>
              <a:t>Reference Books:</a:t>
            </a:r>
            <a:endParaRPr sz="1467">
              <a:solidFill>
                <a:srgbClr val="000000"/>
              </a:solidFill>
              <a:latin typeface="Arial"/>
              <a:ea typeface="Arial"/>
              <a:cs typeface="Arial"/>
              <a:sym typeface="Arial"/>
            </a:endParaRPr>
          </a:p>
          <a:p>
            <a:pPr algn="just">
              <a:lnSpc>
                <a:spcPct val="115000"/>
              </a:lnSpc>
              <a:buClr>
                <a:srgbClr val="000000"/>
              </a:buClr>
              <a:buSzPts val="1400"/>
            </a:pPr>
            <a:r>
              <a:rPr lang="en" sz="1867">
                <a:solidFill>
                  <a:srgbClr val="00000A"/>
                </a:solidFill>
                <a:latin typeface="Calibri"/>
                <a:ea typeface="Calibri"/>
                <a:cs typeface="Calibri"/>
                <a:sym typeface="Calibri"/>
              </a:rPr>
              <a:t>1: “Speech and Natural Language Processing”, Daniel Jurafsky and James H. Martin, 2nd edition paperback,2013. </a:t>
            </a:r>
            <a:endParaRPr sz="1467">
              <a:solidFill>
                <a:srgbClr val="000000"/>
              </a:solidFill>
              <a:latin typeface="Arial"/>
              <a:ea typeface="Arial"/>
              <a:cs typeface="Arial"/>
              <a:sym typeface="Arial"/>
            </a:endParaRPr>
          </a:p>
          <a:p>
            <a:pPr marL="338658" indent="-338658" algn="just">
              <a:lnSpc>
                <a:spcPct val="115000"/>
              </a:lnSpc>
              <a:buClr>
                <a:srgbClr val="000000"/>
              </a:buClr>
              <a:buSzPts val="1400"/>
            </a:pPr>
            <a:r>
              <a:rPr lang="en" sz="1867">
                <a:solidFill>
                  <a:srgbClr val="000000"/>
                </a:solidFill>
                <a:latin typeface="Calibri"/>
                <a:ea typeface="Calibri"/>
                <a:cs typeface="Calibri"/>
                <a:sym typeface="Calibri"/>
              </a:rPr>
              <a:t>The more up to date 3rd edition draft is available at  http://web.stanford.edu/~jurafsky/slp3/</a:t>
            </a:r>
            <a:endParaRPr sz="1867">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3"/>
        <p:cNvGrpSpPr/>
        <p:nvPr/>
      </p:nvGrpSpPr>
      <p:grpSpPr>
        <a:xfrm>
          <a:off x="0" y="0"/>
          <a:ext cx="0" cy="0"/>
          <a:chOff x="0" y="0"/>
          <a:chExt cx="0" cy="0"/>
        </a:xfrm>
      </p:grpSpPr>
      <p:sp>
        <p:nvSpPr>
          <p:cNvPr id="1494" name="Google Shape;1494;p151"/>
          <p:cNvSpPr/>
          <p:nvPr/>
        </p:nvSpPr>
        <p:spPr>
          <a:xfrm>
            <a:off x="4781916" y="1688267"/>
            <a:ext cx="7497200" cy="646400"/>
          </a:xfrm>
          <a:prstGeom prst="rect">
            <a:avLst/>
          </a:prstGeom>
          <a:noFill/>
          <a:ln>
            <a:noFill/>
          </a:ln>
        </p:spPr>
        <p:txBody>
          <a:bodyPr spcFirstLastPara="1" wrap="square" lIns="91433" tIns="45700" rIns="91433" bIns="45700" anchor="t" anchorCtr="0">
            <a:noAutofit/>
          </a:bodyPr>
          <a:lstStyle/>
          <a:p>
            <a:r>
              <a:rPr lang="en" sz="3600" b="1">
                <a:solidFill>
                  <a:srgbClr val="C55A11"/>
                </a:solidFill>
                <a:latin typeface="Calibri"/>
                <a:ea typeface="Calibri"/>
                <a:cs typeface="Calibri"/>
                <a:sym typeface="Calibri"/>
              </a:rPr>
              <a:t>Natural Language Processing</a:t>
            </a:r>
            <a:endParaRPr sz="1467"/>
          </a:p>
        </p:txBody>
      </p:sp>
      <p:sp>
        <p:nvSpPr>
          <p:cNvPr id="1495" name="Google Shape;1495;p151"/>
          <p:cNvSpPr/>
          <p:nvPr/>
        </p:nvSpPr>
        <p:spPr>
          <a:xfrm>
            <a:off x="4781901" y="2582967"/>
            <a:ext cx="6839200" cy="646400"/>
          </a:xfrm>
          <a:prstGeom prst="rect">
            <a:avLst/>
          </a:prstGeom>
          <a:noFill/>
          <a:ln>
            <a:noFill/>
          </a:ln>
        </p:spPr>
        <p:txBody>
          <a:bodyPr spcFirstLastPara="1" wrap="square" lIns="91433" tIns="45700" rIns="91433" bIns="45700" anchor="t" anchorCtr="0">
            <a:noAutofit/>
          </a:bodyPr>
          <a:lstStyle/>
          <a:p>
            <a:r>
              <a:rPr lang="en" sz="3600" b="1">
                <a:solidFill>
                  <a:srgbClr val="2F5496"/>
                </a:solidFill>
                <a:latin typeface="Calibri"/>
                <a:ea typeface="Calibri"/>
                <a:cs typeface="Calibri"/>
                <a:sym typeface="Calibri"/>
              </a:rPr>
              <a:t>Large Language Models - ChatGPT</a:t>
            </a:r>
            <a:endParaRPr sz="1467"/>
          </a:p>
        </p:txBody>
      </p:sp>
      <p:sp>
        <p:nvSpPr>
          <p:cNvPr id="1496" name="Google Shape;1496;p151"/>
          <p:cNvSpPr/>
          <p:nvPr/>
        </p:nvSpPr>
        <p:spPr>
          <a:xfrm>
            <a:off x="4781915" y="3967159"/>
            <a:ext cx="7497200" cy="461600"/>
          </a:xfrm>
          <a:prstGeom prst="rect">
            <a:avLst/>
          </a:prstGeom>
          <a:noFill/>
          <a:ln>
            <a:noFill/>
          </a:ln>
        </p:spPr>
        <p:txBody>
          <a:bodyPr spcFirstLastPara="1" wrap="square" lIns="91433" tIns="45700" rIns="91433" bIns="45700" anchor="t" anchorCtr="0">
            <a:noAutofit/>
          </a:bodyPr>
          <a:lstStyle/>
          <a:p>
            <a:pPr>
              <a:buSzPts val="1100"/>
            </a:pPr>
            <a:r>
              <a:rPr lang="en" sz="2400" b="1">
                <a:solidFill>
                  <a:schemeClr val="dk1"/>
                </a:solidFill>
                <a:latin typeface="Calibri"/>
                <a:ea typeface="Calibri"/>
                <a:cs typeface="Calibri"/>
                <a:sym typeface="Calibri"/>
              </a:rPr>
              <a:t>Mamatha.H.R</a:t>
            </a:r>
            <a:endParaRPr sz="2400" b="1">
              <a:solidFill>
                <a:schemeClr val="dk1"/>
              </a:solidFill>
              <a:latin typeface="Calibri"/>
              <a:ea typeface="Calibri"/>
              <a:cs typeface="Calibri"/>
              <a:sym typeface="Calibri"/>
            </a:endParaRPr>
          </a:p>
          <a:p>
            <a:pPr>
              <a:buSzPts val="1100"/>
            </a:pPr>
            <a:endParaRPr sz="2400" b="1">
              <a:solidFill>
                <a:schemeClr val="dk1"/>
              </a:solidFill>
              <a:latin typeface="Calibri"/>
              <a:ea typeface="Calibri"/>
              <a:cs typeface="Calibri"/>
              <a:sym typeface="Calibri"/>
            </a:endParaRPr>
          </a:p>
          <a:p>
            <a:endParaRPr sz="2400" b="1">
              <a:solidFill>
                <a:schemeClr val="dk1"/>
              </a:solidFill>
              <a:latin typeface="Calibri"/>
              <a:ea typeface="Calibri"/>
              <a:cs typeface="Calibri"/>
              <a:sym typeface="Calibri"/>
            </a:endParaRPr>
          </a:p>
        </p:txBody>
      </p:sp>
      <p:sp>
        <p:nvSpPr>
          <p:cNvPr id="1497" name="Google Shape;1497;p151"/>
          <p:cNvSpPr/>
          <p:nvPr/>
        </p:nvSpPr>
        <p:spPr>
          <a:xfrm>
            <a:off x="4781915" y="4468225"/>
            <a:ext cx="7497200" cy="461600"/>
          </a:xfrm>
          <a:prstGeom prst="rect">
            <a:avLst/>
          </a:prstGeom>
          <a:noFill/>
          <a:ln>
            <a:noFill/>
          </a:ln>
        </p:spPr>
        <p:txBody>
          <a:bodyPr spcFirstLastPara="1" wrap="square" lIns="91433" tIns="45700" rIns="91433" bIns="45700" anchor="t" anchorCtr="0">
            <a:noAutofit/>
          </a:bodyPr>
          <a:lstStyle/>
          <a:p>
            <a:r>
              <a:rPr lang="en" sz="2400">
                <a:solidFill>
                  <a:schemeClr val="dk1"/>
                </a:solidFill>
                <a:latin typeface="Calibri"/>
                <a:ea typeface="Calibri"/>
                <a:cs typeface="Calibri"/>
                <a:sym typeface="Calibri"/>
              </a:rPr>
              <a:t>Department of Computer Science and Engineering</a:t>
            </a:r>
            <a:endParaRPr sz="2400">
              <a:solidFill>
                <a:schemeClr val="dk1"/>
              </a:solidFill>
              <a:latin typeface="Calibri"/>
              <a:ea typeface="Calibri"/>
              <a:cs typeface="Calibri"/>
              <a:sym typeface="Calibri"/>
            </a:endParaRPr>
          </a:p>
        </p:txBody>
      </p:sp>
      <p:grpSp>
        <p:nvGrpSpPr>
          <p:cNvPr id="1498" name="Google Shape;1498;p151"/>
          <p:cNvGrpSpPr/>
          <p:nvPr/>
        </p:nvGrpSpPr>
        <p:grpSpPr>
          <a:xfrm>
            <a:off x="313939" y="5489795"/>
            <a:ext cx="1066800" cy="1077941"/>
            <a:chOff x="313939" y="5489794"/>
            <a:chExt cx="1066800" cy="1077941"/>
          </a:xfrm>
        </p:grpSpPr>
        <p:sp>
          <p:nvSpPr>
            <p:cNvPr id="1499" name="Google Shape;1499;p151"/>
            <p:cNvSpPr/>
            <p:nvPr/>
          </p:nvSpPr>
          <p:spPr>
            <a:xfrm rot="5400000">
              <a:off x="824539" y="6011535"/>
              <a:ext cx="45600" cy="1066800"/>
            </a:xfrm>
            <a:prstGeom prst="rect">
              <a:avLst/>
            </a:prstGeom>
            <a:solidFill>
              <a:srgbClr val="C55A11"/>
            </a:solidFill>
            <a:ln>
              <a:noFill/>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1500" name="Google Shape;1500;p151"/>
            <p:cNvSpPr/>
            <p:nvPr/>
          </p:nvSpPr>
          <p:spPr>
            <a:xfrm rot="10800000">
              <a:off x="313963" y="5489794"/>
              <a:ext cx="45600" cy="1066800"/>
            </a:xfrm>
            <a:prstGeom prst="rect">
              <a:avLst/>
            </a:prstGeom>
            <a:solidFill>
              <a:srgbClr val="C55A11"/>
            </a:solidFill>
            <a:ln>
              <a:noFill/>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grpSp>
      <p:cxnSp>
        <p:nvCxnSpPr>
          <p:cNvPr id="1501" name="Google Shape;1501;p151"/>
          <p:cNvCxnSpPr/>
          <p:nvPr/>
        </p:nvCxnSpPr>
        <p:spPr>
          <a:xfrm>
            <a:off x="4781915" y="3851180"/>
            <a:ext cx="4581200" cy="0"/>
          </a:xfrm>
          <a:prstGeom prst="straightConnector1">
            <a:avLst/>
          </a:prstGeom>
          <a:noFill/>
          <a:ln w="38100" cap="flat" cmpd="sng">
            <a:solidFill>
              <a:srgbClr val="C55A11"/>
            </a:solidFill>
            <a:prstDash val="solid"/>
            <a:miter lim="800000"/>
            <a:headEnd type="none" w="sm" len="sm"/>
            <a:tailEnd type="none" w="sm" len="sm"/>
          </a:ln>
        </p:spPr>
      </p:cxnSp>
      <p:pic>
        <p:nvPicPr>
          <p:cNvPr id="1502" name="Google Shape;1502;p151" descr="A close up of a logo&#10;&#10;Description automatically generated"/>
          <p:cNvPicPr preferRelativeResize="0"/>
          <p:nvPr/>
        </p:nvPicPr>
        <p:blipFill rotWithShape="1">
          <a:blip r:embed="rId3">
            <a:alphaModFix/>
          </a:blip>
          <a:srcRect/>
          <a:stretch/>
        </p:blipFill>
        <p:spPr>
          <a:xfrm>
            <a:off x="1745723" y="1606242"/>
            <a:ext cx="2369219" cy="3550189"/>
          </a:xfrm>
          <a:prstGeom prst="rect">
            <a:avLst/>
          </a:prstGeom>
          <a:noFill/>
          <a:ln>
            <a:noFill/>
          </a:ln>
        </p:spPr>
      </p:pic>
      <p:grpSp>
        <p:nvGrpSpPr>
          <p:cNvPr id="1503" name="Google Shape;1503;p151"/>
          <p:cNvGrpSpPr/>
          <p:nvPr/>
        </p:nvGrpSpPr>
        <p:grpSpPr>
          <a:xfrm rot="10800000">
            <a:off x="10855703" y="266187"/>
            <a:ext cx="1066800" cy="1077941"/>
            <a:chOff x="313939" y="5489794"/>
            <a:chExt cx="1066800" cy="1077941"/>
          </a:xfrm>
        </p:grpSpPr>
        <p:sp>
          <p:nvSpPr>
            <p:cNvPr id="1504" name="Google Shape;1504;p151"/>
            <p:cNvSpPr/>
            <p:nvPr/>
          </p:nvSpPr>
          <p:spPr>
            <a:xfrm rot="5400000">
              <a:off x="824539" y="6011535"/>
              <a:ext cx="45600" cy="1066800"/>
            </a:xfrm>
            <a:prstGeom prst="rect">
              <a:avLst/>
            </a:prstGeom>
            <a:solidFill>
              <a:srgbClr val="C55A11"/>
            </a:solidFill>
            <a:ln>
              <a:noFill/>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1505" name="Google Shape;1505;p151"/>
            <p:cNvSpPr/>
            <p:nvPr/>
          </p:nvSpPr>
          <p:spPr>
            <a:xfrm rot="10800000">
              <a:off x="313963" y="5489794"/>
              <a:ext cx="45600" cy="1066800"/>
            </a:xfrm>
            <a:prstGeom prst="rect">
              <a:avLst/>
            </a:prstGeom>
            <a:solidFill>
              <a:srgbClr val="C55A11"/>
            </a:solidFill>
            <a:ln>
              <a:noFill/>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9"/>
        <p:cNvGrpSpPr/>
        <p:nvPr/>
      </p:nvGrpSpPr>
      <p:grpSpPr>
        <a:xfrm>
          <a:off x="0" y="0"/>
          <a:ext cx="0" cy="0"/>
          <a:chOff x="0" y="0"/>
          <a:chExt cx="0" cy="0"/>
        </a:xfrm>
      </p:grpSpPr>
      <p:sp>
        <p:nvSpPr>
          <p:cNvPr id="1510" name="Google Shape;1510;p152"/>
          <p:cNvSpPr txBox="1">
            <a:spLocks noGrp="1"/>
          </p:cNvSpPr>
          <p:nvPr>
            <p:ph type="sldNum" idx="12"/>
          </p:nvPr>
        </p:nvSpPr>
        <p:spPr>
          <a:xfrm>
            <a:off x="8610600" y="6356351"/>
            <a:ext cx="2743200" cy="365200"/>
          </a:xfrm>
          <a:prstGeom prst="rect">
            <a:avLst/>
          </a:prstGeom>
          <a:noFill/>
          <a:ln>
            <a:noFill/>
          </a:ln>
        </p:spPr>
        <p:txBody>
          <a:bodyPr spcFirstLastPara="1" vert="horz" wrap="square" lIns="91433" tIns="45700" rIns="91433" bIns="45700" rtlCol="0" anchor="ctr" anchorCtr="0">
            <a:noAutofit/>
          </a:bodyPr>
          <a:lstStyle/>
          <a:p>
            <a:pPr>
              <a:buClr>
                <a:srgbClr val="898989"/>
              </a:buClr>
              <a:buSzPts val="900"/>
            </a:pPr>
            <a:fld id="{00000000-1234-1234-1234-123412341234}" type="slidenum">
              <a:rPr lang="en">
                <a:solidFill>
                  <a:srgbClr val="898989"/>
                </a:solidFill>
                <a:latin typeface="Calibri"/>
                <a:ea typeface="Calibri"/>
                <a:cs typeface="Calibri"/>
                <a:sym typeface="Calibri"/>
              </a:rPr>
              <a:pPr>
                <a:buClr>
                  <a:srgbClr val="898989"/>
                </a:buClr>
                <a:buSzPts val="900"/>
              </a:pPr>
              <a:t>3</a:t>
            </a:fld>
            <a:endParaRPr sz="1333">
              <a:solidFill>
                <a:srgbClr val="898989"/>
              </a:solidFill>
              <a:latin typeface="Calibri"/>
              <a:ea typeface="Calibri"/>
              <a:cs typeface="Calibri"/>
              <a:sym typeface="Calibri"/>
            </a:endParaRPr>
          </a:p>
        </p:txBody>
      </p:sp>
      <p:sp>
        <p:nvSpPr>
          <p:cNvPr id="1511" name="Google Shape;1511;p152"/>
          <p:cNvSpPr/>
          <p:nvPr/>
        </p:nvSpPr>
        <p:spPr>
          <a:xfrm>
            <a:off x="669044" y="338375"/>
            <a:ext cx="7332800" cy="831200"/>
          </a:xfrm>
          <a:prstGeom prst="rect">
            <a:avLst/>
          </a:prstGeom>
          <a:noFill/>
          <a:ln>
            <a:noFill/>
          </a:ln>
        </p:spPr>
        <p:txBody>
          <a:bodyPr spcFirstLastPara="1" wrap="square" lIns="91433" tIns="45700" rIns="91433" bIns="45700" anchor="t" anchorCtr="0">
            <a:noAutofit/>
          </a:bodyPr>
          <a:lstStyle/>
          <a:p>
            <a:r>
              <a:rPr lang="en" sz="2400" b="1">
                <a:solidFill>
                  <a:srgbClr val="2F5496"/>
                </a:solidFill>
                <a:latin typeface="Calibri"/>
                <a:ea typeface="Calibri"/>
                <a:cs typeface="Calibri"/>
                <a:sym typeface="Calibri"/>
              </a:rPr>
              <a:t>NATURAL LANGUAGE PROCESSING</a:t>
            </a:r>
            <a:endParaRPr sz="2400">
              <a:solidFill>
                <a:srgbClr val="DFA267"/>
              </a:solidFill>
              <a:latin typeface="Calibri"/>
              <a:ea typeface="Calibri"/>
              <a:cs typeface="Calibri"/>
              <a:sym typeface="Calibri"/>
            </a:endParaRPr>
          </a:p>
          <a:p>
            <a:r>
              <a:rPr lang="en" sz="2400">
                <a:solidFill>
                  <a:srgbClr val="C55A11"/>
                </a:solidFill>
                <a:latin typeface="Calibri"/>
                <a:ea typeface="Calibri"/>
                <a:cs typeface="Calibri"/>
                <a:sym typeface="Calibri"/>
              </a:rPr>
              <a:t>GPT-3</a:t>
            </a:r>
            <a:endParaRPr sz="1467"/>
          </a:p>
        </p:txBody>
      </p:sp>
      <p:cxnSp>
        <p:nvCxnSpPr>
          <p:cNvPr id="1512" name="Google Shape;1512;p152"/>
          <p:cNvCxnSpPr/>
          <p:nvPr/>
        </p:nvCxnSpPr>
        <p:spPr>
          <a:xfrm>
            <a:off x="150147" y="1250295"/>
            <a:ext cx="8300000" cy="0"/>
          </a:xfrm>
          <a:prstGeom prst="straightConnector1">
            <a:avLst/>
          </a:prstGeom>
          <a:noFill/>
          <a:ln w="38100" cap="flat" cmpd="sng">
            <a:solidFill>
              <a:srgbClr val="DFA267"/>
            </a:solidFill>
            <a:prstDash val="solid"/>
            <a:miter lim="800000"/>
            <a:headEnd type="none" w="sm" len="sm"/>
            <a:tailEnd type="none" w="sm" len="sm"/>
          </a:ln>
        </p:spPr>
      </p:cxnSp>
      <p:pic>
        <p:nvPicPr>
          <p:cNvPr id="1513" name="Google Shape;1513;p152" descr="A close up of a logo&#10;&#10;Description automatically generated"/>
          <p:cNvPicPr preferRelativeResize="0"/>
          <p:nvPr/>
        </p:nvPicPr>
        <p:blipFill rotWithShape="1">
          <a:blip r:embed="rId3">
            <a:alphaModFix/>
          </a:blip>
          <a:srcRect/>
          <a:stretch/>
        </p:blipFill>
        <p:spPr>
          <a:xfrm>
            <a:off x="10659519" y="469891"/>
            <a:ext cx="933599" cy="1398964"/>
          </a:xfrm>
          <a:prstGeom prst="rect">
            <a:avLst/>
          </a:prstGeom>
          <a:noFill/>
          <a:ln>
            <a:noFill/>
          </a:ln>
        </p:spPr>
      </p:pic>
      <p:sp>
        <p:nvSpPr>
          <p:cNvPr id="1514" name="Google Shape;1514;p152"/>
          <p:cNvSpPr txBox="1"/>
          <p:nvPr/>
        </p:nvSpPr>
        <p:spPr>
          <a:xfrm>
            <a:off x="493323" y="1620742"/>
            <a:ext cx="9190400" cy="1569620"/>
          </a:xfrm>
          <a:prstGeom prst="rect">
            <a:avLst/>
          </a:prstGeom>
          <a:noFill/>
          <a:ln>
            <a:noFill/>
          </a:ln>
        </p:spPr>
        <p:txBody>
          <a:bodyPr spcFirstLastPara="1" wrap="square" lIns="91433" tIns="45700" rIns="91433" bIns="45700" anchor="t" anchorCtr="0">
            <a:spAutoFit/>
          </a:bodyPr>
          <a:lstStyle/>
          <a:p>
            <a:pPr marL="338658" indent="-338658">
              <a:buClr>
                <a:schemeClr val="dk1"/>
              </a:buClr>
              <a:buSzPts val="1800"/>
              <a:buFont typeface="Arial"/>
              <a:buChar char="•"/>
            </a:pPr>
            <a:r>
              <a:rPr lang="en" sz="2400">
                <a:solidFill>
                  <a:schemeClr val="dk1"/>
                </a:solidFill>
                <a:latin typeface="Calibri"/>
                <a:ea typeface="Calibri"/>
                <a:cs typeface="Calibri"/>
                <a:sym typeface="Calibri"/>
              </a:rPr>
              <a:t>GPT-3 (Generative Pre-trained Transformer 3) is a language model that was created by OpenAI. The 175-billion parameter deep learning model is capable of producing human-like text and was trained on large text datasets with hundreds of billions of words.</a:t>
            </a:r>
            <a:endParaRPr sz="2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8"/>
        <p:cNvGrpSpPr/>
        <p:nvPr/>
      </p:nvGrpSpPr>
      <p:grpSpPr>
        <a:xfrm>
          <a:off x="0" y="0"/>
          <a:ext cx="0" cy="0"/>
          <a:chOff x="0" y="0"/>
          <a:chExt cx="0" cy="0"/>
        </a:xfrm>
      </p:grpSpPr>
      <p:sp>
        <p:nvSpPr>
          <p:cNvPr id="1519" name="Google Shape;1519;p153"/>
          <p:cNvSpPr txBox="1">
            <a:spLocks noGrp="1"/>
          </p:cNvSpPr>
          <p:nvPr>
            <p:ph type="sldNum" idx="12"/>
          </p:nvPr>
        </p:nvSpPr>
        <p:spPr>
          <a:xfrm>
            <a:off x="8610600" y="6356351"/>
            <a:ext cx="2743200" cy="365200"/>
          </a:xfrm>
          <a:prstGeom prst="rect">
            <a:avLst/>
          </a:prstGeom>
          <a:noFill/>
          <a:ln>
            <a:noFill/>
          </a:ln>
        </p:spPr>
        <p:txBody>
          <a:bodyPr spcFirstLastPara="1" vert="horz" wrap="square" lIns="91433" tIns="45700" rIns="91433" bIns="45700" rtlCol="0" anchor="ctr" anchorCtr="0">
            <a:noAutofit/>
          </a:bodyPr>
          <a:lstStyle/>
          <a:p>
            <a:pPr>
              <a:buClr>
                <a:srgbClr val="898989"/>
              </a:buClr>
              <a:buSzPts val="900"/>
            </a:pPr>
            <a:fld id="{00000000-1234-1234-1234-123412341234}" type="slidenum">
              <a:rPr lang="en">
                <a:solidFill>
                  <a:srgbClr val="898989"/>
                </a:solidFill>
                <a:latin typeface="Calibri"/>
                <a:ea typeface="Calibri"/>
                <a:cs typeface="Calibri"/>
                <a:sym typeface="Calibri"/>
              </a:rPr>
              <a:pPr>
                <a:buClr>
                  <a:srgbClr val="898989"/>
                </a:buClr>
                <a:buSzPts val="900"/>
              </a:pPr>
              <a:t>4</a:t>
            </a:fld>
            <a:endParaRPr sz="1333">
              <a:solidFill>
                <a:srgbClr val="898989"/>
              </a:solidFill>
              <a:latin typeface="Calibri"/>
              <a:ea typeface="Calibri"/>
              <a:cs typeface="Calibri"/>
              <a:sym typeface="Calibri"/>
            </a:endParaRPr>
          </a:p>
        </p:txBody>
      </p:sp>
      <p:sp>
        <p:nvSpPr>
          <p:cNvPr id="1520" name="Google Shape;1520;p153"/>
          <p:cNvSpPr/>
          <p:nvPr/>
        </p:nvSpPr>
        <p:spPr>
          <a:xfrm>
            <a:off x="669044" y="338375"/>
            <a:ext cx="7332800" cy="831200"/>
          </a:xfrm>
          <a:prstGeom prst="rect">
            <a:avLst/>
          </a:prstGeom>
          <a:noFill/>
          <a:ln>
            <a:noFill/>
          </a:ln>
        </p:spPr>
        <p:txBody>
          <a:bodyPr spcFirstLastPara="1" wrap="square" lIns="91433" tIns="45700" rIns="91433" bIns="45700" anchor="t" anchorCtr="0">
            <a:noAutofit/>
          </a:bodyPr>
          <a:lstStyle/>
          <a:p>
            <a:r>
              <a:rPr lang="en" sz="2400" b="1">
                <a:solidFill>
                  <a:srgbClr val="2F5496"/>
                </a:solidFill>
                <a:latin typeface="Calibri"/>
                <a:ea typeface="Calibri"/>
                <a:cs typeface="Calibri"/>
                <a:sym typeface="Calibri"/>
              </a:rPr>
              <a:t>NATURAL LANGUAGE PROCESSING</a:t>
            </a:r>
            <a:endParaRPr sz="2400">
              <a:solidFill>
                <a:srgbClr val="DFA267"/>
              </a:solidFill>
              <a:latin typeface="Calibri"/>
              <a:ea typeface="Calibri"/>
              <a:cs typeface="Calibri"/>
              <a:sym typeface="Calibri"/>
            </a:endParaRPr>
          </a:p>
          <a:p>
            <a:r>
              <a:rPr lang="en" sz="2400">
                <a:solidFill>
                  <a:srgbClr val="C55A11"/>
                </a:solidFill>
                <a:latin typeface="Calibri"/>
                <a:ea typeface="Calibri"/>
                <a:cs typeface="Calibri"/>
                <a:sym typeface="Calibri"/>
              </a:rPr>
              <a:t>GPT - 3 Architecture</a:t>
            </a:r>
            <a:endParaRPr sz="1467"/>
          </a:p>
        </p:txBody>
      </p:sp>
      <p:cxnSp>
        <p:nvCxnSpPr>
          <p:cNvPr id="1521" name="Google Shape;1521;p153"/>
          <p:cNvCxnSpPr/>
          <p:nvPr/>
        </p:nvCxnSpPr>
        <p:spPr>
          <a:xfrm>
            <a:off x="150147" y="1250295"/>
            <a:ext cx="8300000" cy="0"/>
          </a:xfrm>
          <a:prstGeom prst="straightConnector1">
            <a:avLst/>
          </a:prstGeom>
          <a:noFill/>
          <a:ln w="38100" cap="flat" cmpd="sng">
            <a:solidFill>
              <a:srgbClr val="DFA267"/>
            </a:solidFill>
            <a:prstDash val="solid"/>
            <a:miter lim="800000"/>
            <a:headEnd type="none" w="sm" len="sm"/>
            <a:tailEnd type="none" w="sm" len="sm"/>
          </a:ln>
        </p:spPr>
      </p:cxnSp>
      <p:pic>
        <p:nvPicPr>
          <p:cNvPr id="1522" name="Google Shape;1522;p153" descr="A close up of a logo&#10;&#10;Description automatically generated"/>
          <p:cNvPicPr preferRelativeResize="0"/>
          <p:nvPr/>
        </p:nvPicPr>
        <p:blipFill rotWithShape="1">
          <a:blip r:embed="rId3">
            <a:alphaModFix/>
          </a:blip>
          <a:srcRect/>
          <a:stretch/>
        </p:blipFill>
        <p:spPr>
          <a:xfrm>
            <a:off x="10659519" y="469891"/>
            <a:ext cx="933599" cy="1398964"/>
          </a:xfrm>
          <a:prstGeom prst="rect">
            <a:avLst/>
          </a:prstGeom>
          <a:noFill/>
          <a:ln>
            <a:noFill/>
          </a:ln>
        </p:spPr>
      </p:pic>
      <p:sp>
        <p:nvSpPr>
          <p:cNvPr id="1523" name="Google Shape;1523;p153"/>
          <p:cNvSpPr txBox="1"/>
          <p:nvPr/>
        </p:nvSpPr>
        <p:spPr>
          <a:xfrm>
            <a:off x="493333" y="1620734"/>
            <a:ext cx="5602800" cy="4524275"/>
          </a:xfrm>
          <a:prstGeom prst="rect">
            <a:avLst/>
          </a:prstGeom>
          <a:noFill/>
          <a:ln>
            <a:noFill/>
          </a:ln>
        </p:spPr>
        <p:txBody>
          <a:bodyPr spcFirstLastPara="1" wrap="square" lIns="91433" tIns="45700" rIns="91433" bIns="45700" anchor="t" anchorCtr="0">
            <a:spAutoFit/>
          </a:bodyPr>
          <a:lstStyle/>
          <a:p>
            <a:pPr marL="338658" indent="-338658">
              <a:buClr>
                <a:schemeClr val="dk1"/>
              </a:buClr>
              <a:buSzPts val="1800"/>
              <a:buFont typeface="Arial"/>
              <a:buChar char="•"/>
            </a:pPr>
            <a:r>
              <a:rPr lang="en" sz="2400">
                <a:solidFill>
                  <a:schemeClr val="dk1"/>
                </a:solidFill>
                <a:latin typeface="Calibri"/>
                <a:ea typeface="Calibri"/>
                <a:cs typeface="Calibri"/>
                <a:sym typeface="Calibri"/>
              </a:rPr>
              <a:t>GPT uses an unmodified Transformer decoder, except that it lacks the encoder attention part. The GPT, GPT2, GPT 3 is built using transformer decoder blocks. BERT, on the other hand, uses transformer encoder blocks. GPT-3 was trained with huge Internet text datasets — 570GB in total. When it was released, it was the largest neural network with 175 billion parameters (100x GPT-2).GPT-3 has 96 attention blocks that each contain 96 attention heads</a:t>
            </a:r>
            <a:endParaRPr sz="2400">
              <a:solidFill>
                <a:schemeClr val="dk1"/>
              </a:solidFill>
              <a:latin typeface="Calibri"/>
              <a:ea typeface="Calibri"/>
              <a:cs typeface="Calibri"/>
              <a:sym typeface="Calibri"/>
            </a:endParaRPr>
          </a:p>
        </p:txBody>
      </p:sp>
      <p:pic>
        <p:nvPicPr>
          <p:cNvPr id="1524" name="Google Shape;1524;p153"/>
          <p:cNvPicPr preferRelativeResize="0"/>
          <p:nvPr/>
        </p:nvPicPr>
        <p:blipFill>
          <a:blip r:embed="rId4">
            <a:alphaModFix/>
          </a:blip>
          <a:stretch>
            <a:fillRect/>
          </a:stretch>
        </p:blipFill>
        <p:spPr>
          <a:xfrm>
            <a:off x="6681301" y="1413142"/>
            <a:ext cx="2772783" cy="478037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8"/>
        <p:cNvGrpSpPr/>
        <p:nvPr/>
      </p:nvGrpSpPr>
      <p:grpSpPr>
        <a:xfrm>
          <a:off x="0" y="0"/>
          <a:ext cx="0" cy="0"/>
          <a:chOff x="0" y="0"/>
          <a:chExt cx="0" cy="0"/>
        </a:xfrm>
      </p:grpSpPr>
      <p:sp>
        <p:nvSpPr>
          <p:cNvPr id="1529" name="Google Shape;1529;p154"/>
          <p:cNvSpPr txBox="1">
            <a:spLocks noGrp="1"/>
          </p:cNvSpPr>
          <p:nvPr>
            <p:ph type="sldNum" idx="12"/>
          </p:nvPr>
        </p:nvSpPr>
        <p:spPr>
          <a:xfrm>
            <a:off x="8610600" y="6356351"/>
            <a:ext cx="2743200" cy="365200"/>
          </a:xfrm>
          <a:prstGeom prst="rect">
            <a:avLst/>
          </a:prstGeom>
          <a:noFill/>
          <a:ln>
            <a:noFill/>
          </a:ln>
        </p:spPr>
        <p:txBody>
          <a:bodyPr spcFirstLastPara="1" vert="horz" wrap="square" lIns="91433" tIns="45700" rIns="91433" bIns="45700" rtlCol="0" anchor="ctr" anchorCtr="0">
            <a:noAutofit/>
          </a:bodyPr>
          <a:lstStyle/>
          <a:p>
            <a:pPr>
              <a:buClr>
                <a:srgbClr val="898989"/>
              </a:buClr>
              <a:buSzPts val="900"/>
            </a:pPr>
            <a:fld id="{00000000-1234-1234-1234-123412341234}" type="slidenum">
              <a:rPr lang="en">
                <a:solidFill>
                  <a:srgbClr val="898989"/>
                </a:solidFill>
                <a:latin typeface="Calibri"/>
                <a:ea typeface="Calibri"/>
                <a:cs typeface="Calibri"/>
                <a:sym typeface="Calibri"/>
              </a:rPr>
              <a:pPr>
                <a:buClr>
                  <a:srgbClr val="898989"/>
                </a:buClr>
                <a:buSzPts val="900"/>
              </a:pPr>
              <a:t>5</a:t>
            </a:fld>
            <a:endParaRPr sz="1333">
              <a:solidFill>
                <a:srgbClr val="898989"/>
              </a:solidFill>
              <a:latin typeface="Calibri"/>
              <a:ea typeface="Calibri"/>
              <a:cs typeface="Calibri"/>
              <a:sym typeface="Calibri"/>
            </a:endParaRPr>
          </a:p>
        </p:txBody>
      </p:sp>
      <p:sp>
        <p:nvSpPr>
          <p:cNvPr id="1530" name="Google Shape;1530;p154"/>
          <p:cNvSpPr/>
          <p:nvPr/>
        </p:nvSpPr>
        <p:spPr>
          <a:xfrm>
            <a:off x="669044" y="338375"/>
            <a:ext cx="7332800" cy="831200"/>
          </a:xfrm>
          <a:prstGeom prst="rect">
            <a:avLst/>
          </a:prstGeom>
          <a:noFill/>
          <a:ln>
            <a:noFill/>
          </a:ln>
        </p:spPr>
        <p:txBody>
          <a:bodyPr spcFirstLastPara="1" wrap="square" lIns="91433" tIns="45700" rIns="91433" bIns="45700" anchor="t" anchorCtr="0">
            <a:noAutofit/>
          </a:bodyPr>
          <a:lstStyle/>
          <a:p>
            <a:r>
              <a:rPr lang="en" sz="2400" b="1">
                <a:solidFill>
                  <a:srgbClr val="2F5496"/>
                </a:solidFill>
                <a:latin typeface="Calibri"/>
                <a:ea typeface="Calibri"/>
                <a:cs typeface="Calibri"/>
                <a:sym typeface="Calibri"/>
              </a:rPr>
              <a:t>NATURAL LANGUAGE PROCESSING</a:t>
            </a:r>
            <a:endParaRPr sz="2400">
              <a:solidFill>
                <a:srgbClr val="DFA267"/>
              </a:solidFill>
              <a:latin typeface="Calibri"/>
              <a:ea typeface="Calibri"/>
              <a:cs typeface="Calibri"/>
              <a:sym typeface="Calibri"/>
            </a:endParaRPr>
          </a:p>
          <a:p>
            <a:r>
              <a:rPr lang="en" sz="2400">
                <a:solidFill>
                  <a:srgbClr val="C55A11"/>
                </a:solidFill>
                <a:latin typeface="Calibri"/>
                <a:ea typeface="Calibri"/>
                <a:cs typeface="Calibri"/>
                <a:sym typeface="Calibri"/>
              </a:rPr>
              <a:t>ChatGPT</a:t>
            </a:r>
            <a:endParaRPr sz="1467"/>
          </a:p>
        </p:txBody>
      </p:sp>
      <p:cxnSp>
        <p:nvCxnSpPr>
          <p:cNvPr id="1531" name="Google Shape;1531;p154"/>
          <p:cNvCxnSpPr/>
          <p:nvPr/>
        </p:nvCxnSpPr>
        <p:spPr>
          <a:xfrm>
            <a:off x="150147" y="1250295"/>
            <a:ext cx="8300000" cy="0"/>
          </a:xfrm>
          <a:prstGeom prst="straightConnector1">
            <a:avLst/>
          </a:prstGeom>
          <a:noFill/>
          <a:ln w="38100" cap="flat" cmpd="sng">
            <a:solidFill>
              <a:srgbClr val="DFA267"/>
            </a:solidFill>
            <a:prstDash val="solid"/>
            <a:miter lim="800000"/>
            <a:headEnd type="none" w="sm" len="sm"/>
            <a:tailEnd type="none" w="sm" len="sm"/>
          </a:ln>
        </p:spPr>
      </p:cxnSp>
      <p:pic>
        <p:nvPicPr>
          <p:cNvPr id="1532" name="Google Shape;1532;p154" descr="A close up of a logo&#10;&#10;Description automatically generated"/>
          <p:cNvPicPr preferRelativeResize="0"/>
          <p:nvPr/>
        </p:nvPicPr>
        <p:blipFill rotWithShape="1">
          <a:blip r:embed="rId3">
            <a:alphaModFix/>
          </a:blip>
          <a:srcRect/>
          <a:stretch/>
        </p:blipFill>
        <p:spPr>
          <a:xfrm>
            <a:off x="10659519" y="469891"/>
            <a:ext cx="933599" cy="1398964"/>
          </a:xfrm>
          <a:prstGeom prst="rect">
            <a:avLst/>
          </a:prstGeom>
          <a:noFill/>
          <a:ln>
            <a:noFill/>
          </a:ln>
        </p:spPr>
      </p:pic>
      <p:sp>
        <p:nvSpPr>
          <p:cNvPr id="1533" name="Google Shape;1533;p154"/>
          <p:cNvSpPr txBox="1"/>
          <p:nvPr/>
        </p:nvSpPr>
        <p:spPr>
          <a:xfrm>
            <a:off x="493323" y="1620742"/>
            <a:ext cx="9190400" cy="4154943"/>
          </a:xfrm>
          <a:prstGeom prst="rect">
            <a:avLst/>
          </a:prstGeom>
          <a:noFill/>
          <a:ln>
            <a:noFill/>
          </a:ln>
        </p:spPr>
        <p:txBody>
          <a:bodyPr spcFirstLastPara="1" wrap="square" lIns="91433" tIns="45700" rIns="91433" bIns="45700" anchor="t" anchorCtr="0">
            <a:spAutoFit/>
          </a:bodyPr>
          <a:lstStyle/>
          <a:p>
            <a:pPr marL="338658" indent="-338658">
              <a:buClr>
                <a:schemeClr val="dk1"/>
              </a:buClr>
              <a:buSzPts val="1800"/>
              <a:buFont typeface="Arial"/>
              <a:buChar char="•"/>
            </a:pPr>
            <a:r>
              <a:rPr lang="en" sz="2400">
                <a:solidFill>
                  <a:schemeClr val="dk1"/>
                </a:solidFill>
                <a:latin typeface="Calibri"/>
                <a:ea typeface="Calibri"/>
                <a:cs typeface="Calibri"/>
                <a:sym typeface="Calibri"/>
              </a:rPr>
              <a:t>It is a variant of the popular GPT-3 (Generative Pertained Transformer 3) model, which has been trained on a massive amount of text data to generate human-like responses to a given input. Chat GPT was modified and improved using both supervised and reinforcement learning methods, with the assistance of human trainer (RLHF).Chat GPT also has 176 billion parameters same as GPT -3 model. The learning includes 3 Steps.</a:t>
            </a:r>
            <a:endParaRPr sz="2400">
              <a:solidFill>
                <a:schemeClr val="dk1"/>
              </a:solidFill>
              <a:latin typeface="Calibri"/>
              <a:ea typeface="Calibri"/>
              <a:cs typeface="Calibri"/>
              <a:sym typeface="Calibri"/>
            </a:endParaRPr>
          </a:p>
          <a:p>
            <a:pPr marL="609585" indent="-457189">
              <a:buClr>
                <a:schemeClr val="dk1"/>
              </a:buClr>
              <a:buSzPts val="1800"/>
              <a:buFont typeface="Calibri"/>
              <a:buAutoNum type="arabicPeriod"/>
            </a:pPr>
            <a:r>
              <a:rPr lang="en" sz="2400">
                <a:solidFill>
                  <a:schemeClr val="dk1"/>
                </a:solidFill>
                <a:latin typeface="Calibri"/>
                <a:ea typeface="Calibri"/>
                <a:cs typeface="Calibri"/>
                <a:sym typeface="Calibri"/>
              </a:rPr>
              <a:t>Pre-Training</a:t>
            </a:r>
            <a:endParaRPr sz="2400">
              <a:solidFill>
                <a:schemeClr val="dk1"/>
              </a:solidFill>
              <a:latin typeface="Calibri"/>
              <a:ea typeface="Calibri"/>
              <a:cs typeface="Calibri"/>
              <a:sym typeface="Calibri"/>
            </a:endParaRPr>
          </a:p>
          <a:p>
            <a:pPr marL="609585" indent="-457189">
              <a:buClr>
                <a:schemeClr val="dk1"/>
              </a:buClr>
              <a:buSzPts val="1800"/>
              <a:buFont typeface="Calibri"/>
              <a:buAutoNum type="arabicPeriod"/>
            </a:pPr>
            <a:r>
              <a:rPr lang="en" sz="2400">
                <a:solidFill>
                  <a:schemeClr val="dk1"/>
                </a:solidFill>
                <a:latin typeface="Calibri"/>
                <a:ea typeface="Calibri"/>
                <a:cs typeface="Calibri"/>
                <a:sym typeface="Calibri"/>
              </a:rPr>
              <a:t>Supervised Fine-Tuning</a:t>
            </a:r>
            <a:endParaRPr sz="2400">
              <a:solidFill>
                <a:schemeClr val="dk1"/>
              </a:solidFill>
              <a:latin typeface="Calibri"/>
              <a:ea typeface="Calibri"/>
              <a:cs typeface="Calibri"/>
              <a:sym typeface="Calibri"/>
            </a:endParaRPr>
          </a:p>
          <a:p>
            <a:pPr marL="609585" indent="-457189">
              <a:buClr>
                <a:schemeClr val="dk1"/>
              </a:buClr>
              <a:buSzPts val="1800"/>
              <a:buFont typeface="Calibri"/>
              <a:buAutoNum type="arabicPeriod"/>
            </a:pPr>
            <a:r>
              <a:rPr lang="en" sz="2400">
                <a:solidFill>
                  <a:schemeClr val="dk1"/>
                </a:solidFill>
                <a:latin typeface="Calibri"/>
                <a:ea typeface="Calibri"/>
                <a:cs typeface="Calibri"/>
                <a:sym typeface="Calibri"/>
              </a:rPr>
              <a:t>Reinforcement Learning with Human Feedback (Reward Model and Proximal Policy Optimisation)</a:t>
            </a:r>
            <a:endParaRPr sz="2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sp>
        <p:nvSpPr>
          <p:cNvPr id="1538" name="Google Shape;1538;p155"/>
          <p:cNvSpPr txBox="1">
            <a:spLocks noGrp="1"/>
          </p:cNvSpPr>
          <p:nvPr>
            <p:ph type="sldNum" idx="12"/>
          </p:nvPr>
        </p:nvSpPr>
        <p:spPr>
          <a:xfrm>
            <a:off x="8610600" y="6356351"/>
            <a:ext cx="2743200" cy="365200"/>
          </a:xfrm>
          <a:prstGeom prst="rect">
            <a:avLst/>
          </a:prstGeom>
          <a:noFill/>
          <a:ln>
            <a:noFill/>
          </a:ln>
        </p:spPr>
        <p:txBody>
          <a:bodyPr spcFirstLastPara="1" vert="horz" wrap="square" lIns="91433" tIns="45700" rIns="91433" bIns="45700" rtlCol="0" anchor="ctr" anchorCtr="0">
            <a:noAutofit/>
          </a:bodyPr>
          <a:lstStyle/>
          <a:p>
            <a:pPr>
              <a:buClr>
                <a:srgbClr val="898989"/>
              </a:buClr>
              <a:buSzPts val="900"/>
            </a:pPr>
            <a:fld id="{00000000-1234-1234-1234-123412341234}" type="slidenum">
              <a:rPr lang="en">
                <a:solidFill>
                  <a:srgbClr val="898989"/>
                </a:solidFill>
                <a:latin typeface="Calibri"/>
                <a:ea typeface="Calibri"/>
                <a:cs typeface="Calibri"/>
                <a:sym typeface="Calibri"/>
              </a:rPr>
              <a:pPr>
                <a:buClr>
                  <a:srgbClr val="898989"/>
                </a:buClr>
                <a:buSzPts val="900"/>
              </a:pPr>
              <a:t>6</a:t>
            </a:fld>
            <a:endParaRPr sz="1333">
              <a:solidFill>
                <a:srgbClr val="898989"/>
              </a:solidFill>
              <a:latin typeface="Calibri"/>
              <a:ea typeface="Calibri"/>
              <a:cs typeface="Calibri"/>
              <a:sym typeface="Calibri"/>
            </a:endParaRPr>
          </a:p>
        </p:txBody>
      </p:sp>
      <p:sp>
        <p:nvSpPr>
          <p:cNvPr id="1539" name="Google Shape;1539;p155"/>
          <p:cNvSpPr/>
          <p:nvPr/>
        </p:nvSpPr>
        <p:spPr>
          <a:xfrm>
            <a:off x="669044" y="338375"/>
            <a:ext cx="7332800" cy="831200"/>
          </a:xfrm>
          <a:prstGeom prst="rect">
            <a:avLst/>
          </a:prstGeom>
          <a:noFill/>
          <a:ln>
            <a:noFill/>
          </a:ln>
        </p:spPr>
        <p:txBody>
          <a:bodyPr spcFirstLastPara="1" wrap="square" lIns="91433" tIns="45700" rIns="91433" bIns="45700" anchor="t" anchorCtr="0">
            <a:noAutofit/>
          </a:bodyPr>
          <a:lstStyle/>
          <a:p>
            <a:r>
              <a:rPr lang="en" sz="2400" b="1">
                <a:solidFill>
                  <a:srgbClr val="2F5496"/>
                </a:solidFill>
                <a:latin typeface="Calibri"/>
                <a:ea typeface="Calibri"/>
                <a:cs typeface="Calibri"/>
                <a:sym typeface="Calibri"/>
              </a:rPr>
              <a:t>NATURAL LANGUAGE PROCESSING</a:t>
            </a:r>
            <a:endParaRPr sz="2400">
              <a:solidFill>
                <a:srgbClr val="DFA267"/>
              </a:solidFill>
              <a:latin typeface="Calibri"/>
              <a:ea typeface="Calibri"/>
              <a:cs typeface="Calibri"/>
              <a:sym typeface="Calibri"/>
            </a:endParaRPr>
          </a:p>
          <a:p>
            <a:r>
              <a:rPr lang="en" sz="2400">
                <a:solidFill>
                  <a:srgbClr val="C55A11"/>
                </a:solidFill>
                <a:latin typeface="Calibri"/>
                <a:ea typeface="Calibri"/>
                <a:cs typeface="Calibri"/>
                <a:sym typeface="Calibri"/>
              </a:rPr>
              <a:t>GPT-3 Training</a:t>
            </a:r>
            <a:endParaRPr sz="1467"/>
          </a:p>
        </p:txBody>
      </p:sp>
      <p:cxnSp>
        <p:nvCxnSpPr>
          <p:cNvPr id="1540" name="Google Shape;1540;p155"/>
          <p:cNvCxnSpPr/>
          <p:nvPr/>
        </p:nvCxnSpPr>
        <p:spPr>
          <a:xfrm>
            <a:off x="150147" y="1250295"/>
            <a:ext cx="8300000" cy="0"/>
          </a:xfrm>
          <a:prstGeom prst="straightConnector1">
            <a:avLst/>
          </a:prstGeom>
          <a:noFill/>
          <a:ln w="38100" cap="flat" cmpd="sng">
            <a:solidFill>
              <a:srgbClr val="DFA267"/>
            </a:solidFill>
            <a:prstDash val="solid"/>
            <a:miter lim="800000"/>
            <a:headEnd type="none" w="sm" len="sm"/>
            <a:tailEnd type="none" w="sm" len="sm"/>
          </a:ln>
        </p:spPr>
      </p:cxnSp>
      <p:pic>
        <p:nvPicPr>
          <p:cNvPr id="1541" name="Google Shape;1541;p155" descr="A close up of a logo&#10;&#10;Description automatically generated"/>
          <p:cNvPicPr preferRelativeResize="0"/>
          <p:nvPr/>
        </p:nvPicPr>
        <p:blipFill rotWithShape="1">
          <a:blip r:embed="rId3">
            <a:alphaModFix/>
          </a:blip>
          <a:srcRect/>
          <a:stretch/>
        </p:blipFill>
        <p:spPr>
          <a:xfrm>
            <a:off x="10659519" y="469891"/>
            <a:ext cx="933599" cy="1398964"/>
          </a:xfrm>
          <a:prstGeom prst="rect">
            <a:avLst/>
          </a:prstGeom>
          <a:noFill/>
          <a:ln>
            <a:noFill/>
          </a:ln>
        </p:spPr>
      </p:pic>
      <p:sp>
        <p:nvSpPr>
          <p:cNvPr id="1542" name="Google Shape;1542;p155"/>
          <p:cNvSpPr txBox="1"/>
          <p:nvPr/>
        </p:nvSpPr>
        <p:spPr>
          <a:xfrm>
            <a:off x="493323" y="1620741"/>
            <a:ext cx="9190400" cy="1015622"/>
          </a:xfrm>
          <a:prstGeom prst="rect">
            <a:avLst/>
          </a:prstGeom>
          <a:noFill/>
          <a:ln>
            <a:noFill/>
          </a:ln>
        </p:spPr>
        <p:txBody>
          <a:bodyPr spcFirstLastPara="1" wrap="square" lIns="91433" tIns="45700" rIns="91433" bIns="45700" anchor="t" anchorCtr="0">
            <a:spAutoFit/>
          </a:bodyPr>
          <a:lstStyle/>
          <a:p>
            <a:pPr marL="338658" indent="-338658">
              <a:buClr>
                <a:schemeClr val="dk1"/>
              </a:buClr>
              <a:buSzPts val="1800"/>
              <a:buFont typeface="Arial"/>
              <a:buChar char="•"/>
            </a:pPr>
            <a:r>
              <a:rPr lang="en" sz="2000">
                <a:solidFill>
                  <a:srgbClr val="242424"/>
                </a:solidFill>
                <a:highlight>
                  <a:srgbClr val="FFFFFF"/>
                </a:highlight>
                <a:latin typeface="Georgia"/>
                <a:ea typeface="Georgia"/>
                <a:cs typeface="Georgia"/>
                <a:sym typeface="Georgia"/>
              </a:rPr>
              <a:t>The dataset of 300 billion tokens of text is used to generate training examples for the model. For example, these are three training examples generated from the one sentence</a:t>
            </a:r>
            <a:endParaRPr sz="2400">
              <a:solidFill>
                <a:schemeClr val="dk1"/>
              </a:solidFill>
              <a:latin typeface="Calibri"/>
              <a:ea typeface="Calibri"/>
              <a:cs typeface="Calibri"/>
              <a:sym typeface="Calibri"/>
            </a:endParaRPr>
          </a:p>
        </p:txBody>
      </p:sp>
      <p:pic>
        <p:nvPicPr>
          <p:cNvPr id="1543" name="Google Shape;1543;p155"/>
          <p:cNvPicPr preferRelativeResize="0"/>
          <p:nvPr/>
        </p:nvPicPr>
        <p:blipFill>
          <a:blip r:embed="rId4">
            <a:alphaModFix/>
          </a:blip>
          <a:stretch>
            <a:fillRect/>
          </a:stretch>
        </p:blipFill>
        <p:spPr>
          <a:xfrm>
            <a:off x="2149833" y="2780008"/>
            <a:ext cx="7533915" cy="375325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7"/>
        <p:cNvGrpSpPr/>
        <p:nvPr/>
      </p:nvGrpSpPr>
      <p:grpSpPr>
        <a:xfrm>
          <a:off x="0" y="0"/>
          <a:ext cx="0" cy="0"/>
          <a:chOff x="0" y="0"/>
          <a:chExt cx="0" cy="0"/>
        </a:xfrm>
      </p:grpSpPr>
      <p:sp>
        <p:nvSpPr>
          <p:cNvPr id="1548" name="Google Shape;1548;p156"/>
          <p:cNvSpPr txBox="1">
            <a:spLocks noGrp="1"/>
          </p:cNvSpPr>
          <p:nvPr>
            <p:ph type="sldNum" idx="12"/>
          </p:nvPr>
        </p:nvSpPr>
        <p:spPr>
          <a:xfrm>
            <a:off x="8610600" y="6356351"/>
            <a:ext cx="2743200" cy="365200"/>
          </a:xfrm>
          <a:prstGeom prst="rect">
            <a:avLst/>
          </a:prstGeom>
          <a:noFill/>
          <a:ln>
            <a:noFill/>
          </a:ln>
        </p:spPr>
        <p:txBody>
          <a:bodyPr spcFirstLastPara="1" vert="horz" wrap="square" lIns="91433" tIns="45700" rIns="91433" bIns="45700" rtlCol="0" anchor="ctr" anchorCtr="0">
            <a:noAutofit/>
          </a:bodyPr>
          <a:lstStyle/>
          <a:p>
            <a:pPr>
              <a:buClr>
                <a:srgbClr val="898989"/>
              </a:buClr>
              <a:buSzPts val="900"/>
            </a:pPr>
            <a:fld id="{00000000-1234-1234-1234-123412341234}" type="slidenum">
              <a:rPr lang="en">
                <a:solidFill>
                  <a:srgbClr val="898989"/>
                </a:solidFill>
                <a:latin typeface="Calibri"/>
                <a:ea typeface="Calibri"/>
                <a:cs typeface="Calibri"/>
                <a:sym typeface="Calibri"/>
              </a:rPr>
              <a:pPr>
                <a:buClr>
                  <a:srgbClr val="898989"/>
                </a:buClr>
                <a:buSzPts val="900"/>
              </a:pPr>
              <a:t>7</a:t>
            </a:fld>
            <a:endParaRPr sz="1333">
              <a:solidFill>
                <a:srgbClr val="898989"/>
              </a:solidFill>
              <a:latin typeface="Calibri"/>
              <a:ea typeface="Calibri"/>
              <a:cs typeface="Calibri"/>
              <a:sym typeface="Calibri"/>
            </a:endParaRPr>
          </a:p>
        </p:txBody>
      </p:sp>
      <p:sp>
        <p:nvSpPr>
          <p:cNvPr id="1549" name="Google Shape;1549;p156"/>
          <p:cNvSpPr/>
          <p:nvPr/>
        </p:nvSpPr>
        <p:spPr>
          <a:xfrm>
            <a:off x="669044" y="338375"/>
            <a:ext cx="7332800" cy="831200"/>
          </a:xfrm>
          <a:prstGeom prst="rect">
            <a:avLst/>
          </a:prstGeom>
          <a:noFill/>
          <a:ln>
            <a:noFill/>
          </a:ln>
        </p:spPr>
        <p:txBody>
          <a:bodyPr spcFirstLastPara="1" wrap="square" lIns="91433" tIns="45700" rIns="91433" bIns="45700" anchor="t" anchorCtr="0">
            <a:noAutofit/>
          </a:bodyPr>
          <a:lstStyle/>
          <a:p>
            <a:r>
              <a:rPr lang="en" sz="2400" b="1">
                <a:solidFill>
                  <a:srgbClr val="2F5496"/>
                </a:solidFill>
                <a:latin typeface="Calibri"/>
                <a:ea typeface="Calibri"/>
                <a:cs typeface="Calibri"/>
                <a:sym typeface="Calibri"/>
              </a:rPr>
              <a:t>NATURAL LANGUAGE PROCESSING</a:t>
            </a:r>
            <a:endParaRPr sz="2400">
              <a:solidFill>
                <a:srgbClr val="DFA267"/>
              </a:solidFill>
              <a:latin typeface="Calibri"/>
              <a:ea typeface="Calibri"/>
              <a:cs typeface="Calibri"/>
              <a:sym typeface="Calibri"/>
            </a:endParaRPr>
          </a:p>
          <a:p>
            <a:r>
              <a:rPr lang="en" sz="2400">
                <a:solidFill>
                  <a:srgbClr val="C55A11"/>
                </a:solidFill>
                <a:latin typeface="Calibri"/>
                <a:ea typeface="Calibri"/>
                <a:cs typeface="Calibri"/>
                <a:sym typeface="Calibri"/>
              </a:rPr>
              <a:t>GPT-3 Training</a:t>
            </a:r>
            <a:endParaRPr sz="1467"/>
          </a:p>
        </p:txBody>
      </p:sp>
      <p:cxnSp>
        <p:nvCxnSpPr>
          <p:cNvPr id="1550" name="Google Shape;1550;p156"/>
          <p:cNvCxnSpPr/>
          <p:nvPr/>
        </p:nvCxnSpPr>
        <p:spPr>
          <a:xfrm>
            <a:off x="150147" y="1250295"/>
            <a:ext cx="8300000" cy="0"/>
          </a:xfrm>
          <a:prstGeom prst="straightConnector1">
            <a:avLst/>
          </a:prstGeom>
          <a:noFill/>
          <a:ln w="38100" cap="flat" cmpd="sng">
            <a:solidFill>
              <a:srgbClr val="DFA267"/>
            </a:solidFill>
            <a:prstDash val="solid"/>
            <a:miter lim="800000"/>
            <a:headEnd type="none" w="sm" len="sm"/>
            <a:tailEnd type="none" w="sm" len="sm"/>
          </a:ln>
        </p:spPr>
      </p:cxnSp>
      <p:pic>
        <p:nvPicPr>
          <p:cNvPr id="1551" name="Google Shape;1551;p156" descr="A close up of a logo&#10;&#10;Description automatically generated"/>
          <p:cNvPicPr preferRelativeResize="0"/>
          <p:nvPr/>
        </p:nvPicPr>
        <p:blipFill rotWithShape="1">
          <a:blip r:embed="rId3">
            <a:alphaModFix/>
          </a:blip>
          <a:srcRect/>
          <a:stretch/>
        </p:blipFill>
        <p:spPr>
          <a:xfrm>
            <a:off x="10659519" y="469891"/>
            <a:ext cx="933599" cy="1398964"/>
          </a:xfrm>
          <a:prstGeom prst="rect">
            <a:avLst/>
          </a:prstGeom>
          <a:noFill/>
          <a:ln>
            <a:noFill/>
          </a:ln>
        </p:spPr>
      </p:pic>
      <p:sp>
        <p:nvSpPr>
          <p:cNvPr id="1552" name="Google Shape;1552;p156"/>
          <p:cNvSpPr txBox="1"/>
          <p:nvPr/>
        </p:nvSpPr>
        <p:spPr>
          <a:xfrm>
            <a:off x="493323" y="1620742"/>
            <a:ext cx="9190400" cy="1938952"/>
          </a:xfrm>
          <a:prstGeom prst="rect">
            <a:avLst/>
          </a:prstGeom>
          <a:noFill/>
          <a:ln>
            <a:noFill/>
          </a:ln>
        </p:spPr>
        <p:txBody>
          <a:bodyPr spcFirstLastPara="1" wrap="square" lIns="91433" tIns="45700" rIns="91433" bIns="45700" anchor="t" anchorCtr="0">
            <a:spAutoFit/>
          </a:bodyPr>
          <a:lstStyle/>
          <a:p>
            <a:pPr marL="338658" indent="-338658">
              <a:buClr>
                <a:schemeClr val="dk1"/>
              </a:buClr>
              <a:buSzPts val="1800"/>
              <a:buFont typeface="Arial"/>
              <a:buChar char="•"/>
            </a:pPr>
            <a:r>
              <a:rPr lang="en" sz="2400">
                <a:solidFill>
                  <a:schemeClr val="dk1"/>
                </a:solidFill>
                <a:latin typeface="Calibri"/>
                <a:ea typeface="Calibri"/>
                <a:cs typeface="Calibri"/>
                <a:sym typeface="Calibri"/>
              </a:rPr>
              <a:t>Model is predicting one token at a time since it is auto regressive model. First time the model’s prediction will be wrong. We calculate the error by showing the correct output and update the model parameters, so next time it makes a better prediction. This process will be repeated many times.</a:t>
            </a:r>
            <a:endParaRPr sz="2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6"/>
        <p:cNvGrpSpPr/>
        <p:nvPr/>
      </p:nvGrpSpPr>
      <p:grpSpPr>
        <a:xfrm>
          <a:off x="0" y="0"/>
          <a:ext cx="0" cy="0"/>
          <a:chOff x="0" y="0"/>
          <a:chExt cx="0" cy="0"/>
        </a:xfrm>
      </p:grpSpPr>
      <p:sp>
        <p:nvSpPr>
          <p:cNvPr id="1557" name="Google Shape;1557;p157"/>
          <p:cNvSpPr txBox="1">
            <a:spLocks noGrp="1"/>
          </p:cNvSpPr>
          <p:nvPr>
            <p:ph type="sldNum" idx="12"/>
          </p:nvPr>
        </p:nvSpPr>
        <p:spPr>
          <a:xfrm>
            <a:off x="8610600" y="6356351"/>
            <a:ext cx="2743200" cy="365200"/>
          </a:xfrm>
          <a:prstGeom prst="rect">
            <a:avLst/>
          </a:prstGeom>
          <a:noFill/>
          <a:ln>
            <a:noFill/>
          </a:ln>
        </p:spPr>
        <p:txBody>
          <a:bodyPr spcFirstLastPara="1" vert="horz" wrap="square" lIns="91433" tIns="45700" rIns="91433" bIns="45700" rtlCol="0" anchor="ctr" anchorCtr="0">
            <a:noAutofit/>
          </a:bodyPr>
          <a:lstStyle/>
          <a:p>
            <a:pPr>
              <a:buClr>
                <a:srgbClr val="898989"/>
              </a:buClr>
              <a:buSzPts val="900"/>
            </a:pPr>
            <a:fld id="{00000000-1234-1234-1234-123412341234}" type="slidenum">
              <a:rPr lang="en">
                <a:solidFill>
                  <a:srgbClr val="898989"/>
                </a:solidFill>
                <a:latin typeface="Calibri"/>
                <a:ea typeface="Calibri"/>
                <a:cs typeface="Calibri"/>
                <a:sym typeface="Calibri"/>
              </a:rPr>
              <a:pPr>
                <a:buClr>
                  <a:srgbClr val="898989"/>
                </a:buClr>
                <a:buSzPts val="900"/>
              </a:pPr>
              <a:t>8</a:t>
            </a:fld>
            <a:endParaRPr sz="1333">
              <a:solidFill>
                <a:srgbClr val="898989"/>
              </a:solidFill>
              <a:latin typeface="Calibri"/>
              <a:ea typeface="Calibri"/>
              <a:cs typeface="Calibri"/>
              <a:sym typeface="Calibri"/>
            </a:endParaRPr>
          </a:p>
        </p:txBody>
      </p:sp>
      <p:sp>
        <p:nvSpPr>
          <p:cNvPr id="1558" name="Google Shape;1558;p157"/>
          <p:cNvSpPr/>
          <p:nvPr/>
        </p:nvSpPr>
        <p:spPr>
          <a:xfrm>
            <a:off x="669044" y="338375"/>
            <a:ext cx="7332800" cy="831200"/>
          </a:xfrm>
          <a:prstGeom prst="rect">
            <a:avLst/>
          </a:prstGeom>
          <a:noFill/>
          <a:ln>
            <a:noFill/>
          </a:ln>
        </p:spPr>
        <p:txBody>
          <a:bodyPr spcFirstLastPara="1" wrap="square" lIns="91433" tIns="45700" rIns="91433" bIns="45700" anchor="t" anchorCtr="0">
            <a:noAutofit/>
          </a:bodyPr>
          <a:lstStyle/>
          <a:p>
            <a:r>
              <a:rPr lang="en" sz="2400" b="1">
                <a:solidFill>
                  <a:srgbClr val="2F5496"/>
                </a:solidFill>
                <a:latin typeface="Calibri"/>
                <a:ea typeface="Calibri"/>
                <a:cs typeface="Calibri"/>
                <a:sym typeface="Calibri"/>
              </a:rPr>
              <a:t>NATURAL LANGUAGE PROCESSING</a:t>
            </a:r>
            <a:endParaRPr sz="2400">
              <a:solidFill>
                <a:srgbClr val="DFA267"/>
              </a:solidFill>
              <a:latin typeface="Calibri"/>
              <a:ea typeface="Calibri"/>
              <a:cs typeface="Calibri"/>
              <a:sym typeface="Calibri"/>
            </a:endParaRPr>
          </a:p>
          <a:p>
            <a:r>
              <a:rPr lang="en" sz="2400">
                <a:solidFill>
                  <a:srgbClr val="C55A11"/>
                </a:solidFill>
                <a:latin typeface="Calibri"/>
                <a:ea typeface="Calibri"/>
                <a:cs typeface="Calibri"/>
                <a:sym typeface="Calibri"/>
              </a:rPr>
              <a:t>GPT-3 Supervised Fine Tuning</a:t>
            </a:r>
            <a:endParaRPr sz="1467"/>
          </a:p>
        </p:txBody>
      </p:sp>
      <p:cxnSp>
        <p:nvCxnSpPr>
          <p:cNvPr id="1559" name="Google Shape;1559;p157"/>
          <p:cNvCxnSpPr/>
          <p:nvPr/>
        </p:nvCxnSpPr>
        <p:spPr>
          <a:xfrm>
            <a:off x="150147" y="1250295"/>
            <a:ext cx="8300000" cy="0"/>
          </a:xfrm>
          <a:prstGeom prst="straightConnector1">
            <a:avLst/>
          </a:prstGeom>
          <a:noFill/>
          <a:ln w="38100" cap="flat" cmpd="sng">
            <a:solidFill>
              <a:srgbClr val="DFA267"/>
            </a:solidFill>
            <a:prstDash val="solid"/>
            <a:miter lim="800000"/>
            <a:headEnd type="none" w="sm" len="sm"/>
            <a:tailEnd type="none" w="sm" len="sm"/>
          </a:ln>
        </p:spPr>
      </p:cxnSp>
      <p:pic>
        <p:nvPicPr>
          <p:cNvPr id="1560" name="Google Shape;1560;p157" descr="A close up of a logo&#10;&#10;Description automatically generated"/>
          <p:cNvPicPr preferRelativeResize="0"/>
          <p:nvPr/>
        </p:nvPicPr>
        <p:blipFill rotWithShape="1">
          <a:blip r:embed="rId3">
            <a:alphaModFix/>
          </a:blip>
          <a:srcRect/>
          <a:stretch/>
        </p:blipFill>
        <p:spPr>
          <a:xfrm>
            <a:off x="10659519" y="469891"/>
            <a:ext cx="933599" cy="1398964"/>
          </a:xfrm>
          <a:prstGeom prst="rect">
            <a:avLst/>
          </a:prstGeom>
          <a:noFill/>
          <a:ln>
            <a:noFill/>
          </a:ln>
        </p:spPr>
      </p:pic>
      <p:sp>
        <p:nvSpPr>
          <p:cNvPr id="1561" name="Google Shape;1561;p157"/>
          <p:cNvSpPr txBox="1"/>
          <p:nvPr/>
        </p:nvSpPr>
        <p:spPr>
          <a:xfrm>
            <a:off x="493323" y="1620742"/>
            <a:ext cx="9190400" cy="3046948"/>
          </a:xfrm>
          <a:prstGeom prst="rect">
            <a:avLst/>
          </a:prstGeom>
          <a:noFill/>
          <a:ln>
            <a:noFill/>
          </a:ln>
        </p:spPr>
        <p:txBody>
          <a:bodyPr spcFirstLastPara="1" wrap="square" lIns="91433" tIns="45700" rIns="91433" bIns="45700" anchor="t" anchorCtr="0">
            <a:spAutoFit/>
          </a:bodyPr>
          <a:lstStyle/>
          <a:p>
            <a:pPr marL="338658" indent="-338658">
              <a:buClr>
                <a:schemeClr val="dk1"/>
              </a:buClr>
              <a:buSzPts val="1800"/>
              <a:buFont typeface="Arial"/>
              <a:buChar char="•"/>
            </a:pPr>
            <a:r>
              <a:rPr lang="en" sz="2400">
                <a:solidFill>
                  <a:schemeClr val="dk1"/>
                </a:solidFill>
                <a:latin typeface="Calibri"/>
                <a:ea typeface="Calibri"/>
                <a:cs typeface="Calibri"/>
                <a:sym typeface="Calibri"/>
              </a:rPr>
              <a:t>In first Step a pretrained GPT-3 model is used and it will be fine tuned with the help of labelers by creating a supervised dataset. Input Queries were collected from the actual user entries and model generated different responses with respect to that input prompts. The labelers then wrote an appropriate response to the input prompt’s (how they want to see that prompt to be answered).The GPT-3 model was then fine-tuned using this new supervised dataset, to create GPT-3.5 model.</a:t>
            </a:r>
            <a:endParaRPr sz="2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5"/>
        <p:cNvGrpSpPr/>
        <p:nvPr/>
      </p:nvGrpSpPr>
      <p:grpSpPr>
        <a:xfrm>
          <a:off x="0" y="0"/>
          <a:ext cx="0" cy="0"/>
          <a:chOff x="0" y="0"/>
          <a:chExt cx="0" cy="0"/>
        </a:xfrm>
      </p:grpSpPr>
      <p:sp>
        <p:nvSpPr>
          <p:cNvPr id="1566" name="Google Shape;1566;p158"/>
          <p:cNvSpPr txBox="1">
            <a:spLocks noGrp="1"/>
          </p:cNvSpPr>
          <p:nvPr>
            <p:ph type="sldNum" idx="12"/>
          </p:nvPr>
        </p:nvSpPr>
        <p:spPr>
          <a:xfrm>
            <a:off x="8610600" y="6356351"/>
            <a:ext cx="2743200" cy="365200"/>
          </a:xfrm>
          <a:prstGeom prst="rect">
            <a:avLst/>
          </a:prstGeom>
          <a:noFill/>
          <a:ln>
            <a:noFill/>
          </a:ln>
        </p:spPr>
        <p:txBody>
          <a:bodyPr spcFirstLastPara="1" vert="horz" wrap="square" lIns="91433" tIns="45700" rIns="91433" bIns="45700" rtlCol="0" anchor="ctr" anchorCtr="0">
            <a:noAutofit/>
          </a:bodyPr>
          <a:lstStyle/>
          <a:p>
            <a:pPr>
              <a:buClr>
                <a:srgbClr val="898989"/>
              </a:buClr>
              <a:buSzPts val="900"/>
            </a:pPr>
            <a:fld id="{00000000-1234-1234-1234-123412341234}" type="slidenum">
              <a:rPr lang="en">
                <a:solidFill>
                  <a:srgbClr val="898989"/>
                </a:solidFill>
                <a:latin typeface="Calibri"/>
                <a:ea typeface="Calibri"/>
                <a:cs typeface="Calibri"/>
                <a:sym typeface="Calibri"/>
              </a:rPr>
              <a:pPr>
                <a:buClr>
                  <a:srgbClr val="898989"/>
                </a:buClr>
                <a:buSzPts val="900"/>
              </a:pPr>
              <a:t>9</a:t>
            </a:fld>
            <a:endParaRPr sz="1333">
              <a:solidFill>
                <a:srgbClr val="898989"/>
              </a:solidFill>
              <a:latin typeface="Calibri"/>
              <a:ea typeface="Calibri"/>
              <a:cs typeface="Calibri"/>
              <a:sym typeface="Calibri"/>
            </a:endParaRPr>
          </a:p>
        </p:txBody>
      </p:sp>
      <p:sp>
        <p:nvSpPr>
          <p:cNvPr id="1567" name="Google Shape;1567;p158"/>
          <p:cNvSpPr/>
          <p:nvPr/>
        </p:nvSpPr>
        <p:spPr>
          <a:xfrm>
            <a:off x="669044" y="338375"/>
            <a:ext cx="7332800" cy="831200"/>
          </a:xfrm>
          <a:prstGeom prst="rect">
            <a:avLst/>
          </a:prstGeom>
          <a:noFill/>
          <a:ln>
            <a:noFill/>
          </a:ln>
        </p:spPr>
        <p:txBody>
          <a:bodyPr spcFirstLastPara="1" wrap="square" lIns="91433" tIns="45700" rIns="91433" bIns="45700" anchor="t" anchorCtr="0">
            <a:noAutofit/>
          </a:bodyPr>
          <a:lstStyle/>
          <a:p>
            <a:r>
              <a:rPr lang="en" sz="2400" b="1">
                <a:solidFill>
                  <a:srgbClr val="2F5496"/>
                </a:solidFill>
                <a:latin typeface="Calibri"/>
                <a:ea typeface="Calibri"/>
                <a:cs typeface="Calibri"/>
                <a:sym typeface="Calibri"/>
              </a:rPr>
              <a:t>NATURAL LANGUAGE PROCESSING</a:t>
            </a:r>
            <a:endParaRPr sz="2400">
              <a:solidFill>
                <a:srgbClr val="DFA267"/>
              </a:solidFill>
              <a:latin typeface="Calibri"/>
              <a:ea typeface="Calibri"/>
              <a:cs typeface="Calibri"/>
              <a:sym typeface="Calibri"/>
            </a:endParaRPr>
          </a:p>
          <a:p>
            <a:r>
              <a:rPr lang="en" sz="2400">
                <a:solidFill>
                  <a:srgbClr val="C55A11"/>
                </a:solidFill>
                <a:latin typeface="Calibri"/>
                <a:ea typeface="Calibri"/>
                <a:cs typeface="Calibri"/>
                <a:sym typeface="Calibri"/>
              </a:rPr>
              <a:t>GPT-3 RLHF (Reward Modelling)</a:t>
            </a:r>
            <a:endParaRPr sz="1467"/>
          </a:p>
        </p:txBody>
      </p:sp>
      <p:cxnSp>
        <p:nvCxnSpPr>
          <p:cNvPr id="1568" name="Google Shape;1568;p158"/>
          <p:cNvCxnSpPr/>
          <p:nvPr/>
        </p:nvCxnSpPr>
        <p:spPr>
          <a:xfrm>
            <a:off x="150147" y="1250295"/>
            <a:ext cx="8300000" cy="0"/>
          </a:xfrm>
          <a:prstGeom prst="straightConnector1">
            <a:avLst/>
          </a:prstGeom>
          <a:noFill/>
          <a:ln w="38100" cap="flat" cmpd="sng">
            <a:solidFill>
              <a:srgbClr val="DFA267"/>
            </a:solidFill>
            <a:prstDash val="solid"/>
            <a:miter lim="800000"/>
            <a:headEnd type="none" w="sm" len="sm"/>
            <a:tailEnd type="none" w="sm" len="sm"/>
          </a:ln>
        </p:spPr>
      </p:cxnSp>
      <p:pic>
        <p:nvPicPr>
          <p:cNvPr id="1569" name="Google Shape;1569;p158" descr="A close up of a logo&#10;&#10;Description automatically generated"/>
          <p:cNvPicPr preferRelativeResize="0"/>
          <p:nvPr/>
        </p:nvPicPr>
        <p:blipFill rotWithShape="1">
          <a:blip r:embed="rId3">
            <a:alphaModFix/>
          </a:blip>
          <a:srcRect/>
          <a:stretch/>
        </p:blipFill>
        <p:spPr>
          <a:xfrm>
            <a:off x="10659519" y="469891"/>
            <a:ext cx="933599" cy="1398964"/>
          </a:xfrm>
          <a:prstGeom prst="rect">
            <a:avLst/>
          </a:prstGeom>
          <a:noFill/>
          <a:ln>
            <a:noFill/>
          </a:ln>
        </p:spPr>
      </p:pic>
      <p:sp>
        <p:nvSpPr>
          <p:cNvPr id="1570" name="Google Shape;1570;p158"/>
          <p:cNvSpPr txBox="1"/>
          <p:nvPr/>
        </p:nvSpPr>
        <p:spPr>
          <a:xfrm>
            <a:off x="493323" y="1620742"/>
            <a:ext cx="9190400" cy="4154943"/>
          </a:xfrm>
          <a:prstGeom prst="rect">
            <a:avLst/>
          </a:prstGeom>
          <a:noFill/>
          <a:ln>
            <a:noFill/>
          </a:ln>
        </p:spPr>
        <p:txBody>
          <a:bodyPr spcFirstLastPara="1" wrap="square" lIns="91433" tIns="45700" rIns="91433" bIns="45700" anchor="t" anchorCtr="0">
            <a:spAutoFit/>
          </a:bodyPr>
          <a:lstStyle/>
          <a:p>
            <a:pPr marL="338658" indent="-338658">
              <a:buClr>
                <a:schemeClr val="dk1"/>
              </a:buClr>
              <a:buSzPts val="1800"/>
              <a:buFont typeface="Arial"/>
              <a:buChar char="•"/>
            </a:pPr>
            <a:r>
              <a:rPr lang="en" sz="2400">
                <a:solidFill>
                  <a:schemeClr val="dk1"/>
                </a:solidFill>
                <a:latin typeface="Calibri"/>
                <a:ea typeface="Calibri"/>
                <a:cs typeface="Calibri"/>
                <a:sym typeface="Calibri"/>
              </a:rPr>
              <a:t>In this step SFT model is used and different input/prompts queries fed to the finetuned model and different responses were generated (4 to 7)for every input/prompt. Then labeler determines a reward for each of these outcomes and this reward is proportional to the quality of response with respect to initial prompt .The Labeler rank the output's in sequence order of best to worst. Then we can use this data in order to train a reward model . The input for a reward model will be the user prompt and one of the responses we generated and output will be a scaler value which determines the quality of response with respect to the input prompt. Also we use rankings that we generated in the past in order to train this reward model.</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1008</Words>
  <Application>Microsoft Office PowerPoint</Application>
  <PresentationFormat>Widescreen</PresentationFormat>
  <Paragraphs>65</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Georgia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pesupractor26 pesupractor26</dc:creator>
  <cp:lastModifiedBy>pesupractor26 pesupractor26</cp:lastModifiedBy>
  <cp:revision>1</cp:revision>
  <dcterms:created xsi:type="dcterms:W3CDTF">2024-04-20T14:44:05Z</dcterms:created>
  <dcterms:modified xsi:type="dcterms:W3CDTF">2024-04-20T14:44:08Z</dcterms:modified>
</cp:coreProperties>
</file>