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1F91967-585C-4D18-B0D1-C24A86C38091}" type="datetimeFigureOut">
              <a:rPr lang="en-US" smtClean="0"/>
              <a:t>24-Feb-21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1505013-31AD-4EA0-9BE1-44FB6AD9A51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F91967-585C-4D18-B0D1-C24A86C38091}"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05013-31AD-4EA0-9BE1-44FB6AD9A5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1505013-31AD-4EA0-9BE1-44FB6AD9A51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F91967-585C-4D18-B0D1-C24A86C38091}"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1F91967-585C-4D18-B0D1-C24A86C38091}"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1505013-31AD-4EA0-9BE1-44FB6AD9A51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1F91967-585C-4D18-B0D1-C24A86C38091}" type="datetimeFigureOut">
              <a:rPr lang="en-US" smtClean="0"/>
              <a:t>24-Feb-21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1505013-31AD-4EA0-9BE1-44FB6AD9A51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1F91967-585C-4D18-B0D1-C24A86C38091}"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05013-31AD-4EA0-9BE1-44FB6AD9A51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1F91967-585C-4D18-B0D1-C24A86C38091}" type="datetimeFigureOut">
              <a:rPr lang="en-US" smtClean="0"/>
              <a:t>24-Feb-21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1505013-31AD-4EA0-9BE1-44FB6AD9A51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F91967-585C-4D18-B0D1-C24A86C38091}" type="datetimeFigureOut">
              <a:rPr lang="en-US" smtClean="0"/>
              <a:t>24-Feb-21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1505013-31AD-4EA0-9BE1-44FB6AD9A5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1F91967-585C-4D18-B0D1-C24A86C38091}" type="datetimeFigureOut">
              <a:rPr lang="en-US" smtClean="0"/>
              <a:t>24-Feb-21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1505013-31AD-4EA0-9BE1-44FB6AD9A5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1505013-31AD-4EA0-9BE1-44FB6AD9A51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1F91967-585C-4D18-B0D1-C24A86C38091}" type="datetimeFigureOut">
              <a:rPr lang="en-US" smtClean="0"/>
              <a:t>24-Feb-21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1505013-31AD-4EA0-9BE1-44FB6AD9A51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1F91967-585C-4D18-B0D1-C24A86C38091}" type="datetimeFigureOut">
              <a:rPr lang="en-US" smtClean="0"/>
              <a:t>24-Feb-21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1F91967-585C-4D18-B0D1-C24A86C38091}" type="datetimeFigureOut">
              <a:rPr lang="en-US" smtClean="0"/>
              <a:t>24-Feb-21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1505013-31AD-4EA0-9BE1-44FB6AD9A51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Geospatial_Coordinates.csv'"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2667000"/>
            <a:ext cx="7391400" cy="1981200"/>
          </a:xfrm>
        </p:spPr>
        <p:txBody>
          <a:bodyPr>
            <a:normAutofit/>
          </a:bodyPr>
          <a:lstStyle/>
          <a:p>
            <a:endParaRPr lang="en-US" u="sng" cap="all" dirty="0" smtClean="0"/>
          </a:p>
          <a:p>
            <a:r>
              <a:rPr lang="en-US" u="sng" cap="all" dirty="0" smtClean="0"/>
              <a:t>Topic</a:t>
            </a:r>
            <a:r>
              <a:rPr lang="en-US" u="sng" cap="all" dirty="0"/>
              <a:t>:</a:t>
            </a:r>
            <a:endParaRPr lang="en-US" cap="all" dirty="0"/>
          </a:p>
          <a:p>
            <a:r>
              <a:rPr lang="en-US" sz="2400" i="1" cap="all" dirty="0" smtClean="0"/>
              <a:t>Best neighborhood </a:t>
            </a:r>
            <a:r>
              <a:rPr lang="en-US" sz="2400" i="1" cap="all" dirty="0"/>
              <a:t>to operate an independent coffee shop in Toronto</a:t>
            </a:r>
            <a:r>
              <a:rPr lang="en-US" sz="2400" b="1" cap="small" dirty="0"/>
              <a:t> </a:t>
            </a:r>
            <a:endParaRPr lang="en-US" sz="2400" cap="all" dirty="0"/>
          </a:p>
          <a:p>
            <a:endParaRPr lang="en-US" dirty="0"/>
          </a:p>
        </p:txBody>
      </p:sp>
      <p:sp>
        <p:nvSpPr>
          <p:cNvPr id="2" name="Title 1"/>
          <p:cNvSpPr>
            <a:spLocks noGrp="1"/>
          </p:cNvSpPr>
          <p:nvPr>
            <p:ph type="ctrTitle"/>
          </p:nvPr>
        </p:nvSpPr>
        <p:spPr>
          <a:xfrm>
            <a:off x="762000" y="762000"/>
            <a:ext cx="7772400" cy="2209800"/>
          </a:xfrm>
        </p:spPr>
        <p:txBody>
          <a:bodyPr>
            <a:normAutofit/>
          </a:bodyPr>
          <a:lstStyle/>
          <a:p>
            <a:r>
              <a:rPr lang="en-US" sz="3600" cap="all" dirty="0" smtClean="0"/>
              <a:t>Applied Data Science Capstone Project </a:t>
            </a:r>
            <a:br>
              <a:rPr lang="en-US" sz="3600" cap="all" dirty="0" smtClean="0"/>
            </a:br>
            <a:r>
              <a:rPr lang="en-US" sz="1600" u="sng" cap="small" dirty="0" smtClean="0"/>
              <a:t>(IBM Data Science Professional Certificate Course) </a:t>
            </a:r>
            <a:r>
              <a:rPr lang="en-US" cap="all" dirty="0" smtClean="0"/>
              <a:t/>
            </a:r>
            <a:br>
              <a:rPr lang="en-US" cap="all" dirty="0" smtClean="0"/>
            </a:br>
            <a:endParaRPr lang="en-US" dirty="0"/>
          </a:p>
        </p:txBody>
      </p:sp>
      <p:sp>
        <p:nvSpPr>
          <p:cNvPr id="4" name="TextBox 3"/>
          <p:cNvSpPr txBox="1"/>
          <p:nvPr/>
        </p:nvSpPr>
        <p:spPr>
          <a:xfrm>
            <a:off x="3505200" y="5029200"/>
            <a:ext cx="2243691" cy="369332"/>
          </a:xfrm>
          <a:prstGeom prst="rect">
            <a:avLst/>
          </a:prstGeom>
          <a:noFill/>
        </p:spPr>
        <p:txBody>
          <a:bodyPr wrap="none" rtlCol="0">
            <a:spAutoFit/>
          </a:bodyPr>
          <a:lstStyle/>
          <a:p>
            <a:r>
              <a:rPr lang="en-US" dirty="0" smtClean="0"/>
              <a:t>BY: </a:t>
            </a:r>
            <a:r>
              <a:rPr lang="en-US" dirty="0" err="1" smtClean="0"/>
              <a:t>Aditi</a:t>
            </a:r>
            <a:r>
              <a:rPr lang="en-US" dirty="0" smtClean="0"/>
              <a:t> M </a:t>
            </a:r>
            <a:r>
              <a:rPr lang="en-US" dirty="0" err="1" smtClean="0"/>
              <a:t>Jayakumar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rPr>
              <a:t>Introduction</a:t>
            </a:r>
            <a:endParaRPr lang="en-US" dirty="0">
              <a:solidFill>
                <a:schemeClr val="accent1"/>
              </a:solidFill>
            </a:endParaRPr>
          </a:p>
        </p:txBody>
      </p:sp>
      <p:sp>
        <p:nvSpPr>
          <p:cNvPr id="3" name="Content Placeholder 2"/>
          <p:cNvSpPr>
            <a:spLocks noGrp="1"/>
          </p:cNvSpPr>
          <p:nvPr>
            <p:ph sz="quarter" idx="1"/>
          </p:nvPr>
        </p:nvSpPr>
        <p:spPr/>
        <p:txBody>
          <a:bodyPr>
            <a:normAutofit/>
          </a:bodyPr>
          <a:lstStyle/>
          <a:p>
            <a:pPr algn="just">
              <a:lnSpc>
                <a:spcPct val="150000"/>
              </a:lnSpc>
            </a:pPr>
            <a:endParaRPr lang="en-US" dirty="0" smtClean="0"/>
          </a:p>
          <a:p>
            <a:pPr algn="just">
              <a:lnSpc>
                <a:spcPct val="150000"/>
              </a:lnSpc>
            </a:pPr>
            <a:r>
              <a:rPr lang="en-US" dirty="0" smtClean="0"/>
              <a:t>This </a:t>
            </a:r>
            <a:r>
              <a:rPr lang="en-US" dirty="0" smtClean="0"/>
              <a:t>project aims to determine the best location to open an independent coffee </a:t>
            </a:r>
            <a:r>
              <a:rPr lang="en-US" dirty="0" smtClean="0"/>
              <a:t>shop.</a:t>
            </a:r>
          </a:p>
          <a:p>
            <a:pPr algn="just">
              <a:lnSpc>
                <a:spcPct val="150000"/>
              </a:lnSpc>
              <a:buNone/>
            </a:pPr>
            <a:endParaRPr lang="en-US" sz="1800" dirty="0" smtClean="0"/>
          </a:p>
          <a:p>
            <a:pPr algn="just">
              <a:lnSpc>
                <a:spcPct val="150000"/>
              </a:lnSpc>
            </a:pPr>
            <a:r>
              <a:rPr lang="en-US" dirty="0" smtClean="0"/>
              <a:t>This project aims to enable aspiring entrepreneurs in making an informed choice in terms of location identification </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rPr>
              <a:t>Description of Problem/ </a:t>
            </a:r>
            <a:r>
              <a:rPr lang="en-US" b="1" dirty="0" smtClean="0">
                <a:solidFill>
                  <a:schemeClr val="accent1"/>
                </a:solidFill>
              </a:rPr>
              <a:t>Background</a:t>
            </a:r>
            <a:endParaRPr lang="en-US" dirty="0">
              <a:solidFill>
                <a:schemeClr val="accent1"/>
              </a:solidFill>
            </a:endParaRPr>
          </a:p>
        </p:txBody>
      </p:sp>
      <p:sp>
        <p:nvSpPr>
          <p:cNvPr id="3" name="Content Placeholder 2"/>
          <p:cNvSpPr>
            <a:spLocks noGrp="1"/>
          </p:cNvSpPr>
          <p:nvPr>
            <p:ph sz="quarter" idx="1"/>
          </p:nvPr>
        </p:nvSpPr>
        <p:spPr/>
        <p:txBody>
          <a:bodyPr>
            <a:noAutofit/>
          </a:bodyPr>
          <a:lstStyle/>
          <a:p>
            <a:pPr>
              <a:lnSpc>
                <a:spcPct val="150000"/>
              </a:lnSpc>
            </a:pPr>
            <a:r>
              <a:rPr lang="en-US" sz="1800" dirty="0" smtClean="0"/>
              <a:t>As it is known, choosing a neighborhood and location for a coffee shop is an important and difficult step for the entrepreneurs. Most of time it can be as crucial factor as it determines the coffee shop's success and also affects the type of service, quality, menu, interior design</a:t>
            </a:r>
            <a:r>
              <a:rPr lang="en-US" sz="1800" dirty="0" smtClean="0"/>
              <a:t>.</a:t>
            </a:r>
          </a:p>
          <a:p>
            <a:pPr>
              <a:lnSpc>
                <a:spcPct val="150000"/>
              </a:lnSpc>
              <a:buNone/>
            </a:pPr>
            <a:endParaRPr lang="en-US" sz="1800" dirty="0" smtClean="0"/>
          </a:p>
          <a:p>
            <a:pPr>
              <a:lnSpc>
                <a:spcPct val="150000"/>
              </a:lnSpc>
            </a:pPr>
            <a:r>
              <a:rPr lang="en-US" sz="1800" dirty="0" smtClean="0"/>
              <a:t>To gather necessary insights, the following questions must be answered:</a:t>
            </a:r>
          </a:p>
          <a:p>
            <a:pPr lvl="2">
              <a:lnSpc>
                <a:spcPct val="150000"/>
              </a:lnSpc>
            </a:pPr>
            <a:r>
              <a:rPr lang="en-US" sz="1400" dirty="0" smtClean="0"/>
              <a:t>How many cafes exist? </a:t>
            </a:r>
          </a:p>
          <a:p>
            <a:pPr lvl="2">
              <a:lnSpc>
                <a:spcPct val="150000"/>
              </a:lnSpc>
            </a:pPr>
            <a:r>
              <a:rPr lang="en-US" sz="1400" dirty="0" smtClean="0"/>
              <a:t>What are the different boroughs in Toronto?</a:t>
            </a:r>
          </a:p>
          <a:p>
            <a:pPr lvl="2">
              <a:lnSpc>
                <a:spcPct val="150000"/>
              </a:lnSpc>
            </a:pPr>
            <a:r>
              <a:rPr lang="en-US" sz="1400" dirty="0" smtClean="0"/>
              <a:t>What are the trending coffee shops? </a:t>
            </a:r>
          </a:p>
          <a:p>
            <a:pPr lvl="2">
              <a:lnSpc>
                <a:spcPct val="150000"/>
              </a:lnSpc>
            </a:pPr>
            <a:r>
              <a:rPr lang="en-US" sz="1400" dirty="0" smtClean="0"/>
              <a:t>Thus, the project goal is to figure out the best location for opening up a new coffee shop in Toronto</a:t>
            </a:r>
            <a:r>
              <a:rPr lang="en-US" sz="1400" dirty="0" smtClean="0"/>
              <a:t>.</a:t>
            </a:r>
            <a:endParaRPr lang="en-US" sz="1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Description of Data</a:t>
            </a:r>
            <a:endParaRPr lang="en-US" dirty="0">
              <a:solidFill>
                <a:schemeClr val="accent1"/>
              </a:solidFill>
            </a:endParaRPr>
          </a:p>
        </p:txBody>
      </p:sp>
      <p:sp>
        <p:nvSpPr>
          <p:cNvPr id="3" name="Content Placeholder 2"/>
          <p:cNvSpPr>
            <a:spLocks noGrp="1"/>
          </p:cNvSpPr>
          <p:nvPr>
            <p:ph sz="quarter" idx="1"/>
          </p:nvPr>
        </p:nvSpPr>
        <p:spPr/>
        <p:txBody>
          <a:bodyPr>
            <a:normAutofit fontScale="77500" lnSpcReduction="20000"/>
          </a:bodyPr>
          <a:lstStyle/>
          <a:p>
            <a:pPr>
              <a:buNone/>
            </a:pPr>
            <a:endParaRPr lang="en-US" dirty="0" smtClean="0"/>
          </a:p>
          <a:p>
            <a:pPr>
              <a:buNone/>
            </a:pPr>
            <a:r>
              <a:rPr lang="en-US" dirty="0" smtClean="0"/>
              <a:t>To </a:t>
            </a:r>
            <a:r>
              <a:rPr lang="en-US" dirty="0" smtClean="0"/>
              <a:t>identify the best location, the following data is required:</a:t>
            </a:r>
          </a:p>
          <a:p>
            <a:pPr>
              <a:lnSpc>
                <a:spcPct val="200000"/>
              </a:lnSpc>
            </a:pPr>
            <a:r>
              <a:rPr lang="en-US" sz="2300" dirty="0" smtClean="0"/>
              <a:t>The list of Toronto neighborhoods and their boroughs. ('</a:t>
            </a:r>
            <a:r>
              <a:rPr lang="en-US" sz="2300" u="sng" dirty="0" smtClean="0">
                <a:hlinkClick r:id="rId2"/>
              </a:rPr>
              <a:t>https://en.wikipedia.org/wiki/List_of_postal_codes_of_Canada:_M'</a:t>
            </a:r>
            <a:r>
              <a:rPr lang="en-US" sz="2300" dirty="0" smtClean="0"/>
              <a:t>)</a:t>
            </a:r>
          </a:p>
          <a:p>
            <a:pPr>
              <a:lnSpc>
                <a:spcPct val="200000"/>
              </a:lnSpc>
            </a:pPr>
            <a:r>
              <a:rPr lang="en-US" sz="2300" dirty="0" smtClean="0"/>
              <a:t>The postal codes of the neighborhoods. ('</a:t>
            </a:r>
            <a:r>
              <a:rPr lang="en-US" sz="2300" u="sng" dirty="0" smtClean="0">
                <a:hlinkClick r:id="rId3"/>
              </a:rPr>
              <a:t>https://cocl.us/Geospatial_data/Geospatial_Coordinates.csv'</a:t>
            </a:r>
            <a:r>
              <a:rPr lang="en-US" sz="2300" dirty="0" smtClean="0"/>
              <a:t>)</a:t>
            </a:r>
          </a:p>
          <a:p>
            <a:pPr>
              <a:lnSpc>
                <a:spcPct val="200000"/>
              </a:lnSpc>
            </a:pPr>
            <a:r>
              <a:rPr lang="en-US" sz="2300" dirty="0" smtClean="0"/>
              <a:t>The venues of a given neighborhood in Toronto.(</a:t>
            </a:r>
            <a:r>
              <a:rPr lang="en-US" sz="2300" u="sng" dirty="0" smtClean="0">
                <a:hlinkClick r:id="rId4"/>
              </a:rPr>
              <a:t>https://developer.foursquare.com/</a:t>
            </a:r>
            <a:r>
              <a:rPr lang="en-US" sz="2300" dirty="0" smtClean="0"/>
              <a:t>)</a:t>
            </a:r>
          </a:p>
          <a:p>
            <a:pPr>
              <a:lnSpc>
                <a:spcPct val="200000"/>
              </a:lnSpc>
            </a:pPr>
            <a:r>
              <a:rPr lang="en-US" sz="2300" dirty="0" smtClean="0"/>
              <a:t>The trending coffee shops in Toronto. (</a:t>
            </a:r>
            <a:r>
              <a:rPr lang="en-US" sz="2300" u="sng" dirty="0" smtClean="0">
                <a:hlinkClick r:id="rId4"/>
              </a:rPr>
              <a:t>https://developer.foursquare.com/</a:t>
            </a:r>
            <a:r>
              <a:rPr lang="en-US" sz="2300"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rPr>
              <a:t>Data Analysis </a:t>
            </a:r>
            <a:endParaRPr lang="en-US" dirty="0">
              <a:solidFill>
                <a:schemeClr val="accent1"/>
              </a:solidFill>
            </a:endParaRPr>
          </a:p>
        </p:txBody>
      </p:sp>
      <p:sp>
        <p:nvSpPr>
          <p:cNvPr id="3" name="Content Placeholder 2"/>
          <p:cNvSpPr>
            <a:spLocks noGrp="1"/>
          </p:cNvSpPr>
          <p:nvPr>
            <p:ph sz="half" idx="1"/>
          </p:nvPr>
        </p:nvSpPr>
        <p:spPr/>
        <p:txBody>
          <a:bodyPr>
            <a:normAutofit fontScale="62500" lnSpcReduction="20000"/>
          </a:bodyPr>
          <a:lstStyle/>
          <a:p>
            <a:pPr>
              <a:lnSpc>
                <a:spcPct val="160000"/>
              </a:lnSpc>
              <a:buNone/>
            </a:pPr>
            <a:r>
              <a:rPr lang="en-US" dirty="0" smtClean="0"/>
              <a:t>Data </a:t>
            </a:r>
            <a:r>
              <a:rPr lang="en-US" dirty="0" smtClean="0"/>
              <a:t>Science tools used in this </a:t>
            </a:r>
            <a:r>
              <a:rPr lang="en-US" dirty="0" smtClean="0"/>
              <a:t>project includes:</a:t>
            </a:r>
            <a:endParaRPr lang="en-US" dirty="0" smtClean="0"/>
          </a:p>
          <a:p>
            <a:pPr lvl="2">
              <a:lnSpc>
                <a:spcPct val="160000"/>
              </a:lnSpc>
            </a:pPr>
            <a:r>
              <a:rPr lang="en-US" sz="2600" dirty="0" smtClean="0"/>
              <a:t>Panda </a:t>
            </a:r>
            <a:r>
              <a:rPr lang="en-US" sz="2600" dirty="0" err="1" smtClean="0"/>
              <a:t>Dataframe</a:t>
            </a:r>
            <a:endParaRPr lang="en-US" sz="2600" dirty="0" smtClean="0"/>
          </a:p>
          <a:p>
            <a:pPr lvl="2">
              <a:lnSpc>
                <a:spcPct val="160000"/>
              </a:lnSpc>
            </a:pPr>
            <a:r>
              <a:rPr lang="en-US" sz="2600" dirty="0" err="1" smtClean="0"/>
              <a:t>Numpy</a:t>
            </a:r>
            <a:r>
              <a:rPr lang="en-US" sz="2600" dirty="0" smtClean="0"/>
              <a:t> Package</a:t>
            </a:r>
          </a:p>
          <a:p>
            <a:pPr lvl="2">
              <a:lnSpc>
                <a:spcPct val="160000"/>
              </a:lnSpc>
            </a:pPr>
            <a:r>
              <a:rPr lang="en-US" sz="2600" dirty="0" err="1" smtClean="0"/>
              <a:t>Seaborn</a:t>
            </a:r>
            <a:r>
              <a:rPr lang="en-US" sz="2600" dirty="0" smtClean="0"/>
              <a:t> Package</a:t>
            </a:r>
          </a:p>
          <a:p>
            <a:pPr lvl="2">
              <a:lnSpc>
                <a:spcPct val="160000"/>
              </a:lnSpc>
            </a:pPr>
            <a:r>
              <a:rPr lang="en-US" sz="2600" dirty="0" err="1" smtClean="0"/>
              <a:t>BeautifuSoup</a:t>
            </a:r>
            <a:endParaRPr lang="en-US" sz="2600" dirty="0" smtClean="0"/>
          </a:p>
          <a:p>
            <a:pPr lvl="2">
              <a:lnSpc>
                <a:spcPct val="160000"/>
              </a:lnSpc>
            </a:pPr>
            <a:r>
              <a:rPr lang="en-US" sz="2600" dirty="0" err="1" smtClean="0"/>
              <a:t>Sklearn</a:t>
            </a:r>
            <a:r>
              <a:rPr lang="en-US" sz="2600" dirty="0" smtClean="0"/>
              <a:t> for KNN clustering</a:t>
            </a:r>
          </a:p>
          <a:p>
            <a:pPr lvl="2">
              <a:lnSpc>
                <a:spcPct val="160000"/>
              </a:lnSpc>
            </a:pPr>
            <a:r>
              <a:rPr lang="en-US" sz="2600" dirty="0" err="1" smtClean="0"/>
              <a:t>Geopy</a:t>
            </a:r>
            <a:r>
              <a:rPr lang="en-US" sz="2600" dirty="0" smtClean="0"/>
              <a:t> for latitude and longitude extraction</a:t>
            </a:r>
          </a:p>
          <a:p>
            <a:pPr lvl="2">
              <a:lnSpc>
                <a:spcPct val="160000"/>
              </a:lnSpc>
            </a:pPr>
            <a:r>
              <a:rPr lang="en-US" sz="2600" dirty="0" err="1" smtClean="0"/>
              <a:t>FourSquare</a:t>
            </a:r>
            <a:r>
              <a:rPr lang="en-US" sz="2600" dirty="0" smtClean="0"/>
              <a:t> APIs</a:t>
            </a:r>
          </a:p>
          <a:p>
            <a:pPr lvl="2">
              <a:lnSpc>
                <a:spcPct val="160000"/>
              </a:lnSpc>
            </a:pPr>
            <a:r>
              <a:rPr lang="en-US" sz="2600" dirty="0" smtClean="0"/>
              <a:t>Folium &amp;</a:t>
            </a:r>
          </a:p>
          <a:p>
            <a:pPr lvl="2">
              <a:lnSpc>
                <a:spcPct val="160000"/>
              </a:lnSpc>
            </a:pPr>
            <a:r>
              <a:rPr lang="en-US" sz="2600" dirty="0" err="1" smtClean="0"/>
              <a:t>Matplotlib</a:t>
            </a:r>
            <a:r>
              <a:rPr lang="en-US" sz="2600" dirty="0" smtClean="0"/>
              <a:t> </a:t>
            </a:r>
            <a:endParaRPr lang="en-US" sz="5800" dirty="0" smtClean="0"/>
          </a:p>
          <a:p>
            <a:endParaRPr lang="en-US" dirty="0"/>
          </a:p>
        </p:txBody>
      </p:sp>
      <p:sp>
        <p:nvSpPr>
          <p:cNvPr id="4" name="Content Placeholder 3"/>
          <p:cNvSpPr>
            <a:spLocks noGrp="1"/>
          </p:cNvSpPr>
          <p:nvPr>
            <p:ph sz="half" idx="2"/>
          </p:nvPr>
        </p:nvSpPr>
        <p:spPr/>
        <p:txBody>
          <a:bodyPr>
            <a:noAutofit/>
          </a:bodyPr>
          <a:lstStyle/>
          <a:p>
            <a:pPr>
              <a:lnSpc>
                <a:spcPct val="170000"/>
              </a:lnSpc>
              <a:buNone/>
            </a:pPr>
            <a:r>
              <a:rPr lang="en-US" sz="1600" dirty="0" smtClean="0"/>
              <a:t>Techniques used in the project include:</a:t>
            </a:r>
          </a:p>
          <a:p>
            <a:pPr lvl="2">
              <a:lnSpc>
                <a:spcPct val="170000"/>
              </a:lnSpc>
            </a:pPr>
            <a:r>
              <a:rPr lang="en-US" sz="1600" dirty="0" smtClean="0"/>
              <a:t>Data Pre processing &amp; cleaning</a:t>
            </a:r>
          </a:p>
          <a:p>
            <a:pPr lvl="2">
              <a:lnSpc>
                <a:spcPct val="170000"/>
              </a:lnSpc>
            </a:pPr>
            <a:r>
              <a:rPr lang="en-US" sz="1600" dirty="0" smtClean="0"/>
              <a:t>Neighborhood analysis</a:t>
            </a:r>
          </a:p>
          <a:p>
            <a:pPr lvl="2">
              <a:lnSpc>
                <a:spcPct val="170000"/>
              </a:lnSpc>
            </a:pPr>
            <a:r>
              <a:rPr lang="en-US" sz="1600" dirty="0" smtClean="0"/>
              <a:t>Coordinates extraction</a:t>
            </a:r>
          </a:p>
          <a:p>
            <a:pPr lvl="2">
              <a:lnSpc>
                <a:spcPct val="170000"/>
              </a:lnSpc>
            </a:pPr>
            <a:r>
              <a:rPr lang="en-US" sz="1600" dirty="0" smtClean="0"/>
              <a:t>KNN Clustering of coffee shops</a:t>
            </a:r>
          </a:p>
          <a:p>
            <a:pPr lvl="2">
              <a:lnSpc>
                <a:spcPct val="170000"/>
              </a:lnSpc>
            </a:pPr>
            <a:r>
              <a:rPr lang="en-US" sz="1600" dirty="0" err="1" smtClean="0"/>
              <a:t>FourSquare</a:t>
            </a:r>
            <a:r>
              <a:rPr lang="en-US" sz="1600" dirty="0" smtClean="0"/>
              <a:t> API calls:</a:t>
            </a:r>
          </a:p>
          <a:p>
            <a:pPr lvl="3">
              <a:lnSpc>
                <a:spcPct val="170000"/>
              </a:lnSpc>
            </a:pPr>
            <a:r>
              <a:rPr lang="en-US" sz="1600" dirty="0" smtClean="0"/>
              <a:t>“Search” call</a:t>
            </a:r>
          </a:p>
          <a:p>
            <a:pPr lvl="3">
              <a:lnSpc>
                <a:spcPct val="170000"/>
              </a:lnSpc>
            </a:pPr>
            <a:r>
              <a:rPr lang="en-US" sz="1600" dirty="0" smtClean="0"/>
              <a:t>“trending” call</a:t>
            </a:r>
          </a:p>
          <a:p>
            <a:pPr lvl="2">
              <a:lnSpc>
                <a:spcPct val="170000"/>
              </a:lnSpc>
            </a:pPr>
            <a:r>
              <a:rPr lang="en-US" sz="1600" dirty="0" smtClean="0"/>
              <a:t>Map generation</a:t>
            </a:r>
          </a:p>
          <a:p>
            <a:pPr lvl="2">
              <a:lnSpc>
                <a:spcPct val="170000"/>
              </a:lnSpc>
            </a:pPr>
            <a:r>
              <a:rPr lang="en-US" sz="1600" dirty="0" smtClean="0"/>
              <a:t>Cluster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Results</a:t>
            </a:r>
            <a:endParaRPr lang="en-US" dirty="0">
              <a:solidFill>
                <a:schemeClr val="accent1"/>
              </a:solidFill>
            </a:endParaRPr>
          </a:p>
        </p:txBody>
      </p:sp>
      <p:sp>
        <p:nvSpPr>
          <p:cNvPr id="3" name="Content Placeholder 2"/>
          <p:cNvSpPr>
            <a:spLocks noGrp="1"/>
          </p:cNvSpPr>
          <p:nvPr>
            <p:ph sz="quarter" idx="1"/>
          </p:nvPr>
        </p:nvSpPr>
        <p:spPr/>
        <p:txBody>
          <a:bodyPr>
            <a:noAutofit/>
          </a:bodyPr>
          <a:lstStyle/>
          <a:p>
            <a:pPr>
              <a:lnSpc>
                <a:spcPct val="150000"/>
              </a:lnSpc>
            </a:pPr>
            <a:r>
              <a:rPr lang="en-US" sz="1600" dirty="0" smtClean="0"/>
              <a:t>There are 2 major clusters with most coffee shops denoted in purple and orange which indicates :</a:t>
            </a:r>
          </a:p>
          <a:p>
            <a:pPr lvl="2">
              <a:lnSpc>
                <a:spcPct val="150000"/>
              </a:lnSpc>
            </a:pPr>
            <a:r>
              <a:rPr lang="en-US" sz="1200" dirty="0" smtClean="0"/>
              <a:t>a)that the coffee shop scene is very active and may potentially be highly competitive and result in higher barrier to entry.</a:t>
            </a:r>
          </a:p>
          <a:p>
            <a:pPr lvl="2">
              <a:lnSpc>
                <a:spcPct val="150000"/>
              </a:lnSpc>
            </a:pPr>
            <a:r>
              <a:rPr lang="en-US" sz="1200" dirty="0" smtClean="0"/>
              <a:t>b) Also tell us that the coffee shop scene located in the blue, green or red clusters will have lesser competition, therefore reducing the barrier to entry.</a:t>
            </a:r>
          </a:p>
          <a:p>
            <a:pPr>
              <a:lnSpc>
                <a:spcPct val="150000"/>
              </a:lnSpc>
            </a:pPr>
            <a:r>
              <a:rPr lang="en-US" sz="1600" dirty="0" smtClean="0"/>
              <a:t>It is also important to consider the target consumers' demographics, spending patterns and geographical distribution to derive a more holistic approach for the identification of the most suitable location.</a:t>
            </a:r>
          </a:p>
          <a:p>
            <a:pPr>
              <a:lnSpc>
                <a:spcPct val="150000"/>
              </a:lnSpc>
            </a:pPr>
            <a:r>
              <a:rPr lang="en-US" sz="1600" dirty="0" smtClean="0"/>
              <a:t>It must be noted that identification and study of the trending coffee shops, their:  </a:t>
            </a:r>
            <a:r>
              <a:rPr lang="en-US" sz="1600" dirty="0" smtClean="0"/>
              <a:t>              • </a:t>
            </a:r>
            <a:r>
              <a:rPr lang="en-US" sz="1600" dirty="0" smtClean="0"/>
              <a:t>location, • product offerings, • price range, • customer profiles and • proximity to parking or subway/tram/bus stops will give further insights into developing a potentially profitable and successful business model by giving the entrepreneur a competitive edge</a:t>
            </a:r>
            <a:r>
              <a:rPr lang="en-US" sz="1600" dirty="0" smtClean="0"/>
              <a:t>.</a:t>
            </a:r>
            <a:endParaRPr lang="en-US"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Conclusion</a:t>
            </a:r>
            <a:endParaRPr lang="en-US" dirty="0">
              <a:solidFill>
                <a:schemeClr val="accent1"/>
              </a:solidFill>
            </a:endParaRPr>
          </a:p>
        </p:txBody>
      </p:sp>
      <p:sp>
        <p:nvSpPr>
          <p:cNvPr id="3" name="Content Placeholder 2"/>
          <p:cNvSpPr>
            <a:spLocks noGrp="1"/>
          </p:cNvSpPr>
          <p:nvPr>
            <p:ph sz="quarter" idx="1"/>
          </p:nvPr>
        </p:nvSpPr>
        <p:spPr/>
        <p:txBody>
          <a:bodyPr>
            <a:normAutofit/>
          </a:bodyPr>
          <a:lstStyle/>
          <a:p>
            <a:pPr>
              <a:buNone/>
            </a:pPr>
            <a:endParaRPr lang="en-US" dirty="0" smtClean="0"/>
          </a:p>
          <a:p>
            <a:pPr>
              <a:lnSpc>
                <a:spcPct val="210000"/>
              </a:lnSpc>
            </a:pPr>
            <a:r>
              <a:rPr lang="en-US" sz="2200" dirty="0" smtClean="0"/>
              <a:t>The </a:t>
            </a:r>
            <a:r>
              <a:rPr lang="en-US" sz="2200" dirty="0" smtClean="0"/>
              <a:t>location data of coffee shops across Toronto are plotted on a map and clustered using KNN algorithm to show the number of coffee shops in different neighborhoods of Toronto. </a:t>
            </a:r>
            <a:endParaRPr lang="en-US" sz="2200" dirty="0" smtClean="0"/>
          </a:p>
          <a:p>
            <a:pPr>
              <a:lnSpc>
                <a:spcPct val="210000"/>
              </a:lnSpc>
              <a:buNone/>
            </a:pPr>
            <a:endParaRPr lang="en-US" sz="1100" dirty="0" smtClean="0"/>
          </a:p>
          <a:p>
            <a:pPr>
              <a:lnSpc>
                <a:spcPct val="210000"/>
              </a:lnSpc>
            </a:pPr>
            <a:r>
              <a:rPr lang="en-US" sz="2200" dirty="0" smtClean="0"/>
              <a:t>The </a:t>
            </a:r>
            <a:r>
              <a:rPr lang="en-US" sz="2200" dirty="0" smtClean="0"/>
              <a:t>data analysis should help stakeholders make decisions about locating and developing the appropriate business model.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TotalTime>
  <Words>519</Words>
  <Application>Microsoft Office PowerPoint</Application>
  <PresentationFormat>On-screen Show (4:3)</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Applied Data Science Capstone Project  (IBM Data Science Professional Certificate Course)  </vt:lpstr>
      <vt:lpstr>Introduction</vt:lpstr>
      <vt:lpstr>Description of Problem/ Background</vt:lpstr>
      <vt:lpstr>Description of Data</vt:lpstr>
      <vt:lpstr>Data Analysis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(IBM Data Science Professional Certificate Course)</dc:title>
  <dc:creator>A</dc:creator>
  <cp:lastModifiedBy>A</cp:lastModifiedBy>
  <cp:revision>8</cp:revision>
  <dcterms:created xsi:type="dcterms:W3CDTF">2021-02-24T16:37:35Z</dcterms:created>
  <dcterms:modified xsi:type="dcterms:W3CDTF">2021-02-24T17:08:55Z</dcterms:modified>
</cp:coreProperties>
</file>