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68580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Helvetica Neue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AC7D1CC-1004-41E1-B41A-4B0974630CD0}">
  <a:tblStyle styleId="{0AC7D1CC-1004-41E1-B41A-4B0974630C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-italic.fntdata"/><Relationship Id="rId30" Type="http://schemas.openxmlformats.org/officeDocument/2006/relationships/font" Target="fonts/HelveticaNeue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HelveticaNeue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airbaltic.com/airbaltic-worlds-first-airline-to-accept-bitcoin" TargetMode="External"/><Relationship Id="rId3" Type="http://schemas.openxmlformats.org/officeDocument/2006/relationships/hyperlink" Target="https://www.airbaltic.com/airbaltic-worlds-first-airline-to-accept-bitcoin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28e362ccf_0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28e362ccf_0_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28e362ccf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428e362ccf_0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429f7f416b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429f7f416b_0_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429f7f416b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429f7f416b_0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29f7f416b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429f7f416b_0_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29742d73c_0_6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29742d73c_0_6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satoshi nakamoto</a:t>
            </a:r>
            <a:endParaRPr/>
          </a:p>
        </p:txBody>
      </p:sp>
      <p:sp>
        <p:nvSpPr>
          <p:cNvPr id="157" name="Google Shape;15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28e362ccf_1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28e362ccf_1_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consider bitcoin not only as a store of value but as a exchange of large items like lamborghini , houses etc. You can transact with anyone around the world without permission , without an intermediary.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2"/>
              </a:rPr>
              <a:t>airBaltic - World’s First Airline To Accept Bitcoin</a:t>
            </a:r>
            <a:endParaRPr sz="1100">
              <a:uFill>
                <a:noFill/>
              </a:u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28e362ccf_1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28e362ccf_1_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0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65544" y="6400800"/>
            <a:ext cx="273657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>
  <p:cSld name="Title and Vertical 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Google Shape;57;p11"/>
          <p:cNvCxnSpPr/>
          <p:nvPr/>
        </p:nvCxnSpPr>
        <p:spPr>
          <a:xfrm>
            <a:off x="533400" y="1219200"/>
            <a:ext cx="8077201" cy="0"/>
          </a:xfrm>
          <a:prstGeom prst="straightConnector1">
            <a:avLst/>
          </a:prstGeom>
          <a:noFill/>
          <a:ln cap="flat" cmpd="sng" w="7620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1"/>
          <p:cNvSpPr txBox="1"/>
          <p:nvPr>
            <p:ph type="title"/>
          </p:nvPr>
        </p:nvSpPr>
        <p:spPr>
          <a:xfrm>
            <a:off x="685800" y="346075"/>
            <a:ext cx="7772400" cy="873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685800" y="1371600"/>
            <a:ext cx="7772400" cy="4687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4064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4064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4064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4064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»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4064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»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4064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»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4064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»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4064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»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65544" y="6400800"/>
            <a:ext cx="273657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>
  <p:cSld name="Vertical Title and 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2"/>
          <p:cNvCxnSpPr/>
          <p:nvPr/>
        </p:nvCxnSpPr>
        <p:spPr>
          <a:xfrm>
            <a:off x="533400" y="1219200"/>
            <a:ext cx="8077201" cy="0"/>
          </a:xfrm>
          <a:prstGeom prst="straightConnector1">
            <a:avLst/>
          </a:prstGeom>
          <a:noFill/>
          <a:ln cap="flat" cmpd="sng" w="7620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2"/>
          <p:cNvSpPr txBox="1"/>
          <p:nvPr>
            <p:ph type="title"/>
          </p:nvPr>
        </p:nvSpPr>
        <p:spPr>
          <a:xfrm>
            <a:off x="6515100" y="346075"/>
            <a:ext cx="1943100" cy="5713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685800" y="346075"/>
            <a:ext cx="5676900" cy="571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4064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4064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4064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4064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»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4064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»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4064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»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4064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»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4064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»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8565544" y="6400800"/>
            <a:ext cx="273657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2 Content">
  <p:cSld name="Title, Text, and 2 Conte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13"/>
          <p:cNvCxnSpPr/>
          <p:nvPr/>
        </p:nvCxnSpPr>
        <p:spPr>
          <a:xfrm>
            <a:off x="533400" y="1219200"/>
            <a:ext cx="8077201" cy="0"/>
          </a:xfrm>
          <a:prstGeom prst="straightConnector1">
            <a:avLst/>
          </a:prstGeom>
          <a:noFill/>
          <a:ln cap="flat" cmpd="sng" w="7620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" name="Google Shape;68;p13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4064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4064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4064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4064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»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4064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»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4064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»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4064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»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4064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»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413144" y="6245225"/>
            <a:ext cx="273657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Content">
  <p:cSld name="Title, Text, and Conte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Google Shape;72;p14"/>
          <p:cNvCxnSpPr/>
          <p:nvPr/>
        </p:nvCxnSpPr>
        <p:spPr>
          <a:xfrm>
            <a:off x="533400" y="1219200"/>
            <a:ext cx="8077201" cy="0"/>
          </a:xfrm>
          <a:prstGeom prst="straightConnector1">
            <a:avLst/>
          </a:prstGeom>
          <a:noFill/>
          <a:ln cap="flat" cmpd="sng" w="7620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" name="Google Shape;73;p14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4064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4064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4064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4064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»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4064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»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4064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»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4064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»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4064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»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413144" y="6245225"/>
            <a:ext cx="273657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4 Content">
  <p:cSld name="Title and 4 Conten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77;p15"/>
          <p:cNvCxnSpPr/>
          <p:nvPr/>
        </p:nvCxnSpPr>
        <p:spPr>
          <a:xfrm>
            <a:off x="533400" y="1219200"/>
            <a:ext cx="8077201" cy="0"/>
          </a:xfrm>
          <a:prstGeom prst="straightConnector1">
            <a:avLst/>
          </a:prstGeom>
          <a:noFill/>
          <a:ln cap="flat" cmpd="sng" w="7620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" name="Google Shape;78;p15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57200" y="1600200"/>
            <a:ext cx="4038600" cy="2185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4064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4064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4064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4064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»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4064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»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4064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»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4064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»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4064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»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8413144" y="6245225"/>
            <a:ext cx="273657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 and Clip Art">
  <p:cSld name="Title, Text and Clip Ar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6"/>
          <p:cNvCxnSpPr/>
          <p:nvPr/>
        </p:nvCxnSpPr>
        <p:spPr>
          <a:xfrm>
            <a:off x="533400" y="1219200"/>
            <a:ext cx="8077201" cy="0"/>
          </a:xfrm>
          <a:prstGeom prst="straightConnector1">
            <a:avLst/>
          </a:prstGeom>
          <a:noFill/>
          <a:ln cap="flat" cmpd="sng" w="7620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" name="Google Shape;83;p16"/>
          <p:cNvSpPr txBox="1"/>
          <p:nvPr>
            <p:ph type="title"/>
          </p:nvPr>
        </p:nvSpPr>
        <p:spPr>
          <a:xfrm>
            <a:off x="685800" y="609600"/>
            <a:ext cx="7772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4064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4064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4064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4064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»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4064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»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4064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»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4064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»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4064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»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184544" y="6248400"/>
            <a:ext cx="273657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, Text, and Content">
  <p:cSld name="1_Title, Text, and Conten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Google Shape;87;p17"/>
          <p:cNvCxnSpPr/>
          <p:nvPr/>
        </p:nvCxnSpPr>
        <p:spPr>
          <a:xfrm>
            <a:off x="533400" y="1219200"/>
            <a:ext cx="8077201" cy="0"/>
          </a:xfrm>
          <a:prstGeom prst="straightConnector1">
            <a:avLst/>
          </a:prstGeom>
          <a:noFill/>
          <a:ln cap="flat" cmpd="sng" w="7620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4064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4064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4064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4064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»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4064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»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4064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»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4064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»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4064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»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565544" y="6400800"/>
            <a:ext cx="273657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 over Text">
  <p:cSld name="Title and Content over 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Google Shape;91;p18"/>
          <p:cNvCxnSpPr/>
          <p:nvPr/>
        </p:nvCxnSpPr>
        <p:spPr>
          <a:xfrm>
            <a:off x="533400" y="1219200"/>
            <a:ext cx="8077201" cy="0"/>
          </a:xfrm>
          <a:prstGeom prst="straightConnector1">
            <a:avLst/>
          </a:prstGeom>
          <a:noFill/>
          <a:ln cap="flat" cmpd="sng" w="7620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2" name="Google Shape;92;p18"/>
          <p:cNvSpPr txBox="1"/>
          <p:nvPr>
            <p:ph type="title"/>
          </p:nvPr>
        </p:nvSpPr>
        <p:spPr>
          <a:xfrm>
            <a:off x="685800" y="3048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685800" y="1066800"/>
            <a:ext cx="77724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4064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4064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4064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4064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»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4064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»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4064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»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4064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»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4064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»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4" name="Google Shape;94;p18"/>
          <p:cNvSpPr txBox="1"/>
          <p:nvPr>
            <p:ph idx="2" type="body"/>
          </p:nvPr>
        </p:nvSpPr>
        <p:spPr>
          <a:xfrm>
            <a:off x="685800" y="3657600"/>
            <a:ext cx="77724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4064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4064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4064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4064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»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4064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»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4064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»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4064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»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4064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»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184544" y="6248400"/>
            <a:ext cx="273657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 2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19"/>
          <p:cNvCxnSpPr/>
          <p:nvPr/>
        </p:nvCxnSpPr>
        <p:spPr>
          <a:xfrm>
            <a:off x="533400" y="1219200"/>
            <a:ext cx="8077200" cy="0"/>
          </a:xfrm>
          <a:prstGeom prst="straightConnector1">
            <a:avLst/>
          </a:prstGeom>
          <a:noFill/>
          <a:ln cap="flat" cmpd="sng" w="7620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8" name="Google Shape;98;p19"/>
          <p:cNvSpPr txBox="1"/>
          <p:nvPr>
            <p:ph type="title"/>
          </p:nvPr>
        </p:nvSpPr>
        <p:spPr>
          <a:xfrm>
            <a:off x="685800" y="346075"/>
            <a:ext cx="7772400" cy="873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685800" y="1346200"/>
            <a:ext cx="7772400" cy="4687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4064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4064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4064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4064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»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4064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»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4064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»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4064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»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4064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»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565544" y="6400800"/>
            <a:ext cx="273657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20781" y="266046"/>
            <a:ext cx="857627" cy="826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685800" y="346075"/>
            <a:ext cx="7772400" cy="873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685800" y="1346200"/>
            <a:ext cx="7772400" cy="4687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4064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4064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4064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4064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»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4064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»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4064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»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4064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»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4064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»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65544" y="6400800"/>
            <a:ext cx="273657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Google Shape;18;p4"/>
          <p:cNvCxnSpPr/>
          <p:nvPr/>
        </p:nvCxnSpPr>
        <p:spPr>
          <a:xfrm>
            <a:off x="533400" y="1219200"/>
            <a:ext cx="8077201" cy="0"/>
          </a:xfrm>
          <a:prstGeom prst="straightConnector1">
            <a:avLst/>
          </a:prstGeom>
          <a:noFill/>
          <a:ln cap="flat" cmpd="sng" w="7620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4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4000"/>
              <a:buFont typeface="Times New Roman"/>
              <a:buNone/>
              <a:defRPr b="1" i="0" sz="40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4064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4064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4064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»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4064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»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4064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»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4064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»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4064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»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65544" y="6400800"/>
            <a:ext cx="273657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" name="Google Shape;22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20781" y="266046"/>
            <a:ext cx="857627" cy="826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24;p5"/>
          <p:cNvCxnSpPr/>
          <p:nvPr/>
        </p:nvCxnSpPr>
        <p:spPr>
          <a:xfrm>
            <a:off x="533400" y="1219200"/>
            <a:ext cx="8077201" cy="0"/>
          </a:xfrm>
          <a:prstGeom prst="straightConnector1">
            <a:avLst/>
          </a:prstGeom>
          <a:noFill/>
          <a:ln cap="flat" cmpd="sng" w="7620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5"/>
          <p:cNvSpPr txBox="1"/>
          <p:nvPr>
            <p:ph type="title"/>
          </p:nvPr>
        </p:nvSpPr>
        <p:spPr>
          <a:xfrm>
            <a:off x="685800" y="346075"/>
            <a:ext cx="7772400" cy="873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685800" y="1371600"/>
            <a:ext cx="3810000" cy="4687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4064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4064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4064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4064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»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4064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»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4064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»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4064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»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4064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»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565544" y="6400800"/>
            <a:ext cx="273657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20781" y="266046"/>
            <a:ext cx="857627" cy="826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oogle Shape;30;p6"/>
          <p:cNvCxnSpPr/>
          <p:nvPr/>
        </p:nvCxnSpPr>
        <p:spPr>
          <a:xfrm>
            <a:off x="533400" y="1219200"/>
            <a:ext cx="8077201" cy="0"/>
          </a:xfrm>
          <a:prstGeom prst="straightConnector1">
            <a:avLst/>
          </a:prstGeom>
          <a:noFill/>
          <a:ln cap="flat" cmpd="sng" w="7620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" name="Google Shape;31;p6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4064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4064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4064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»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4064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»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4064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»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4064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»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4064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»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/>
          <a:lstStyle>
            <a:lvl1pPr indent="-4064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4064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4064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4064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»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4064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»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4064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»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4064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»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4064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»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65544" y="6400800"/>
            <a:ext cx="273657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" name="Google Shape;35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20781" y="266046"/>
            <a:ext cx="857627" cy="826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533400" y="1219200"/>
            <a:ext cx="8077201" cy="0"/>
          </a:xfrm>
          <a:prstGeom prst="straightConnector1">
            <a:avLst/>
          </a:prstGeom>
          <a:noFill/>
          <a:ln cap="flat" cmpd="sng" w="7620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685800" y="346075"/>
            <a:ext cx="7772400" cy="873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565544" y="6400800"/>
            <a:ext cx="273657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" name="Google Shape;4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20781" y="266046"/>
            <a:ext cx="857627" cy="826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Google Shape;42;p8"/>
          <p:cNvCxnSpPr/>
          <p:nvPr/>
        </p:nvCxnSpPr>
        <p:spPr>
          <a:xfrm>
            <a:off x="533400" y="1219200"/>
            <a:ext cx="8077201" cy="0"/>
          </a:xfrm>
          <a:prstGeom prst="straightConnector1">
            <a:avLst/>
          </a:prstGeom>
          <a:noFill/>
          <a:ln cap="flat" cmpd="sng" w="7620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65544" y="6400800"/>
            <a:ext cx="273657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>
  <p:cSld name="Content with Ca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9"/>
          <p:cNvCxnSpPr/>
          <p:nvPr/>
        </p:nvCxnSpPr>
        <p:spPr>
          <a:xfrm>
            <a:off x="533400" y="1219200"/>
            <a:ext cx="8077201" cy="0"/>
          </a:xfrm>
          <a:prstGeom prst="straightConnector1">
            <a:avLst/>
          </a:prstGeom>
          <a:noFill/>
          <a:ln cap="flat" cmpd="sng" w="7620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9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4318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Char char="–"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Char char="–"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Char char="»"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4064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»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4064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»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4064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»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4064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»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4064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4064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4064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4064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»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4064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»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4064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»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4064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»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4064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»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65544" y="6400800"/>
            <a:ext cx="273657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>
  <p:cSld name="Picture with 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Google Shape;51;p10"/>
          <p:cNvCxnSpPr/>
          <p:nvPr/>
        </p:nvCxnSpPr>
        <p:spPr>
          <a:xfrm>
            <a:off x="533400" y="1219200"/>
            <a:ext cx="8077201" cy="0"/>
          </a:xfrm>
          <a:prstGeom prst="straightConnector1">
            <a:avLst/>
          </a:prstGeom>
          <a:noFill/>
          <a:ln cap="flat" cmpd="sng" w="7620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p10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3" name="Google Shape;53;p10"/>
          <p:cNvSpPr/>
          <p:nvPr>
            <p:ph idx="2" type="pic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»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»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»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»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»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4064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4064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4064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»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4064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»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4064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»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4064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»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4064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»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565544" y="6400800"/>
            <a:ext cx="273657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>
            <a:alpha val="15686"/>
          </a:scheme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>
            <a:off x="533400" y="1219200"/>
            <a:ext cx="8077201" cy="0"/>
          </a:xfrm>
          <a:prstGeom prst="straightConnector1">
            <a:avLst/>
          </a:prstGeom>
          <a:noFill/>
          <a:ln cap="flat" cmpd="sng" w="7620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" name="Google Shape;7;p1"/>
          <p:cNvSpPr txBox="1"/>
          <p:nvPr>
            <p:ph type="title"/>
          </p:nvPr>
        </p:nvSpPr>
        <p:spPr>
          <a:xfrm>
            <a:off x="685800" y="346075"/>
            <a:ext cx="7772400" cy="873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85800" y="1346200"/>
            <a:ext cx="7772400" cy="4687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4064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4064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4064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4064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»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4064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»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4064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»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4064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»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4064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»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65544" y="6400800"/>
            <a:ext cx="273657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20781" y="266046"/>
            <a:ext cx="857627" cy="82615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/>
          <p:nvPr/>
        </p:nvSpPr>
        <p:spPr>
          <a:xfrm>
            <a:off x="3124200" y="6400800"/>
            <a:ext cx="2895600" cy="287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CC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IGDTUW</a:t>
            </a:r>
            <a:endParaRPr/>
          </a:p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650302" y="6400800"/>
            <a:ext cx="188898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rgbClr val="CC66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Google Shape;108;p20"/>
          <p:cNvSpPr txBox="1"/>
          <p:nvPr>
            <p:ph idx="4294967295" type="title"/>
          </p:nvPr>
        </p:nvSpPr>
        <p:spPr>
          <a:xfrm>
            <a:off x="152400" y="1012375"/>
            <a:ext cx="8839200" cy="11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4000"/>
              <a:buFont typeface="Times New Roman"/>
              <a:buNone/>
            </a:pPr>
            <a:r>
              <a:rPr lang="en-US" sz="4000"/>
              <a:t>Exploring Computational Techniques to Predict Price of Bitcoin</a:t>
            </a:r>
            <a:endParaRPr/>
          </a:p>
        </p:txBody>
      </p:sp>
      <p:sp>
        <p:nvSpPr>
          <p:cNvPr id="109" name="Google Shape;109;p20"/>
          <p:cNvSpPr/>
          <p:nvPr/>
        </p:nvSpPr>
        <p:spPr>
          <a:xfrm>
            <a:off x="5338500" y="3957070"/>
            <a:ext cx="38055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1450" lIns="41450" spcFirstLastPara="1" rIns="41450" wrap="square" tIns="4145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Presented By : 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Aditi Mittal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(009)</a:t>
            </a:r>
            <a:endParaRPr b="0" i="0" sz="18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Vipasha Dhiman (044)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Ashi Singh (045)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20"/>
          <p:cNvSpPr/>
          <p:nvPr/>
        </p:nvSpPr>
        <p:spPr>
          <a:xfrm>
            <a:off x="3587412" y="5892043"/>
            <a:ext cx="2267909" cy="425051"/>
          </a:xfrm>
          <a:prstGeom prst="rect">
            <a:avLst/>
          </a:prstGeom>
          <a:noFill/>
          <a:ln>
            <a:noFill/>
          </a:ln>
        </p:spPr>
        <p:txBody>
          <a:bodyPr anchorCtr="0" anchor="t" bIns="41450" lIns="41450" spcFirstLastPara="1" rIns="41450" wrap="square" tIns="4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September 2018</a:t>
            </a:r>
            <a:endParaRPr/>
          </a:p>
        </p:txBody>
      </p:sp>
      <p:pic>
        <p:nvPicPr>
          <p:cNvPr descr="C:\Users\Monica\Desktop\images (1).jpe" id="111" name="Google Shape;11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9873" y="3875818"/>
            <a:ext cx="2232249" cy="201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/>
          <p:nvPr/>
        </p:nvSpPr>
        <p:spPr>
          <a:xfrm>
            <a:off x="118484" y="4077070"/>
            <a:ext cx="3373396" cy="1467075"/>
          </a:xfrm>
          <a:prstGeom prst="rect">
            <a:avLst/>
          </a:prstGeom>
          <a:noFill/>
          <a:ln>
            <a:noFill/>
          </a:ln>
        </p:spPr>
        <p:txBody>
          <a:bodyPr anchorCtr="0" anchor="t" bIns="41450" lIns="41450" spcFirstLastPara="1" rIns="41450" wrap="square" tIns="4145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Guide: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Dr. Chandra Prakash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Assistant Professor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2961600" y="2586716"/>
            <a:ext cx="3220800" cy="9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Cambria"/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Synopsis Presentation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>
            <p:ph type="title"/>
          </p:nvPr>
        </p:nvSpPr>
        <p:spPr>
          <a:xfrm>
            <a:off x="685800" y="346075"/>
            <a:ext cx="7772400" cy="873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</a:pPr>
            <a:r>
              <a:rPr b="0" i="0" lang="en-US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Methodology</a:t>
            </a:r>
            <a:endParaRPr b="0" i="0" sz="3600" u="none" cap="none" strike="noStrike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29"/>
          <p:cNvSpPr txBox="1"/>
          <p:nvPr>
            <p:ph idx="1" type="body"/>
          </p:nvPr>
        </p:nvSpPr>
        <p:spPr>
          <a:xfrm>
            <a:off x="685800" y="1801225"/>
            <a:ext cx="77724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Defining the research objective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Identifying the data source and analysing the data and its attributes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Pre-processing of data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Implementation of techniques: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eriod"/>
            </a:pPr>
            <a:r>
              <a:rPr b="1" lang="en-US" sz="2400">
                <a:solidFill>
                  <a:schemeClr val="dk1"/>
                </a:solidFill>
              </a:rPr>
              <a:t>Recurrent neural network (RNN)</a:t>
            </a:r>
            <a:r>
              <a:rPr lang="en-US" sz="2400">
                <a:solidFill>
                  <a:schemeClr val="dk1"/>
                </a:solidFill>
              </a:rPr>
              <a:t>-Implementation by Aditi Mittal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eriod"/>
            </a:pPr>
            <a:r>
              <a:rPr b="1" lang="en-US" sz="2400">
                <a:solidFill>
                  <a:schemeClr val="dk1"/>
                </a:solidFill>
              </a:rPr>
              <a:t>Long short term memory (LSTM)</a:t>
            </a:r>
            <a:r>
              <a:rPr lang="en-US" sz="2400">
                <a:solidFill>
                  <a:schemeClr val="dk1"/>
                </a:solidFill>
              </a:rPr>
              <a:t>-Implementation by Vipasha Dhiman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eriod"/>
            </a:pPr>
            <a:r>
              <a:rPr b="1" lang="en-US" sz="2400">
                <a:solidFill>
                  <a:schemeClr val="dk1"/>
                </a:solidFill>
              </a:rPr>
              <a:t>Time series analysis</a:t>
            </a:r>
            <a:r>
              <a:rPr lang="en-US" sz="2400">
                <a:solidFill>
                  <a:schemeClr val="dk1"/>
                </a:solidFill>
              </a:rPr>
              <a:t>-Implementation by Ashi Singh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36" name="Google Shape;236;p29"/>
          <p:cNvSpPr txBox="1"/>
          <p:nvPr>
            <p:ph idx="4294967295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rgbClr val="CC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29"/>
          <p:cNvSpPr txBox="1"/>
          <p:nvPr>
            <p:ph idx="11" type="ftr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IGDTUW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>
            <p:ph type="title"/>
          </p:nvPr>
        </p:nvSpPr>
        <p:spPr>
          <a:xfrm>
            <a:off x="685800" y="346075"/>
            <a:ext cx="7772400" cy="873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</a:pPr>
            <a:r>
              <a:rPr b="0" i="0" lang="en-US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Methodology</a:t>
            </a:r>
            <a:endParaRPr b="0" i="0" sz="3600" u="none" cap="none" strike="noStrike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30"/>
          <p:cNvSpPr txBox="1"/>
          <p:nvPr>
            <p:ph idx="1" type="body"/>
          </p:nvPr>
        </p:nvSpPr>
        <p:spPr>
          <a:xfrm>
            <a:off x="685800" y="1346200"/>
            <a:ext cx="7772400" cy="4687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</a:rPr>
              <a:t>5. 	</a:t>
            </a: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</a:rPr>
              <a:t>The performances of the modelling and forecasting are evaluated by root mean square error (RMSE) and mean absolute percentage error (MAPE). 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</a:rPr>
              <a:t>The formulas of two measurements are: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</a:rPr>
              <a:t>where </a:t>
            </a:r>
            <a:r>
              <a:rPr i="1" lang="en-US" sz="2400">
                <a:solidFill>
                  <a:schemeClr val="dk1"/>
                </a:solidFill>
              </a:rPr>
              <a:t>N </a:t>
            </a: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</a:rPr>
              <a:t>is the samples’ number, </a:t>
            </a:r>
            <a:r>
              <a:rPr i="1" lang="en-US" sz="2400">
                <a:solidFill>
                  <a:schemeClr val="dk1"/>
                </a:solidFill>
              </a:rPr>
              <a:t>y</a:t>
            </a:r>
            <a:r>
              <a:rPr baseline="-25000" i="1" lang="en-US" sz="2400">
                <a:solidFill>
                  <a:schemeClr val="dk1"/>
                </a:solidFill>
              </a:rPr>
              <a:t>i  </a:t>
            </a: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</a:rPr>
              <a:t>is the </a:t>
            </a:r>
            <a:r>
              <a:rPr i="1" lang="en-US" sz="2400">
                <a:solidFill>
                  <a:schemeClr val="dk1"/>
                </a:solidFill>
              </a:rPr>
              <a:t>i-th </a:t>
            </a: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</a:rPr>
              <a:t>actual value, and </a:t>
            </a:r>
            <a:r>
              <a:rPr i="1" lang="en-US" sz="2400">
                <a:solidFill>
                  <a:schemeClr val="dk1"/>
                </a:solidFill>
              </a:rPr>
              <a:t>y</a:t>
            </a: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</a:rPr>
              <a:t>ˆ</a:t>
            </a:r>
            <a:r>
              <a:rPr baseline="-25000" i="1" lang="en-US" sz="2400">
                <a:solidFill>
                  <a:schemeClr val="dk1"/>
                </a:solidFill>
              </a:rPr>
              <a:t>i</a:t>
            </a:r>
            <a:r>
              <a:rPr i="1" lang="en-US" sz="2400">
                <a:solidFill>
                  <a:schemeClr val="dk1"/>
                </a:solidFill>
              </a:rPr>
              <a:t> </a:t>
            </a: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</a:rPr>
              <a:t>is the </a:t>
            </a:r>
            <a:r>
              <a:rPr i="1" lang="en-US" sz="2400">
                <a:solidFill>
                  <a:schemeClr val="dk1"/>
                </a:solidFill>
              </a:rPr>
              <a:t>i-th</a:t>
            </a:r>
            <a:r>
              <a:rPr lang="en-US" sz="2400">
                <a:solidFill>
                  <a:schemeClr val="dk1"/>
                </a:solidFill>
              </a:rPr>
              <a:t> expected</a:t>
            </a: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</a:rPr>
              <a:t> value.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6. 	Exploring other techniques suitable for implementation (eg Singular spectrum analysis)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30"/>
          <p:cNvSpPr txBox="1"/>
          <p:nvPr>
            <p:ph idx="4294967295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rgbClr val="CC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30"/>
          <p:cNvSpPr txBox="1"/>
          <p:nvPr>
            <p:ph idx="11" type="ftr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IGDTUW</a:t>
            </a:r>
            <a:endParaRPr/>
          </a:p>
        </p:txBody>
      </p:sp>
      <p:pic>
        <p:nvPicPr>
          <p:cNvPr id="246" name="Google Shape;24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7125" y="2886075"/>
            <a:ext cx="180975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/>
          <p:nvPr>
            <p:ph type="title"/>
          </p:nvPr>
        </p:nvSpPr>
        <p:spPr>
          <a:xfrm>
            <a:off x="685800" y="346075"/>
            <a:ext cx="7772400" cy="8730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Current Status</a:t>
            </a:r>
            <a:endParaRPr/>
          </a:p>
        </p:txBody>
      </p:sp>
      <p:sp>
        <p:nvSpPr>
          <p:cNvPr id="252" name="Google Shape;252;p31"/>
          <p:cNvSpPr txBox="1"/>
          <p:nvPr>
            <p:ph idx="1" type="body"/>
          </p:nvPr>
        </p:nvSpPr>
        <p:spPr>
          <a:xfrm>
            <a:off x="319050" y="1392775"/>
            <a:ext cx="8505900" cy="34638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45720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/>
              <a:t>Data Collection</a:t>
            </a:r>
            <a:endParaRPr b="1"/>
          </a:p>
          <a:p>
            <a:pPr indent="-406400" lvl="0" marL="457200" rtl="0" algn="just"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/>
              <a:t>Collected from </a:t>
            </a:r>
            <a:r>
              <a:rPr lang="en-US"/>
              <a:t>Kaggle</a:t>
            </a:r>
            <a:endParaRPr/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/>
              <a:t>24</a:t>
            </a:r>
            <a:r>
              <a:rPr lang="en-US"/>
              <a:t> attributes(</a:t>
            </a:r>
            <a:r>
              <a:rPr lang="en-US" sz="2600"/>
              <a:t>Date</a:t>
            </a:r>
            <a:r>
              <a:rPr lang="en-US" sz="2600"/>
              <a:t>,</a:t>
            </a:r>
            <a:r>
              <a:rPr lang="en-US" sz="2600"/>
              <a:t> btc_</a:t>
            </a:r>
            <a:r>
              <a:rPr lang="en-US" sz="2600"/>
              <a:t>market</a:t>
            </a:r>
            <a:r>
              <a:rPr lang="en-US" sz="2600"/>
              <a:t>_</a:t>
            </a:r>
            <a:r>
              <a:rPr lang="en-US" sz="2600"/>
              <a:t>price, </a:t>
            </a:r>
            <a:r>
              <a:rPr lang="en-US" sz="2600"/>
              <a:t>btc_total_bitcoins, btc_market_cap, btc_</a:t>
            </a:r>
            <a:r>
              <a:rPr lang="en-US" sz="2600"/>
              <a:t>trade</a:t>
            </a:r>
            <a:r>
              <a:rPr lang="en-US" sz="2600"/>
              <a:t>_</a:t>
            </a:r>
            <a:r>
              <a:rPr lang="en-US" sz="2600"/>
              <a:t>vol</a:t>
            </a:r>
            <a:r>
              <a:rPr lang="en-US" sz="2600"/>
              <a:t>ume, btc_transaction_fees, btc_cost_per_transaction_percent,cost_per_transaction, btc_n_unique_addresses</a:t>
            </a:r>
            <a:r>
              <a:rPr lang="en-US"/>
              <a:t> etc.</a:t>
            </a:r>
            <a:r>
              <a:rPr lang="en-US"/>
              <a:t>)</a:t>
            </a:r>
            <a:endParaRPr/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/>
              <a:t>23</a:t>
            </a:r>
            <a:r>
              <a:rPr lang="en-US"/>
              <a:t> </a:t>
            </a:r>
            <a:r>
              <a:rPr lang="en-US"/>
              <a:t>Feb’</a:t>
            </a:r>
            <a:r>
              <a:rPr lang="en-US"/>
              <a:t>1</a:t>
            </a:r>
            <a:r>
              <a:rPr lang="en-US"/>
              <a:t>0</a:t>
            </a:r>
            <a:r>
              <a:rPr lang="en-US"/>
              <a:t> - </a:t>
            </a:r>
            <a:r>
              <a:rPr lang="en-US"/>
              <a:t>20</a:t>
            </a:r>
            <a:r>
              <a:rPr lang="en-US"/>
              <a:t> </a:t>
            </a:r>
            <a:r>
              <a:rPr lang="en-US"/>
              <a:t>Feb’18 for each day</a:t>
            </a:r>
            <a:endParaRPr/>
          </a:p>
        </p:txBody>
      </p:sp>
      <p:sp>
        <p:nvSpPr>
          <p:cNvPr id="253" name="Google Shape;253;p31"/>
          <p:cNvSpPr txBox="1"/>
          <p:nvPr>
            <p:ph idx="12" type="sldNum"/>
          </p:nvPr>
        </p:nvSpPr>
        <p:spPr>
          <a:xfrm>
            <a:off x="8565544" y="6400800"/>
            <a:ext cx="273600" cy="2691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 txBox="1"/>
          <p:nvPr>
            <p:ph idx="1" type="body"/>
          </p:nvPr>
        </p:nvSpPr>
        <p:spPr>
          <a:xfrm>
            <a:off x="1256850" y="5546375"/>
            <a:ext cx="6630300" cy="1047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Plot between date and bitcoin price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Further analysis have to be done</a:t>
            </a:r>
            <a:endParaRPr/>
          </a:p>
        </p:txBody>
      </p:sp>
      <p:sp>
        <p:nvSpPr>
          <p:cNvPr id="259" name="Google Shape;259;p32"/>
          <p:cNvSpPr txBox="1"/>
          <p:nvPr>
            <p:ph idx="12" type="sldNum"/>
          </p:nvPr>
        </p:nvSpPr>
        <p:spPr>
          <a:xfrm>
            <a:off x="8565544" y="6400800"/>
            <a:ext cx="273600" cy="2691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0" name="Google Shape;26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425" y="1275600"/>
            <a:ext cx="7934125" cy="418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2"/>
          <p:cNvSpPr txBox="1"/>
          <p:nvPr>
            <p:ph type="title"/>
          </p:nvPr>
        </p:nvSpPr>
        <p:spPr>
          <a:xfrm>
            <a:off x="685800" y="346075"/>
            <a:ext cx="7772400" cy="8730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3"/>
          <p:cNvSpPr txBox="1"/>
          <p:nvPr>
            <p:ph idx="12" type="sldNum"/>
          </p:nvPr>
        </p:nvSpPr>
        <p:spPr>
          <a:xfrm>
            <a:off x="8565544" y="6400800"/>
            <a:ext cx="273600" cy="2691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7" name="Google Shape;26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737048"/>
            <a:ext cx="7772400" cy="4099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 txBox="1"/>
          <p:nvPr>
            <p:ph type="title"/>
          </p:nvPr>
        </p:nvSpPr>
        <p:spPr>
          <a:xfrm>
            <a:off x="685800" y="346075"/>
            <a:ext cx="7772400" cy="873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</a:pPr>
            <a:r>
              <a:rPr b="0" i="0" lang="en-US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Gantt Chart </a:t>
            </a:r>
            <a:endParaRPr b="0" i="0" sz="3600" u="none" cap="none" strike="noStrike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p34"/>
          <p:cNvSpPr txBox="1"/>
          <p:nvPr>
            <p:ph idx="4294967295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rgbClr val="CC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Google Shape;274;p34"/>
          <p:cNvSpPr txBox="1"/>
          <p:nvPr>
            <p:ph idx="11" type="ftr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IGDTUW</a:t>
            </a:r>
            <a:endParaRPr/>
          </a:p>
        </p:txBody>
      </p:sp>
      <p:graphicFrame>
        <p:nvGraphicFramePr>
          <p:cNvPr id="275" name="Google Shape;275;p34"/>
          <p:cNvGraphicFramePr/>
          <p:nvPr/>
        </p:nvGraphicFramePr>
        <p:xfrm>
          <a:off x="785875" y="1227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{0AC7D1CC-1004-41E1-B41A-4B0974630CD0}</a:tableStyleId>
              </a:tblPr>
              <a:tblGrid>
                <a:gridCol w="846325"/>
                <a:gridCol w="3397825"/>
                <a:gridCol w="1195875"/>
                <a:gridCol w="1162600"/>
                <a:gridCol w="1237700"/>
              </a:tblGrid>
              <a:tr h="454450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S.No.</a:t>
                      </a:r>
                      <a:endParaRPr b="1"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Tasks</a:t>
                      </a:r>
                      <a:endParaRPr b="1"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Months</a:t>
                      </a:r>
                      <a:endParaRPr b="1"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 hMerge="1"/>
                <a:tc hMerge="1"/>
              </a:tr>
              <a:tr h="319125"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September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October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November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533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Literature review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664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Defining the problem and Objective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533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Collection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533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Pre-processing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highlight>
                          <a:srgbClr val="99FF33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533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Implementation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FFF00"/>
                    </a:solidFill>
                  </a:tcPr>
                </a:tc>
              </a:tr>
              <a:tr h="533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omparison of existing techniques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FFF00"/>
                    </a:solidFill>
                  </a:tcPr>
                </a:tc>
              </a:tr>
              <a:tr h="533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Implement</a:t>
                      </a: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ing other techniques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5"/>
          <p:cNvSpPr txBox="1"/>
          <p:nvPr>
            <p:ph type="title"/>
          </p:nvPr>
        </p:nvSpPr>
        <p:spPr>
          <a:xfrm>
            <a:off x="685800" y="346075"/>
            <a:ext cx="7772400" cy="873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</a:pPr>
            <a:r>
              <a:rPr b="0" i="0" lang="en-US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b="0" i="0" sz="3600" u="none" cap="none" strike="noStrike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Google Shape;281;p35"/>
          <p:cNvSpPr txBox="1"/>
          <p:nvPr>
            <p:ph idx="1" type="body"/>
          </p:nvPr>
        </p:nvSpPr>
        <p:spPr>
          <a:xfrm>
            <a:off x="600400" y="1346200"/>
            <a:ext cx="8085600" cy="49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[1]McNally, Sean \&amp; Roche, Jason \&amp; Caton, Simon. (2018). Predicting the Price of Bitcoin Using Machine Learning. 339-343. 10.1109/PDP2018.2018.00060.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[2] Willy Woo, “Using Google Trends to Detect Bitcoin Price Bubbles” Coindesk, Mar 11, 2017.[Online].Available:https://www.coindesk.com/using-google-trends-detect-bitcoin-price-bubbles. [Accessed: Sep. 17, 2018].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[3] "Bitcoin (USD) Price," coindesk. [Online]. Available: https://www.coindesk.com/price. [Accessed: Sept. 17, 2018].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[4]Montag Ali, “This crypto-millionaire bought a Lamborghini for dollar 115 thanks to bitcoin”,CNBC,Feb7,2018.[Online].Available:https://www.cnbc.com/2018/02/07/bitcoin-millionaires-are-buying-lamborghinis-with-cryptocurrency.htm. [Accessed: Sep. 18, 2018].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[5]SRK,“Cryptocurrency Historical Prices” Kaggle,Feb 2018.[Online]. Available:https://www.kaggle.com/sudalairajkumar/cryptocurrencypricehistor. [Accessed: Sep. 4, 2018]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5"/>
          <p:cNvSpPr txBox="1"/>
          <p:nvPr>
            <p:ph idx="4294967295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rgbClr val="CC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35"/>
          <p:cNvSpPr txBox="1"/>
          <p:nvPr>
            <p:ph idx="11" type="ftr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IGDTUW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 txBox="1"/>
          <p:nvPr>
            <p:ph type="title"/>
          </p:nvPr>
        </p:nvSpPr>
        <p:spPr>
          <a:xfrm>
            <a:off x="685800" y="346075"/>
            <a:ext cx="7772400" cy="8730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 (Contd.)</a:t>
            </a:r>
            <a:endParaRPr/>
          </a:p>
        </p:txBody>
      </p:sp>
      <p:sp>
        <p:nvSpPr>
          <p:cNvPr id="289" name="Google Shape;289;p36"/>
          <p:cNvSpPr txBox="1"/>
          <p:nvPr>
            <p:ph idx="1" type="body"/>
          </p:nvPr>
        </p:nvSpPr>
        <p:spPr>
          <a:xfrm>
            <a:off x="685800" y="1346200"/>
            <a:ext cx="7772400" cy="46878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[6] The Rickest Ricky, "Basic Time Series Analysis and Trading Strategy with Bitcoin Price Data", medium, Dec. 29,2017. [Online]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Available:https://towardsdatascience.com/basic-time-series-analysis-and-trading-strategy-with-bitcoin-price-data-1a8f1a30f11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[7]Jang, Huisu, and Jaewook Lee. "An empirical study on modeling and prediction of bitcoin prices with bayesian neural networks based on blockchain information." IEEE Access 6 (2018): 5427-5437.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[8]Tian Guo and Nino Antulov-Fantulin. "An experimental study of Bitcoin fluctuation using machine learning methods."[Accessed: Sep. 18, 2018].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[9]Mern, John, Spenser Anderson, and John Poothokaran. "Using Bitcoin Ledger Network Data to Predict the Price of Bitcoin."[Accessed: Sep. 18, 2018].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[10] BitcoinCharts, Available:http://api.bitcoincharts.com/v1/csv/ [Accessed: Sep. 19, 2018]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6"/>
          <p:cNvSpPr txBox="1"/>
          <p:nvPr>
            <p:ph idx="12" type="sldNum"/>
          </p:nvPr>
        </p:nvSpPr>
        <p:spPr>
          <a:xfrm>
            <a:off x="8565544" y="6400800"/>
            <a:ext cx="273600" cy="2691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7"/>
          <p:cNvSpPr txBox="1"/>
          <p:nvPr>
            <p:ph idx="1" type="body"/>
          </p:nvPr>
        </p:nvSpPr>
        <p:spPr>
          <a:xfrm>
            <a:off x="685800" y="3015375"/>
            <a:ext cx="7772400" cy="15612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38761D"/>
                </a:solidFill>
              </a:rPr>
              <a:t>THANK YOU!</a:t>
            </a:r>
            <a:endParaRPr sz="7200">
              <a:solidFill>
                <a:srgbClr val="38761D"/>
              </a:solidFill>
            </a:endParaRPr>
          </a:p>
        </p:txBody>
      </p:sp>
      <p:sp>
        <p:nvSpPr>
          <p:cNvPr id="296" name="Google Shape;296;p37"/>
          <p:cNvSpPr txBox="1"/>
          <p:nvPr>
            <p:ph idx="12" type="sldNum"/>
          </p:nvPr>
        </p:nvSpPr>
        <p:spPr>
          <a:xfrm>
            <a:off x="8565544" y="6400800"/>
            <a:ext cx="273600" cy="2691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565544" y="6400800"/>
            <a:ext cx="273600" cy="2691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21"/>
          <p:cNvSpPr txBox="1"/>
          <p:nvPr>
            <p:ph idx="4294967295" type="title"/>
          </p:nvPr>
        </p:nvSpPr>
        <p:spPr>
          <a:xfrm>
            <a:off x="685800" y="346075"/>
            <a:ext cx="7772400" cy="8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</a:pPr>
            <a:r>
              <a:rPr lang="en-US"/>
              <a:t>Presentation Flow</a:t>
            </a:r>
            <a:endParaRPr b="0" i="0" sz="3600" u="none" cap="none" strike="noStrike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20" name="Google Shape;120;p21"/>
          <p:cNvGrpSpPr/>
          <p:nvPr/>
        </p:nvGrpSpPr>
        <p:grpSpPr>
          <a:xfrm>
            <a:off x="3038050" y="3095062"/>
            <a:ext cx="4094300" cy="861172"/>
            <a:chOff x="3562350" y="909418"/>
            <a:chExt cx="4094300" cy="765282"/>
          </a:xfrm>
        </p:grpSpPr>
        <p:sp>
          <p:nvSpPr>
            <p:cNvPr id="121" name="Google Shape;121;p21"/>
            <p:cNvSpPr txBox="1"/>
            <p:nvPr/>
          </p:nvSpPr>
          <p:spPr>
            <a:xfrm>
              <a:off x="4928450" y="909418"/>
              <a:ext cx="2728200" cy="24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Objective</a:t>
              </a:r>
              <a:endParaRPr b="1" sz="24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" name="Google Shape;122;p21"/>
            <p:cNvSpPr txBox="1"/>
            <p:nvPr/>
          </p:nvSpPr>
          <p:spPr>
            <a:xfrm>
              <a:off x="3562350" y="934025"/>
              <a:ext cx="7584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9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" name="Google Shape;123;p21"/>
            <p:cNvSpPr/>
            <p:nvPr/>
          </p:nvSpPr>
          <p:spPr>
            <a:xfrm>
              <a:off x="4517125" y="1086100"/>
              <a:ext cx="133500" cy="588600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4" name="Google Shape;124;p21"/>
            <p:cNvCxnSpPr/>
            <p:nvPr/>
          </p:nvCxnSpPr>
          <p:spPr>
            <a:xfrm rot="10800000">
              <a:off x="4318975" y="1083450"/>
              <a:ext cx="5298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25" name="Google Shape;125;p21"/>
          <p:cNvGrpSpPr/>
          <p:nvPr/>
        </p:nvGrpSpPr>
        <p:grpSpPr>
          <a:xfrm>
            <a:off x="3038050" y="4430825"/>
            <a:ext cx="5180900" cy="861160"/>
            <a:chOff x="3562350" y="909429"/>
            <a:chExt cx="5180900" cy="765271"/>
          </a:xfrm>
        </p:grpSpPr>
        <p:sp>
          <p:nvSpPr>
            <p:cNvPr id="126" name="Google Shape;126;p21"/>
            <p:cNvSpPr txBox="1"/>
            <p:nvPr/>
          </p:nvSpPr>
          <p:spPr>
            <a:xfrm>
              <a:off x="4928450" y="909429"/>
              <a:ext cx="3814800" cy="48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Proposed Methodology</a:t>
              </a:r>
              <a:endParaRPr b="1" sz="24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" name="Google Shape;127;p21"/>
            <p:cNvSpPr txBox="1"/>
            <p:nvPr/>
          </p:nvSpPr>
          <p:spPr>
            <a:xfrm>
              <a:off x="3562350" y="934025"/>
              <a:ext cx="7584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9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" name="Google Shape;128;p21"/>
            <p:cNvSpPr/>
            <p:nvPr/>
          </p:nvSpPr>
          <p:spPr>
            <a:xfrm>
              <a:off x="4517125" y="1086100"/>
              <a:ext cx="133500" cy="588600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9" name="Google Shape;129;p21"/>
            <p:cNvCxnSpPr/>
            <p:nvPr/>
          </p:nvCxnSpPr>
          <p:spPr>
            <a:xfrm rot="10800000">
              <a:off x="4318975" y="1083450"/>
              <a:ext cx="5298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30" name="Google Shape;130;p21"/>
          <p:cNvGrpSpPr/>
          <p:nvPr/>
        </p:nvGrpSpPr>
        <p:grpSpPr>
          <a:xfrm>
            <a:off x="3038050" y="5098707"/>
            <a:ext cx="4094300" cy="861153"/>
            <a:chOff x="3562350" y="909435"/>
            <a:chExt cx="4094300" cy="765265"/>
          </a:xfrm>
        </p:grpSpPr>
        <p:sp>
          <p:nvSpPr>
            <p:cNvPr id="131" name="Google Shape;131;p21"/>
            <p:cNvSpPr txBox="1"/>
            <p:nvPr/>
          </p:nvSpPr>
          <p:spPr>
            <a:xfrm>
              <a:off x="4928450" y="909435"/>
              <a:ext cx="2728200" cy="40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Data collection</a:t>
              </a:r>
              <a:endParaRPr b="1" sz="24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" name="Google Shape;132;p21"/>
            <p:cNvSpPr txBox="1"/>
            <p:nvPr/>
          </p:nvSpPr>
          <p:spPr>
            <a:xfrm>
              <a:off x="3562350" y="934025"/>
              <a:ext cx="7584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 sz="9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" name="Google Shape;133;p21"/>
            <p:cNvSpPr/>
            <p:nvPr/>
          </p:nvSpPr>
          <p:spPr>
            <a:xfrm>
              <a:off x="4517125" y="1086100"/>
              <a:ext cx="133500" cy="588600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4" name="Google Shape;134;p21"/>
            <p:cNvCxnSpPr/>
            <p:nvPr/>
          </p:nvCxnSpPr>
          <p:spPr>
            <a:xfrm rot="10800000">
              <a:off x="4318975" y="1083450"/>
              <a:ext cx="5298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35" name="Google Shape;135;p21"/>
          <p:cNvGrpSpPr/>
          <p:nvPr/>
        </p:nvGrpSpPr>
        <p:grpSpPr>
          <a:xfrm>
            <a:off x="3038050" y="1759267"/>
            <a:ext cx="4660400" cy="861192"/>
            <a:chOff x="3562350" y="909400"/>
            <a:chExt cx="4660400" cy="765300"/>
          </a:xfrm>
        </p:grpSpPr>
        <p:sp>
          <p:nvSpPr>
            <p:cNvPr id="136" name="Google Shape;136;p21"/>
            <p:cNvSpPr txBox="1"/>
            <p:nvPr/>
          </p:nvSpPr>
          <p:spPr>
            <a:xfrm>
              <a:off x="4928450" y="909400"/>
              <a:ext cx="3294300" cy="40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Introduction</a:t>
              </a:r>
              <a:endParaRPr b="1" sz="24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" name="Google Shape;137;p21"/>
            <p:cNvSpPr txBox="1"/>
            <p:nvPr/>
          </p:nvSpPr>
          <p:spPr>
            <a:xfrm>
              <a:off x="3562350" y="934025"/>
              <a:ext cx="7584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9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" name="Google Shape;138;p21"/>
            <p:cNvSpPr/>
            <p:nvPr/>
          </p:nvSpPr>
          <p:spPr>
            <a:xfrm>
              <a:off x="4517125" y="1086100"/>
              <a:ext cx="133500" cy="588600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9" name="Google Shape;139;p21"/>
            <p:cNvCxnSpPr/>
            <p:nvPr/>
          </p:nvCxnSpPr>
          <p:spPr>
            <a:xfrm rot="10800000">
              <a:off x="4318975" y="1083450"/>
              <a:ext cx="5298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40" name="Google Shape;140;p21"/>
          <p:cNvGrpSpPr/>
          <p:nvPr/>
        </p:nvGrpSpPr>
        <p:grpSpPr>
          <a:xfrm>
            <a:off x="3038050" y="3762938"/>
            <a:ext cx="4094300" cy="861172"/>
            <a:chOff x="3562350" y="909418"/>
            <a:chExt cx="4094300" cy="765282"/>
          </a:xfrm>
        </p:grpSpPr>
        <p:sp>
          <p:nvSpPr>
            <p:cNvPr id="141" name="Google Shape;141;p21"/>
            <p:cNvSpPr txBox="1"/>
            <p:nvPr/>
          </p:nvSpPr>
          <p:spPr>
            <a:xfrm>
              <a:off x="4928450" y="909418"/>
              <a:ext cx="2728200" cy="24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Scope Of Work</a:t>
              </a:r>
              <a:endParaRPr b="1" sz="24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" name="Google Shape;142;p21"/>
            <p:cNvSpPr txBox="1"/>
            <p:nvPr/>
          </p:nvSpPr>
          <p:spPr>
            <a:xfrm>
              <a:off x="3562350" y="934025"/>
              <a:ext cx="7584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9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4517125" y="1086100"/>
              <a:ext cx="133500" cy="588600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4" name="Google Shape;144;p21"/>
            <p:cNvCxnSpPr/>
            <p:nvPr/>
          </p:nvCxnSpPr>
          <p:spPr>
            <a:xfrm rot="10800000">
              <a:off x="4318975" y="1083450"/>
              <a:ext cx="5298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45" name="Google Shape;145;p21"/>
          <p:cNvGrpSpPr/>
          <p:nvPr/>
        </p:nvGrpSpPr>
        <p:grpSpPr>
          <a:xfrm>
            <a:off x="3038050" y="5708336"/>
            <a:ext cx="5968100" cy="919400"/>
            <a:chOff x="3562350" y="857674"/>
            <a:chExt cx="5968100" cy="817026"/>
          </a:xfrm>
        </p:grpSpPr>
        <p:sp>
          <p:nvSpPr>
            <p:cNvPr id="146" name="Google Shape;146;p21"/>
            <p:cNvSpPr txBox="1"/>
            <p:nvPr/>
          </p:nvSpPr>
          <p:spPr>
            <a:xfrm>
              <a:off x="4928450" y="857674"/>
              <a:ext cx="4602000" cy="4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Current Progress &amp; Gantt Chart</a:t>
              </a:r>
              <a:endParaRPr b="1" sz="24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" name="Google Shape;147;p21"/>
            <p:cNvSpPr txBox="1"/>
            <p:nvPr/>
          </p:nvSpPr>
          <p:spPr>
            <a:xfrm>
              <a:off x="3562350" y="934025"/>
              <a:ext cx="7584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7</a:t>
              </a:r>
              <a:endParaRPr sz="9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8" name="Google Shape;148;p21"/>
            <p:cNvSpPr/>
            <p:nvPr/>
          </p:nvSpPr>
          <p:spPr>
            <a:xfrm>
              <a:off x="4517125" y="1086100"/>
              <a:ext cx="133500" cy="588600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9" name="Google Shape;149;p21"/>
            <p:cNvCxnSpPr/>
            <p:nvPr/>
          </p:nvCxnSpPr>
          <p:spPr>
            <a:xfrm rot="10800000">
              <a:off x="4318975" y="1083450"/>
              <a:ext cx="5298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0" name="Google Shape;150;p21"/>
          <p:cNvGrpSpPr/>
          <p:nvPr/>
        </p:nvGrpSpPr>
        <p:grpSpPr>
          <a:xfrm>
            <a:off x="3038050" y="2427175"/>
            <a:ext cx="4094300" cy="861172"/>
            <a:chOff x="3562350" y="909418"/>
            <a:chExt cx="4094300" cy="765282"/>
          </a:xfrm>
        </p:grpSpPr>
        <p:sp>
          <p:nvSpPr>
            <p:cNvPr id="151" name="Google Shape;151;p21"/>
            <p:cNvSpPr txBox="1"/>
            <p:nvPr/>
          </p:nvSpPr>
          <p:spPr>
            <a:xfrm>
              <a:off x="4928450" y="909418"/>
              <a:ext cx="2728200" cy="24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Motivation</a:t>
              </a:r>
              <a:endParaRPr b="1" sz="24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2" name="Google Shape;152;p21"/>
            <p:cNvSpPr txBox="1"/>
            <p:nvPr/>
          </p:nvSpPr>
          <p:spPr>
            <a:xfrm>
              <a:off x="3562350" y="934025"/>
              <a:ext cx="7584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9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" name="Google Shape;153;p21"/>
            <p:cNvSpPr/>
            <p:nvPr/>
          </p:nvSpPr>
          <p:spPr>
            <a:xfrm>
              <a:off x="4517125" y="1086100"/>
              <a:ext cx="133500" cy="588600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4" name="Google Shape;154;p21"/>
            <p:cNvCxnSpPr/>
            <p:nvPr/>
          </p:nvCxnSpPr>
          <p:spPr>
            <a:xfrm rot="10800000">
              <a:off x="4318975" y="1083450"/>
              <a:ext cx="5298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685800" y="346075"/>
            <a:ext cx="7772400" cy="873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</a:pPr>
            <a:r>
              <a:rPr b="0" i="0" lang="en-US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3600" u="none" cap="none" strike="noStrike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22"/>
          <p:cNvSpPr txBox="1"/>
          <p:nvPr>
            <p:ph idx="1" type="body"/>
          </p:nvPr>
        </p:nvSpPr>
        <p:spPr>
          <a:xfrm>
            <a:off x="685800" y="2094775"/>
            <a:ext cx="7772400" cy="41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Most popular cryptocurrency in the world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Operates on d</a:t>
            </a:r>
            <a:r>
              <a:rPr lang="en-US" sz="2400">
                <a:solidFill>
                  <a:schemeClr val="dk1"/>
                </a:solidFill>
              </a:rPr>
              <a:t>ecentralised, peer-to-peer and trustless system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All transactions are posted to an open ledger called Blockchain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Highly volatile in nature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Ability to predict the direction of the price of Bitcoin will enable the investor to make maximum profit 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Interest in Bitcoin has grown significantly with over 250,000 transactions now taking place per day.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61" name="Google Shape;161;p22"/>
          <p:cNvSpPr txBox="1"/>
          <p:nvPr>
            <p:ph idx="4294967295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rgbClr val="CC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22"/>
          <p:cNvSpPr txBox="1"/>
          <p:nvPr>
            <p:ph idx="11" type="ftr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IGDTUW</a:t>
            </a:r>
            <a:endParaRPr/>
          </a:p>
        </p:txBody>
      </p:sp>
      <p:pic>
        <p:nvPicPr>
          <p:cNvPr id="163" name="Google Shape;16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825" y="493675"/>
            <a:ext cx="1494350" cy="149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685800" y="346075"/>
            <a:ext cx="7772400" cy="873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</a:pPr>
            <a:r>
              <a:rPr lang="en-US"/>
              <a:t>All Time Graph</a:t>
            </a:r>
            <a:endParaRPr b="0" i="0" sz="3600" u="none" cap="none" strike="noStrike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23"/>
          <p:cNvSpPr txBox="1"/>
          <p:nvPr>
            <p:ph idx="1" type="body"/>
          </p:nvPr>
        </p:nvSpPr>
        <p:spPr>
          <a:xfrm>
            <a:off x="685800" y="1346200"/>
            <a:ext cx="7772400" cy="4687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215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rgbClr val="17181B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BTC price: </a:t>
            </a:r>
            <a:r>
              <a:rPr b="1" lang="en-US" sz="1900">
                <a:solidFill>
                  <a:srgbClr val="17181B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₹</a:t>
            </a:r>
            <a:r>
              <a:rPr b="1" lang="en-US" sz="18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4,60,919.70</a:t>
            </a:r>
            <a:r>
              <a:rPr b="1" lang="en-US" sz="115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-US" sz="1900">
                <a:solidFill>
                  <a:srgbClr val="D9404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(-3.26%) </a:t>
            </a:r>
            <a:endParaRPr b="1" sz="1900">
              <a:solidFill>
                <a:srgbClr val="D9404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15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5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                                                           1.00000000 BTC </a:t>
            </a:r>
            <a:r>
              <a:rPr b="1" lang="en-US" sz="1150">
                <a:solidFill>
                  <a:srgbClr val="009E73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(0.00%)</a:t>
            </a:r>
            <a:endParaRPr b="1" sz="1150">
              <a:solidFill>
                <a:srgbClr val="009E73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65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170" name="Google Shape;170;p23"/>
          <p:cNvSpPr txBox="1"/>
          <p:nvPr>
            <p:ph idx="12" type="sldNum"/>
          </p:nvPr>
        </p:nvSpPr>
        <p:spPr>
          <a:xfrm>
            <a:off x="8565544" y="6400800"/>
            <a:ext cx="273657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rgbClr val="CC66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1" name="Google Shape;171;p23"/>
          <p:cNvPicPr preferRelativeResize="0"/>
          <p:nvPr/>
        </p:nvPicPr>
        <p:blipFill rotWithShape="1">
          <a:blip r:embed="rId3">
            <a:alphaModFix/>
          </a:blip>
          <a:srcRect b="17018" l="5821" r="32178" t="10779"/>
          <a:stretch/>
        </p:blipFill>
        <p:spPr>
          <a:xfrm>
            <a:off x="606675" y="2218000"/>
            <a:ext cx="8018448" cy="418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type="title"/>
          </p:nvPr>
        </p:nvSpPr>
        <p:spPr>
          <a:xfrm>
            <a:off x="685800" y="346075"/>
            <a:ext cx="7772400" cy="8730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 Day Graph</a:t>
            </a:r>
            <a:endParaRPr/>
          </a:p>
        </p:txBody>
      </p:sp>
      <p:sp>
        <p:nvSpPr>
          <p:cNvPr id="177" name="Google Shape;177;p24"/>
          <p:cNvSpPr txBox="1"/>
          <p:nvPr>
            <p:ph idx="1" type="body"/>
          </p:nvPr>
        </p:nvSpPr>
        <p:spPr>
          <a:xfrm>
            <a:off x="685800" y="1346200"/>
            <a:ext cx="7772400" cy="46878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4"/>
          <p:cNvSpPr txBox="1"/>
          <p:nvPr>
            <p:ph idx="12" type="sldNum"/>
          </p:nvPr>
        </p:nvSpPr>
        <p:spPr>
          <a:xfrm>
            <a:off x="8565544" y="6400800"/>
            <a:ext cx="273600" cy="2691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9" name="Google Shape;179;p24"/>
          <p:cNvPicPr preferRelativeResize="0"/>
          <p:nvPr/>
        </p:nvPicPr>
        <p:blipFill rotWithShape="1">
          <a:blip r:embed="rId3">
            <a:alphaModFix/>
          </a:blip>
          <a:srcRect b="17740" l="5283" r="32040" t="8859"/>
          <a:stretch/>
        </p:blipFill>
        <p:spPr>
          <a:xfrm>
            <a:off x="532650" y="1327225"/>
            <a:ext cx="8078674" cy="492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type="title"/>
          </p:nvPr>
        </p:nvSpPr>
        <p:spPr>
          <a:xfrm>
            <a:off x="685800" y="346075"/>
            <a:ext cx="7772400" cy="873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</a:pPr>
            <a:r>
              <a:rPr b="0" i="0" lang="en-US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 b="0" i="0" sz="3600" u="none" cap="none" strike="noStrike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25"/>
          <p:cNvSpPr txBox="1"/>
          <p:nvPr>
            <p:ph idx="1" type="body"/>
          </p:nvPr>
        </p:nvSpPr>
        <p:spPr>
          <a:xfrm>
            <a:off x="649800" y="1849375"/>
            <a:ext cx="8062800" cy="13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man caught the attention of the dealership by cashing in 45 bitcoins to drive away with a $200,000 Lamborghini Huracan ‘15 due to an early interest in cryptocurrencies, buying those 45 bitcoin cost him less than $115.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t/>
            </a:r>
            <a:endParaRPr sz="2000"/>
          </a:p>
        </p:txBody>
      </p:sp>
      <p:sp>
        <p:nvSpPr>
          <p:cNvPr id="186" name="Google Shape;186;p25"/>
          <p:cNvSpPr txBox="1"/>
          <p:nvPr>
            <p:ph idx="4294967295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rgbClr val="CC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25"/>
          <p:cNvSpPr txBox="1"/>
          <p:nvPr>
            <p:ph idx="11" type="ftr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IGDTUW</a:t>
            </a:r>
            <a:endParaRPr/>
          </a:p>
        </p:txBody>
      </p:sp>
      <p:pic>
        <p:nvPicPr>
          <p:cNvPr id="188" name="Google Shape;18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750" y="3428797"/>
            <a:ext cx="3678700" cy="2949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2447" y="3352600"/>
            <a:ext cx="4314779" cy="3029051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5"/>
          <p:cNvSpPr txBox="1"/>
          <p:nvPr/>
        </p:nvSpPr>
        <p:spPr>
          <a:xfrm>
            <a:off x="527375" y="1332363"/>
            <a:ext cx="7231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Trending and challenging</a:t>
            </a:r>
            <a:endParaRPr b="1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>
            <p:ph idx="1" type="body"/>
          </p:nvPr>
        </p:nvSpPr>
        <p:spPr>
          <a:xfrm>
            <a:off x="893950" y="1547725"/>
            <a:ext cx="2454900" cy="43662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53536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The search 'BTC USD' serves as a proxy for the engagement of active bitcoin users as they check the daily price.</a:t>
            </a:r>
            <a:endParaRPr sz="2400"/>
          </a:p>
        </p:txBody>
      </p:sp>
      <p:sp>
        <p:nvSpPr>
          <p:cNvPr id="196" name="Google Shape;196;p26"/>
          <p:cNvSpPr txBox="1"/>
          <p:nvPr>
            <p:ph idx="12" type="sldNum"/>
          </p:nvPr>
        </p:nvSpPr>
        <p:spPr>
          <a:xfrm>
            <a:off x="8565544" y="6400800"/>
            <a:ext cx="273600" cy="2691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7" name="Google Shape;197;p26"/>
          <p:cNvPicPr preferRelativeResize="0"/>
          <p:nvPr/>
        </p:nvPicPr>
        <p:blipFill rotWithShape="1">
          <a:blip r:embed="rId3">
            <a:alphaModFix/>
          </a:blip>
          <a:srcRect b="0" l="4108" r="3358" t="0"/>
          <a:stretch/>
        </p:blipFill>
        <p:spPr>
          <a:xfrm>
            <a:off x="3949350" y="1466050"/>
            <a:ext cx="4616199" cy="479923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6"/>
          <p:cNvSpPr txBox="1"/>
          <p:nvPr>
            <p:ph type="title"/>
          </p:nvPr>
        </p:nvSpPr>
        <p:spPr>
          <a:xfrm>
            <a:off x="685800" y="346075"/>
            <a:ext cx="7772400" cy="8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</a:pPr>
            <a:r>
              <a:rPr b="0" i="0" lang="en-US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Motivation(Contd.)</a:t>
            </a:r>
            <a:endParaRPr b="0" i="0" sz="3600" u="none" cap="none" strike="noStrike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type="title"/>
          </p:nvPr>
        </p:nvSpPr>
        <p:spPr>
          <a:xfrm>
            <a:off x="685800" y="346075"/>
            <a:ext cx="7772400" cy="873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</a:pPr>
            <a:r>
              <a:rPr b="0" i="0" lang="en-US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b="0" i="0" sz="3600" u="none" cap="none" strike="noStrike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27"/>
          <p:cNvSpPr txBox="1"/>
          <p:nvPr>
            <p:ph idx="1" type="body"/>
          </p:nvPr>
        </p:nvSpPr>
        <p:spPr>
          <a:xfrm>
            <a:off x="960600" y="1493437"/>
            <a:ext cx="7497600" cy="44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419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AutoNum type="arabicPeriod"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explore various computational techniques for predicting the price of Bitcoin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AutoNum type="arabicPeriod"/>
            </a:pP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Experimental validation of the predictive performance on near-future price of Bitcoin</a:t>
            </a: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t/>
            </a:r>
            <a:endParaRPr sz="2000"/>
          </a:p>
        </p:txBody>
      </p:sp>
      <p:sp>
        <p:nvSpPr>
          <p:cNvPr id="205" name="Google Shape;205;p27"/>
          <p:cNvSpPr txBox="1"/>
          <p:nvPr>
            <p:ph idx="4294967295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rgbClr val="CC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27"/>
          <p:cNvSpPr txBox="1"/>
          <p:nvPr>
            <p:ph idx="11" type="ftr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IGDTUW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>
            <p:ph type="title"/>
          </p:nvPr>
        </p:nvSpPr>
        <p:spPr>
          <a:xfrm>
            <a:off x="685800" y="346075"/>
            <a:ext cx="7772400" cy="873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</a:pPr>
            <a:r>
              <a:rPr b="0" i="0" lang="en-US" sz="36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Scope Of Work</a:t>
            </a:r>
            <a:endParaRPr b="0" i="0" sz="3600" u="none" cap="none" strike="noStrike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28"/>
          <p:cNvSpPr txBox="1"/>
          <p:nvPr>
            <p:ph idx="4294967295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rgbClr val="CC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28"/>
          <p:cNvSpPr txBox="1"/>
          <p:nvPr>
            <p:ph idx="11" type="ftr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IGDTUW</a:t>
            </a:r>
            <a:endParaRPr/>
          </a:p>
        </p:txBody>
      </p:sp>
      <p:grpSp>
        <p:nvGrpSpPr>
          <p:cNvPr id="214" name="Google Shape;214;p28"/>
          <p:cNvGrpSpPr/>
          <p:nvPr/>
        </p:nvGrpSpPr>
        <p:grpSpPr>
          <a:xfrm>
            <a:off x="5638708" y="3105243"/>
            <a:ext cx="2819504" cy="2909551"/>
            <a:chOff x="3269751" y="1318143"/>
            <a:chExt cx="2460300" cy="2460300"/>
          </a:xfrm>
        </p:grpSpPr>
        <p:sp>
          <p:nvSpPr>
            <p:cNvPr id="215" name="Google Shape;215;p28"/>
            <p:cNvSpPr/>
            <p:nvPr/>
          </p:nvSpPr>
          <p:spPr>
            <a:xfrm rot="2700000">
              <a:off x="4255100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16" name="Google Shape;216;p28"/>
            <p:cNvSpPr/>
            <p:nvPr/>
          </p:nvSpPr>
          <p:spPr>
            <a:xfrm>
              <a:off x="3459197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rgbClr val="0D5DDF"/>
                  </a:solidFill>
                </a:rPr>
                <a:t>3</a:t>
              </a:r>
              <a:endParaRPr b="1" sz="1100">
                <a:solidFill>
                  <a:srgbClr val="0D5DDF"/>
                </a:solidFill>
              </a:endParaRPr>
            </a:p>
          </p:txBody>
        </p:sp>
        <p:sp>
          <p:nvSpPr>
            <p:cNvPr id="217" name="Google Shape;217;p28"/>
            <p:cNvSpPr txBox="1"/>
            <p:nvPr/>
          </p:nvSpPr>
          <p:spPr>
            <a:xfrm rot="-2700000">
              <a:off x="3404724" y="2302799"/>
              <a:ext cx="2362302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FFFFFF"/>
                  </a:solidFill>
                </a:rPr>
                <a:t>Evaluating the Performance </a:t>
              </a:r>
              <a:endParaRPr b="1">
                <a:solidFill>
                  <a:srgbClr val="FFFFFF"/>
                </a:solidFill>
              </a:endParaRPr>
            </a:p>
          </p:txBody>
        </p:sp>
      </p:grpSp>
      <p:grpSp>
        <p:nvGrpSpPr>
          <p:cNvPr id="218" name="Google Shape;218;p28"/>
          <p:cNvGrpSpPr/>
          <p:nvPr/>
        </p:nvGrpSpPr>
        <p:grpSpPr>
          <a:xfrm>
            <a:off x="2999419" y="3186529"/>
            <a:ext cx="2819504" cy="2909551"/>
            <a:chOff x="1776626" y="1318143"/>
            <a:chExt cx="2460300" cy="2460300"/>
          </a:xfrm>
        </p:grpSpPr>
        <p:grpSp>
          <p:nvGrpSpPr>
            <p:cNvPr id="219" name="Google Shape;219;p28"/>
            <p:cNvGrpSpPr/>
            <p:nvPr/>
          </p:nvGrpSpPr>
          <p:grpSpPr>
            <a:xfrm>
              <a:off x="1776626" y="1318143"/>
              <a:ext cx="2460300" cy="2460300"/>
              <a:chOff x="1776626" y="1318143"/>
              <a:chExt cx="2460300" cy="2460300"/>
            </a:xfrm>
          </p:grpSpPr>
          <p:sp>
            <p:nvSpPr>
              <p:cNvPr id="220" name="Google Shape;220;p28"/>
              <p:cNvSpPr/>
              <p:nvPr/>
            </p:nvSpPr>
            <p:spPr>
              <a:xfrm rot="2700000">
                <a:off x="2761975" y="1053398"/>
                <a:ext cx="489601" cy="2989789"/>
              </a:xfrm>
              <a:prstGeom prst="roundRect">
                <a:avLst>
                  <a:gd fmla="val 50000" name="adj"/>
                </a:avLst>
              </a:prstGeom>
              <a:solidFill>
                <a:srgbClr val="0C58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28"/>
              <p:cNvSpPr txBox="1"/>
              <p:nvPr/>
            </p:nvSpPr>
            <p:spPr>
              <a:xfrm rot="-2700000">
                <a:off x="1899549" y="2297849"/>
                <a:ext cx="2376303" cy="3428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Implementation of Techniques</a:t>
                </a:r>
                <a:endParaRPr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22" name="Google Shape;222;p28"/>
            <p:cNvSpPr/>
            <p:nvPr/>
          </p:nvSpPr>
          <p:spPr>
            <a:xfrm>
              <a:off x="1966072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9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9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3" name="Google Shape;223;p28"/>
          <p:cNvGrpSpPr/>
          <p:nvPr/>
        </p:nvGrpSpPr>
        <p:grpSpPr>
          <a:xfrm>
            <a:off x="284922" y="2990089"/>
            <a:ext cx="3237263" cy="3139835"/>
            <a:chOff x="284959" y="1318143"/>
            <a:chExt cx="2460300" cy="2460300"/>
          </a:xfrm>
        </p:grpSpPr>
        <p:sp>
          <p:nvSpPr>
            <p:cNvPr id="224" name="Google Shape;224;p28"/>
            <p:cNvSpPr/>
            <p:nvPr/>
          </p:nvSpPr>
          <p:spPr>
            <a:xfrm rot="2700000">
              <a:off x="1270309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8"/>
            <p:cNvSpPr/>
            <p:nvPr/>
          </p:nvSpPr>
          <p:spPr>
            <a:xfrm>
              <a:off x="472955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6" name="Google Shape;226;p28"/>
            <p:cNvSpPr txBox="1"/>
            <p:nvPr/>
          </p:nvSpPr>
          <p:spPr>
            <a:xfrm rot="-2700000">
              <a:off x="414317" y="2300549"/>
              <a:ext cx="2368666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 Collection and Pre-processing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27" name="Google Shape;227;p28"/>
          <p:cNvSpPr/>
          <p:nvPr/>
        </p:nvSpPr>
        <p:spPr>
          <a:xfrm>
            <a:off x="626575" y="1582450"/>
            <a:ext cx="2749200" cy="1196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Data collected is of time period Feb’10-Feb’18</a:t>
            </a:r>
            <a:endParaRPr>
              <a:highlight>
                <a:srgbClr val="980000"/>
              </a:highlight>
            </a:endParaRPr>
          </a:p>
        </p:txBody>
      </p:sp>
      <p:sp>
        <p:nvSpPr>
          <p:cNvPr id="228" name="Google Shape;228;p28"/>
          <p:cNvSpPr/>
          <p:nvPr/>
        </p:nvSpPr>
        <p:spPr>
          <a:xfrm>
            <a:off x="3651325" y="1604525"/>
            <a:ext cx="2541900" cy="1196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Security aspect of the bitcoin is not considered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229" name="Google Shape;229;p28"/>
          <p:cNvSpPr/>
          <p:nvPr/>
        </p:nvSpPr>
        <p:spPr>
          <a:xfrm>
            <a:off x="6457725" y="1604525"/>
            <a:ext cx="2470200" cy="1196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Model will be restricted to bitcoin only 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template">
  <a:themeElements>
    <a:clrScheme name="2_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template">
  <a:themeElements>
    <a:clrScheme name="2_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