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92"/>
    <a:srgbClr val="00D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74"/>
  </p:normalViewPr>
  <p:slideViewPr>
    <p:cSldViewPr snapToGrid="0">
      <p:cViewPr>
        <p:scale>
          <a:sx n="83" d="100"/>
          <a:sy n="83" d="100"/>
        </p:scale>
        <p:origin x="3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4B49-88E6-1886-979B-F08CA81BF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333ED-BF54-D94D-F881-EAFEE524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29B1-47B9-3BF3-52B3-27353F8E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4F12-0449-6886-639C-4AFA167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D1B6-29C8-FF0C-5608-6206A96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60F7-00D1-E0C1-081C-8023FA9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07AC-B5DE-0127-501D-1A42513BA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BF975-EE94-7BC5-875E-6544A09E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958B-0036-5AD0-EABC-7D3CCE8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D5F9-3B03-33C4-619B-C29A3133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EEE18-D84F-73A2-7E92-38A12633D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3CFF-2497-246C-8452-B851C07B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7109-AEE0-0683-8164-BB2F5C56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310F-91AA-42B8-50C6-6A069C79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ED15-772D-B0F6-CF2E-62EB198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7BDC-5281-D7D8-3AA5-6BE98023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65D-75AC-4810-5842-470C519E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AD41-4167-7697-9F7D-EF90F59D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7E05-52C7-A61B-A7BC-42DA25C4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A5F3-AAA2-699D-B778-955CAE4A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20B5-9102-7E15-80DA-A7227EE3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E283-2A2F-12F1-A40A-BB940FA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4EEF-5E40-D65E-4E1C-03572B46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6202-3646-66D0-685F-B2DADDAD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4A7E-BC09-9AF7-40ED-00AB60BF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14DF-37D9-0DE5-A82D-2859D655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B2AF-2ABC-9AED-CA81-6573F91D5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6F17-546E-F7E4-0435-685B06A2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9EBB-1549-2C88-F0EC-571636D2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EC3D-7F0D-6BDF-AF97-484D03F7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8141-B12E-6016-F219-9F01EBCF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78DF-50DF-A9E7-782C-A479E501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2D0D4-3D6F-0F14-61BC-1FF44911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24830-6687-0F37-75E1-A3A5A433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69D61-46C6-C590-1AEA-1EEFA0E7E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0BDA9-6C23-CF1F-4035-A92ADC754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78187-9DDF-312A-54F5-79CD95EE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AE0DC-F655-41D9-E7B6-EE64BE96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AF8AC-3219-BD8E-2926-7F9154D8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A85-68F4-9630-EB50-0A0C1B4E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2678F-4369-F4F6-66EE-3DA5C4EE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FF89-E1FC-7324-2BD7-34BE5687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ED30-8A9E-96D9-D105-0CAD16AE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FACAA-3805-5A0A-A810-CC1E9F2C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5CCEC-F004-57F4-BC27-F1C6A115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E3E8-F543-A815-5ED8-9705C3E2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DB5C-0418-DD59-7A32-19716F6F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CA63-5903-C996-7B27-0B6BC25E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2368-F717-D533-9886-364A19A5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1E1F-3A47-69B8-E049-459F56FB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599A-741F-E259-B5FC-7E2B97B9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83B2-95A4-876D-B4B6-CE30C5D5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B7B2-4E32-719C-F7EE-3A784CDD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81311-BE84-CAA7-B2E1-74D948F11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F627-D9F7-C4DB-9E20-2CE41BBB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CCF3-1CC9-9628-D246-2663E5FD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F2E7-1484-B5BC-D233-0DC1CE7A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FB309-BD30-8C39-482C-EDFEAA37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F5148-FABA-9C1B-E1C3-B0E3A533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B43D-AA06-8ED0-AC37-4EA270CC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2FDE-8809-5694-3632-D93E5CA15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24EC-5C53-834B-833A-92A8367779E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BE55-649D-964F-287C-3B0DBB97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185C-3103-F6FC-E603-A78BFD673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E083-1EF1-2341-8B37-85D15070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5CD2C5-A960-9122-0B9C-DE7BA432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6"/>
          <a:stretch/>
        </p:blipFill>
        <p:spPr bwMode="auto">
          <a:xfrm>
            <a:off x="-1018260" y="0"/>
            <a:ext cx="9455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EF920-C736-7562-FD32-F919F4C216F2}"/>
              </a:ext>
            </a:extLst>
          </p:cNvPr>
          <p:cNvSpPr txBox="1"/>
          <p:nvPr/>
        </p:nvSpPr>
        <p:spPr>
          <a:xfrm>
            <a:off x="7680959" y="1212096"/>
            <a:ext cx="5207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ONLINE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RECYCLING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8E6B-AD5E-ED96-DE74-5611BF457E6C}"/>
              </a:ext>
            </a:extLst>
          </p:cNvPr>
          <p:cNvSpPr txBox="1"/>
          <p:nvPr/>
        </p:nvSpPr>
        <p:spPr>
          <a:xfrm>
            <a:off x="8574987" y="6196405"/>
            <a:ext cx="3419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Aditi </a:t>
            </a:r>
            <a:r>
              <a:rPr lang="en-US" sz="2800" b="1" dirty="0" err="1">
                <a:solidFill>
                  <a:schemeClr val="bg1"/>
                </a:solidFill>
              </a:rPr>
              <a:t>Namdev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1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EF920-C736-7562-FD32-F919F4C216F2}"/>
              </a:ext>
            </a:extLst>
          </p:cNvPr>
          <p:cNvSpPr txBox="1"/>
          <p:nvPr/>
        </p:nvSpPr>
        <p:spPr>
          <a:xfrm>
            <a:off x="8202460" y="3254351"/>
            <a:ext cx="52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PROBLEM? </a:t>
            </a:r>
          </a:p>
        </p:txBody>
      </p:sp>
      <p:pic>
        <p:nvPicPr>
          <p:cNvPr id="4098" name="Picture 2" descr="180+ Overflowing Closet Stock Photos, Pictures &amp; Royalty-Free Images -  iStock | Clutter, Hoarder, Walk-in closet">
            <a:extLst>
              <a:ext uri="{FF2B5EF4-FFF2-40B4-BE49-F238E27FC236}">
                <a16:creationId xmlns:a16="http://schemas.microsoft.com/office/drawing/2014/main" id="{E3977C96-187C-BB10-64BA-DDA1864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" y="570156"/>
            <a:ext cx="4511042" cy="30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ave Extra Space In Your Suitcase With This Military-Grade Packing Technique">
            <a:extLst>
              <a:ext uri="{FF2B5EF4-FFF2-40B4-BE49-F238E27FC236}">
                <a16:creationId xmlns:a16="http://schemas.microsoft.com/office/drawing/2014/main" id="{6AA11992-3DAC-71A5-3BA0-3398F959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" y="3850640"/>
            <a:ext cx="4511580" cy="25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w clothes collection for Sale OFF 74%">
            <a:extLst>
              <a:ext uri="{FF2B5EF4-FFF2-40B4-BE49-F238E27FC236}">
                <a16:creationId xmlns:a16="http://schemas.microsoft.com/office/drawing/2014/main" id="{08E0CE9B-5815-8E11-505F-701814ED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0"/>
          <a:stretch/>
        </p:blipFill>
        <p:spPr bwMode="auto">
          <a:xfrm>
            <a:off x="4693557" y="570156"/>
            <a:ext cx="4680784" cy="30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cycle Sewing: What to Sew With Old Clothes">
            <a:extLst>
              <a:ext uri="{FF2B5EF4-FFF2-40B4-BE49-F238E27FC236}">
                <a16:creationId xmlns:a16="http://schemas.microsoft.com/office/drawing/2014/main" id="{63F565BB-81D5-2195-3275-0B195BA7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57" y="3881894"/>
            <a:ext cx="4680784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9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EF920-C736-7562-FD32-F919F4C216F2}"/>
              </a:ext>
            </a:extLst>
          </p:cNvPr>
          <p:cNvSpPr txBox="1"/>
          <p:nvPr/>
        </p:nvSpPr>
        <p:spPr>
          <a:xfrm>
            <a:off x="8269862" y="1248229"/>
            <a:ext cx="52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6150" name="Picture 6" descr="Pick Up Service | Products | Shred a Box">
            <a:extLst>
              <a:ext uri="{FF2B5EF4-FFF2-40B4-BE49-F238E27FC236}">
                <a16:creationId xmlns:a16="http://schemas.microsoft.com/office/drawing/2014/main" id="{76A99291-69F8-8FA7-4DA9-AE06B220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32" y="0"/>
            <a:ext cx="3081625" cy="27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6008D756-5025-5EEC-B2B5-EA8C5A329247}"/>
              </a:ext>
            </a:extLst>
          </p:cNvPr>
          <p:cNvSpPr/>
          <p:nvPr/>
        </p:nvSpPr>
        <p:spPr>
          <a:xfrm>
            <a:off x="4383314" y="1248229"/>
            <a:ext cx="1930400" cy="4499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8" name="Picture 14" descr="Donating clothes: 10 ways to give your unwanted clothing items a second  life | Georgia Straight Vancouver's source for arts, culture, and events">
            <a:extLst>
              <a:ext uri="{FF2B5EF4-FFF2-40B4-BE49-F238E27FC236}">
                <a16:creationId xmlns:a16="http://schemas.microsoft.com/office/drawing/2014/main" id="{D88F7C34-41F2-3205-67ED-6FEFD8F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" y="1"/>
            <a:ext cx="4158536" cy="28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hina to up its textile recycling capability - Chinadaily.com.cn">
            <a:extLst>
              <a:ext uri="{FF2B5EF4-FFF2-40B4-BE49-F238E27FC236}">
                <a16:creationId xmlns:a16="http://schemas.microsoft.com/office/drawing/2014/main" id="{DEA28023-DC55-662F-C09D-07B160F1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0" y="3574682"/>
            <a:ext cx="4145516" cy="27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Charity Club raises $66,000 at 115th Charity Ball to help children">
            <a:extLst>
              <a:ext uri="{FF2B5EF4-FFF2-40B4-BE49-F238E27FC236}">
                <a16:creationId xmlns:a16="http://schemas.microsoft.com/office/drawing/2014/main" id="{9A4B95E1-013F-F352-6BA9-641AB512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93" y="4621890"/>
            <a:ext cx="3215960" cy="18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What is sustainable fashion and why should we care?">
            <a:extLst>
              <a:ext uri="{FF2B5EF4-FFF2-40B4-BE49-F238E27FC236}">
                <a16:creationId xmlns:a16="http://schemas.microsoft.com/office/drawing/2014/main" id="{221FAFE4-254A-ABA7-A3E4-DEC011B2B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40"/>
          <a:stretch/>
        </p:blipFill>
        <p:spPr bwMode="auto">
          <a:xfrm>
            <a:off x="8703515" y="4363067"/>
            <a:ext cx="3305546" cy="214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743C806-2231-785C-F625-E2D8859B5A75}"/>
              </a:ext>
            </a:extLst>
          </p:cNvPr>
          <p:cNvSpPr/>
          <p:nvPr/>
        </p:nvSpPr>
        <p:spPr>
          <a:xfrm>
            <a:off x="7113721" y="3084164"/>
            <a:ext cx="371959" cy="11933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B0C4485-1CD9-F641-6CD7-7B0B13FCE108}"/>
              </a:ext>
            </a:extLst>
          </p:cNvPr>
          <p:cNvSpPr/>
          <p:nvPr/>
        </p:nvSpPr>
        <p:spPr>
          <a:xfrm rot="18353104">
            <a:off x="9488264" y="2742007"/>
            <a:ext cx="423218" cy="1382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F335764-BA7F-CB8D-C78A-22CCE27DB995}"/>
              </a:ext>
            </a:extLst>
          </p:cNvPr>
          <p:cNvSpPr/>
          <p:nvPr/>
        </p:nvSpPr>
        <p:spPr>
          <a:xfrm rot="3604383" flipH="1">
            <a:off x="5083115" y="2403046"/>
            <a:ext cx="380715" cy="1730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EF920-C736-7562-FD32-F919F4C216F2}"/>
              </a:ext>
            </a:extLst>
          </p:cNvPr>
          <p:cNvSpPr txBox="1"/>
          <p:nvPr/>
        </p:nvSpPr>
        <p:spPr>
          <a:xfrm>
            <a:off x="8269862" y="1248229"/>
            <a:ext cx="52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HOW? </a:t>
            </a:r>
          </a:p>
        </p:txBody>
      </p:sp>
      <p:pic>
        <p:nvPicPr>
          <p:cNvPr id="8202" name="Picture 10" descr="Supply Chain Icon #258394 - Free Icons Library">
            <a:extLst>
              <a:ext uri="{FF2B5EF4-FFF2-40B4-BE49-F238E27FC236}">
                <a16:creationId xmlns:a16="http://schemas.microsoft.com/office/drawing/2014/main" id="{1FA36E8C-C44F-51DA-A100-BDDB6F5F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98" y="2573116"/>
            <a:ext cx="1920812" cy="19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Website icons for free download | Freepik">
            <a:extLst>
              <a:ext uri="{FF2B5EF4-FFF2-40B4-BE49-F238E27FC236}">
                <a16:creationId xmlns:a16="http://schemas.microsoft.com/office/drawing/2014/main" id="{7A3E69D9-7614-41C4-E569-BF0C7002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4" y="2785836"/>
            <a:ext cx="1587336" cy="1587336"/>
          </a:xfrm>
          <a:prstGeom prst="rect">
            <a:avLst/>
          </a:prstGeom>
          <a:solidFill>
            <a:srgbClr val="00A592"/>
          </a:solidFill>
          <a:effectLst>
            <a:outerShdw dist="1813913" dir="19080000" sx="200000" sy="200000" algn="tr" rotWithShape="0">
              <a:prstClr val="black">
                <a:alpha val="0"/>
              </a:prstClr>
            </a:outerShdw>
          </a:effectLst>
        </p:spPr>
      </p:pic>
      <p:pic>
        <p:nvPicPr>
          <p:cNvPr id="8208" name="Picture 16" descr="Mobile app - Free technology icons">
            <a:extLst>
              <a:ext uri="{FF2B5EF4-FFF2-40B4-BE49-F238E27FC236}">
                <a16:creationId xmlns:a16="http://schemas.microsoft.com/office/drawing/2014/main" id="{D63F16D6-46A0-9A78-F8B7-75FBD8FA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86" y="2739854"/>
            <a:ext cx="1587337" cy="1587337"/>
          </a:xfrm>
          <a:prstGeom prst="rect">
            <a:avLst/>
          </a:prstGeom>
          <a:solidFill>
            <a:srgbClr val="00A592"/>
          </a:solidFill>
          <a:effectLst>
            <a:outerShdw dist="1813913" dir="19080000" sx="200000" sy="200000" algn="tr" rotWithShape="0">
              <a:schemeClr val="accent4">
                <a:alpha val="0"/>
              </a:schemeClr>
            </a:outerShdw>
          </a:effectLst>
        </p:spPr>
      </p:pic>
      <p:sp>
        <p:nvSpPr>
          <p:cNvPr id="4" name="Plus 3">
            <a:extLst>
              <a:ext uri="{FF2B5EF4-FFF2-40B4-BE49-F238E27FC236}">
                <a16:creationId xmlns:a16="http://schemas.microsoft.com/office/drawing/2014/main" id="{B12457BC-0D4F-4D7D-71DD-F7867F3661F9}"/>
              </a:ext>
            </a:extLst>
          </p:cNvPr>
          <p:cNvSpPr/>
          <p:nvPr/>
        </p:nvSpPr>
        <p:spPr>
          <a:xfrm>
            <a:off x="2116637" y="3258756"/>
            <a:ext cx="675692" cy="64149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24330975-BE1B-A288-00BF-46471387BC90}"/>
              </a:ext>
            </a:extLst>
          </p:cNvPr>
          <p:cNvSpPr/>
          <p:nvPr/>
        </p:nvSpPr>
        <p:spPr>
          <a:xfrm flipH="1">
            <a:off x="1923346" y="4667830"/>
            <a:ext cx="7298939" cy="1975852"/>
          </a:xfrm>
          <a:prstGeom prst="curved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71104281-1E68-6B6A-69AB-7189CC3BD22D}"/>
              </a:ext>
            </a:extLst>
          </p:cNvPr>
          <p:cNvSpPr/>
          <p:nvPr/>
        </p:nvSpPr>
        <p:spPr>
          <a:xfrm flipV="1">
            <a:off x="2127560" y="554953"/>
            <a:ext cx="7298938" cy="1975853"/>
          </a:xfrm>
          <a:prstGeom prst="curved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216" name="Picture 24" descr="Handshake - Free business and finance icons">
            <a:extLst>
              <a:ext uri="{FF2B5EF4-FFF2-40B4-BE49-F238E27FC236}">
                <a16:creationId xmlns:a16="http://schemas.microsoft.com/office/drawing/2014/main" id="{A68E8CF9-D212-041B-8903-F97E5D38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498" y="2587835"/>
            <a:ext cx="2052475" cy="20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us 11">
            <a:extLst>
              <a:ext uri="{FF2B5EF4-FFF2-40B4-BE49-F238E27FC236}">
                <a16:creationId xmlns:a16="http://schemas.microsoft.com/office/drawing/2014/main" id="{059D3BF9-1527-C91D-B19E-36341ECEA6B6}"/>
              </a:ext>
            </a:extLst>
          </p:cNvPr>
          <p:cNvSpPr/>
          <p:nvPr/>
        </p:nvSpPr>
        <p:spPr>
          <a:xfrm>
            <a:off x="8546595" y="3212774"/>
            <a:ext cx="675692" cy="64149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EF920-C736-7562-FD32-F919F4C216F2}"/>
              </a:ext>
            </a:extLst>
          </p:cNvPr>
          <p:cNvSpPr txBox="1"/>
          <p:nvPr/>
        </p:nvSpPr>
        <p:spPr>
          <a:xfrm>
            <a:off x="3492420" y="368973"/>
            <a:ext cx="52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SUCCESS FACTORS</a:t>
            </a:r>
          </a:p>
        </p:txBody>
      </p:sp>
      <p:pic>
        <p:nvPicPr>
          <p:cNvPr id="10242" name="Picture 2" descr="African Mid Woman Using Smartphone At Home Stock Photo - Download Image Now  - Using Phone, Women, One Woman Only - iStock">
            <a:extLst>
              <a:ext uri="{FF2B5EF4-FFF2-40B4-BE49-F238E27FC236}">
                <a16:creationId xmlns:a16="http://schemas.microsoft.com/office/drawing/2014/main" id="{3A1A38DB-A7F7-6009-9E39-1C739564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3" y="1207020"/>
            <a:ext cx="3177798" cy="21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2D259-2DC3-41D6-B518-DF941926583F}"/>
              </a:ext>
            </a:extLst>
          </p:cNvPr>
          <p:cNvSpPr txBox="1"/>
          <p:nvPr/>
        </p:nvSpPr>
        <p:spPr>
          <a:xfrm>
            <a:off x="844725" y="3870159"/>
            <a:ext cx="209995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600" b="0" i="0" dirty="0">
                <a:solidFill>
                  <a:srgbClr val="BDC1C6"/>
                </a:solidFill>
                <a:effectLst/>
                <a:latin typeface="Google Sans"/>
              </a:rPr>
              <a:t>😇</a:t>
            </a:r>
            <a:endParaRPr lang="en-US" sz="16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43A23-5EA6-5C20-DBEA-25412916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66" y="3898169"/>
            <a:ext cx="5922490" cy="2618868"/>
          </a:xfrm>
          <a:prstGeom prst="rect">
            <a:avLst/>
          </a:prstGeom>
        </p:spPr>
      </p:pic>
      <p:pic>
        <p:nvPicPr>
          <p:cNvPr id="10248" name="Picture 8" descr="A Unique Chance to Show Poor Children They are Loved this Christmas | Cross  Catholic Outreach">
            <a:extLst>
              <a:ext uri="{FF2B5EF4-FFF2-40B4-BE49-F238E27FC236}">
                <a16:creationId xmlns:a16="http://schemas.microsoft.com/office/drawing/2014/main" id="{90855715-FFFA-2476-224A-E09FFC584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9"/>
          <a:stretch/>
        </p:blipFill>
        <p:spPr bwMode="auto">
          <a:xfrm>
            <a:off x="4324026" y="1207020"/>
            <a:ext cx="3657601" cy="21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Sustainable fashion: How to cut the environmental cost of your clothes |  New Scientist">
            <a:extLst>
              <a:ext uri="{FF2B5EF4-FFF2-40B4-BE49-F238E27FC236}">
                <a16:creationId xmlns:a16="http://schemas.microsoft.com/office/drawing/2014/main" id="{243621C4-EC93-15F1-4DE6-435D69EB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01" y="1207020"/>
            <a:ext cx="3259675" cy="217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Photos of Organized Closets That Will Inspire You to Clean">
            <a:extLst>
              <a:ext uri="{FF2B5EF4-FFF2-40B4-BE49-F238E27FC236}">
                <a16:creationId xmlns:a16="http://schemas.microsoft.com/office/drawing/2014/main" id="{E70480A6-02D1-6B0B-B1B4-9860C38C9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3" y="3759121"/>
            <a:ext cx="3825272" cy="28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6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EF920-C736-7562-FD32-F919F4C216F2}"/>
              </a:ext>
            </a:extLst>
          </p:cNvPr>
          <p:cNvSpPr txBox="1"/>
          <p:nvPr/>
        </p:nvSpPr>
        <p:spPr>
          <a:xfrm>
            <a:off x="8203904" y="2551837"/>
            <a:ext cx="5207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QUESTIONS?</a:t>
            </a: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3" name="Picture 4" descr="Redesigning the fabric of sustainable fashion • Green Business Journal">
            <a:extLst>
              <a:ext uri="{FF2B5EF4-FFF2-40B4-BE49-F238E27FC236}">
                <a16:creationId xmlns:a16="http://schemas.microsoft.com/office/drawing/2014/main" id="{ED6B33A8-4B59-AD6F-8F61-8821F85E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5597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054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19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Namdev</dc:creator>
  <cp:lastModifiedBy>Aditi Namdev</cp:lastModifiedBy>
  <cp:revision>5</cp:revision>
  <dcterms:created xsi:type="dcterms:W3CDTF">2023-08-14T14:43:03Z</dcterms:created>
  <dcterms:modified xsi:type="dcterms:W3CDTF">2023-08-14T20:15:01Z</dcterms:modified>
</cp:coreProperties>
</file>