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940675A-B579-460E-94D1-54222C63F5DA}" styleName="No Style, Table Grid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Assignment2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Pass I – Macro processor</a:t>
            </a:r>
          </a:p>
          <a:p>
            <a:r>
              <a:rPr lang="en-US" dirty="0" smtClean="0"/>
              <a:t>( JAVA / Python / C++)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 Implement </a:t>
            </a:r>
            <a:r>
              <a:rPr lang="en-US" dirty="0">
                <a:solidFill>
                  <a:srgbClr val="0070C0"/>
                </a:solidFill>
              </a:rPr>
              <a:t>in language other than what you have used in </a:t>
            </a:r>
            <a:r>
              <a:rPr lang="en-US" dirty="0" smtClean="0">
                <a:solidFill>
                  <a:schemeClr val="tx1"/>
                </a:solidFill>
              </a:rPr>
              <a:t>LPCC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Assignment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A2: WEEK2 –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an input file (</a:t>
            </a:r>
            <a:r>
              <a:rPr lang="en-IN" b="1" dirty="0" smtClean="0"/>
              <a:t>Next slide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Perform Pass – I on the given file, by Scanning it and correctly filling the </a:t>
            </a:r>
          </a:p>
          <a:p>
            <a:pPr lvl="1"/>
            <a:r>
              <a:rPr lang="en-IN" dirty="0" smtClean="0"/>
              <a:t>MNT</a:t>
            </a:r>
          </a:p>
          <a:p>
            <a:pPr lvl="1"/>
            <a:r>
              <a:rPr lang="en-IN" dirty="0" smtClean="0"/>
              <a:t>MDT</a:t>
            </a:r>
          </a:p>
          <a:p>
            <a:pPr lvl="1"/>
            <a:r>
              <a:rPr lang="en-IN" dirty="0" smtClean="0"/>
              <a:t>Intermediate Code(IC)  (output file)</a:t>
            </a:r>
            <a:endParaRPr lang="en-US" dirty="0" smtClean="0"/>
          </a:p>
          <a:p>
            <a:r>
              <a:rPr lang="en-US" dirty="0" smtClean="0"/>
              <a:t>Print the above 3 things generated - MNT, MDT and the Output File 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5638800" cy="609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Assign2-Week2 : Sample 1 With NESTED MACRO CALLS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2895600" cy="64008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//INPUT FILE –Ass2- Week1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INCR &amp;A,&amp;B,&amp;REG=CREG</a:t>
            </a:r>
            <a:endParaRPr lang="it-IT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	&amp;REG,&amp;A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ADDS1 </a:t>
            </a:r>
            <a:r>
              <a:rPr lang="it-IT" dirty="0" smtClean="0">
                <a:solidFill>
                  <a:srgbClr val="0070C0"/>
                </a:solidFill>
              </a:rPr>
              <a:t> 	&amp;A,&amp;B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&amp;REG,&amp;A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ADDS1 &amp;C,&amp;D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AREG, &amp;C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	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AREG, &amp;D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</a:t>
            </a:r>
            <a:r>
              <a:rPr lang="it-IT" dirty="0" smtClean="0">
                <a:solidFill>
                  <a:srgbClr val="FF0000"/>
                </a:solidFill>
              </a:rPr>
              <a:t>SUBS1 &amp;C1,&amp;D1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	BREG, &amp;C1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BREG, &amp;D1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BREG, &amp;D1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	&amp;D1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ADDS1	N1,N2</a:t>
            </a:r>
          </a:p>
          <a:p>
            <a:pPr>
              <a:buNone/>
            </a:pPr>
            <a:r>
              <a:rPr lang="it-IT" b="1" dirty="0" smtClean="0"/>
              <a:t>SUBS1 	N1,N2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INCR		N3,N4,DREG</a:t>
            </a:r>
          </a:p>
          <a:p>
            <a:pPr>
              <a:buNone/>
            </a:pPr>
            <a:r>
              <a:rPr lang="it-IT" b="1" dirty="0" smtClean="0"/>
              <a:t>STOP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N3	DS 	2</a:t>
            </a:r>
          </a:p>
          <a:p>
            <a:pPr>
              <a:buNone/>
            </a:pPr>
            <a:r>
              <a:rPr lang="it-IT" b="1" dirty="0" smtClean="0"/>
              <a:t>N4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09600"/>
            <a:ext cx="25908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00B050"/>
                </a:solidFill>
              </a:rPr>
              <a:t>PASS1</a:t>
            </a:r>
            <a:r>
              <a:rPr lang="en-US" sz="1600" b="1" u="sng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rgbClr val="FF0000"/>
                </a:solidFill>
              </a:rPr>
              <a:t>Input-Output</a:t>
            </a:r>
            <a:endParaRPr lang="en-US" sz="1600" dirty="0" smtClean="0"/>
          </a:p>
          <a:p>
            <a:pPr algn="ctr"/>
            <a:r>
              <a:rPr lang="en-US" sz="1600" b="1" u="sng" dirty="0" smtClean="0">
                <a:solidFill>
                  <a:srgbClr val="00B050"/>
                </a:solidFill>
              </a:rPr>
              <a:t>PASS1 </a:t>
            </a:r>
            <a:r>
              <a:rPr lang="en-US" sz="1600" b="1" dirty="0" smtClean="0">
                <a:solidFill>
                  <a:srgbClr val="00B050"/>
                </a:solidFill>
              </a:rPr>
              <a:t>TASK</a:t>
            </a:r>
          </a:p>
          <a:p>
            <a:pPr algn="ctr"/>
            <a:r>
              <a:rPr lang="en-US" sz="1600" dirty="0" smtClean="0"/>
              <a:t>STORE the MACROS in MNT, MDT, generate IC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905000"/>
          <a:ext cx="1676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590800" cy="570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</a:tblGrid>
              <a:tr h="316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INCR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&amp;A,&amp;B,&amp;REG=CREG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MOVER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#2, 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ADDS1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#0, #1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#2, 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ADDS1</a:t>
                      </a:r>
                      <a:r>
                        <a:rPr lang="en-US" sz="1400" dirty="0" smtClean="0"/>
                        <a:t>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&amp;C,&amp;D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MOVER 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ADD 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AREG,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#1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WRITE  #1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SUBS1 </a:t>
                      </a: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&amp;C1,&amp;D1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 BREG, #0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SUB  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 #1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 #1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1" y="990600"/>
          <a:ext cx="381000" cy="538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657600" y="2554704"/>
          <a:ext cx="304800" cy="950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77600" y="1905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886200"/>
            <a:ext cx="2133600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900" b="1" dirty="0" smtClean="0"/>
              <a:t>START 	200</a:t>
            </a:r>
          </a:p>
          <a:p>
            <a:pPr>
              <a:buNone/>
            </a:pPr>
            <a:r>
              <a:rPr lang="it-IT" sz="900" b="1" dirty="0" smtClean="0"/>
              <a:t>READ 	N1</a:t>
            </a:r>
          </a:p>
          <a:p>
            <a:pPr>
              <a:buNone/>
            </a:pPr>
            <a:r>
              <a:rPr lang="it-IT" sz="900" b="1" dirty="0" smtClean="0"/>
              <a:t>READ	 N2</a:t>
            </a:r>
          </a:p>
          <a:p>
            <a:pPr>
              <a:buNone/>
            </a:pPr>
            <a:r>
              <a:rPr lang="it-IT" sz="900" b="1" dirty="0" smtClean="0"/>
              <a:t>ADDS1 	N1,N2</a:t>
            </a:r>
          </a:p>
          <a:p>
            <a:pPr>
              <a:buNone/>
            </a:pPr>
            <a:r>
              <a:rPr lang="it-IT" sz="900" b="1" dirty="0" smtClean="0"/>
              <a:t>SUBS1 	N1,N2</a:t>
            </a:r>
          </a:p>
          <a:p>
            <a:pPr>
              <a:buNone/>
            </a:pPr>
            <a:r>
              <a:rPr lang="it-IT" sz="900" b="1" dirty="0" smtClean="0"/>
              <a:t>READ 	N1</a:t>
            </a:r>
          </a:p>
          <a:p>
            <a:pPr>
              <a:buNone/>
            </a:pPr>
            <a:r>
              <a:rPr lang="it-IT" sz="900" b="1" dirty="0" smtClean="0"/>
              <a:t>READ	 N2</a:t>
            </a:r>
          </a:p>
          <a:p>
            <a:pPr>
              <a:buNone/>
            </a:pPr>
            <a:r>
              <a:rPr lang="it-IT" sz="900" b="1" dirty="0" smtClean="0"/>
              <a:t>INCR	N3,N4,DREG</a:t>
            </a:r>
          </a:p>
          <a:p>
            <a:pPr>
              <a:buNone/>
            </a:pPr>
            <a:r>
              <a:rPr lang="it-IT" sz="900" b="1" dirty="0" smtClean="0"/>
              <a:t>STOP</a:t>
            </a:r>
          </a:p>
          <a:p>
            <a:pPr>
              <a:buNone/>
            </a:pPr>
            <a:r>
              <a:rPr lang="it-IT" sz="900" b="1" dirty="0" smtClean="0"/>
              <a:t>N1	DS 	2</a:t>
            </a:r>
          </a:p>
          <a:p>
            <a:pPr>
              <a:buNone/>
            </a:pPr>
            <a:r>
              <a:rPr lang="it-IT" sz="900" b="1" dirty="0" smtClean="0"/>
              <a:t>N2	DS	2</a:t>
            </a:r>
          </a:p>
          <a:p>
            <a:pPr>
              <a:buNone/>
            </a:pPr>
            <a:r>
              <a:rPr lang="it-IT" sz="900" b="1" dirty="0" smtClean="0"/>
              <a:t>N3	DS 	2</a:t>
            </a:r>
          </a:p>
          <a:p>
            <a:pPr>
              <a:buNone/>
            </a:pPr>
            <a:r>
              <a:rPr lang="it-IT" sz="900" b="1" dirty="0" smtClean="0"/>
              <a:t>N4	DS	2</a:t>
            </a:r>
          </a:p>
          <a:p>
            <a:pPr>
              <a:buNone/>
            </a:pPr>
            <a:r>
              <a:rPr lang="it-IT" sz="900" b="1" dirty="0" smtClean="0"/>
              <a:t>END</a:t>
            </a:r>
          </a:p>
          <a:p>
            <a:endParaRPr lang="en-US" sz="9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27403"/>
              </p:ext>
            </p:extLst>
          </p:nvPr>
        </p:nvGraphicFramePr>
        <p:xfrm>
          <a:off x="3124200" y="2971799"/>
          <a:ext cx="457200" cy="114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&amp;A</a:t>
                      </a:r>
                      <a:endParaRPr lang="en-US" sz="11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&amp;B</a:t>
                      </a:r>
                      <a:endParaRPr lang="en-US" sz="1100" dirty="0"/>
                    </a:p>
                  </a:txBody>
                  <a:tcPr/>
                </a:tc>
              </a:tr>
              <a:tr h="3810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033955"/>
              </p:ext>
            </p:extLst>
          </p:nvPr>
        </p:nvGraphicFramePr>
        <p:xfrm>
          <a:off x="2819400" y="3023937"/>
          <a:ext cx="304800" cy="93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06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2667000" cy="5668962"/>
          </a:xfrm>
        </p:spPr>
        <p:txBody>
          <a:bodyPr>
            <a:normAutofit/>
          </a:bodyPr>
          <a:lstStyle/>
          <a:p>
            <a:r>
              <a:rPr lang="en-US" dirty="0" smtClean="0"/>
              <a:t>Flowchart of </a:t>
            </a:r>
            <a:r>
              <a:rPr lang="en-US" b="1" dirty="0" smtClean="0"/>
              <a:t>PASS-I </a:t>
            </a:r>
            <a:r>
              <a:rPr lang="en-US" dirty="0" smtClean="0"/>
              <a:t>of Macro processor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"/>
            <a:ext cx="4572000" cy="64977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A2: WEEK3  -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2 - requirements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00200"/>
            <a:ext cx="5372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64579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4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Sample2 Input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66825"/>
            <a:ext cx="24098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4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2 :   Input-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86" y="714375"/>
            <a:ext cx="2975170" cy="334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4" y="1520375"/>
            <a:ext cx="1728645" cy="373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20373"/>
            <a:ext cx="1371599" cy="373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352800" cy="242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4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Submission:</a:t>
            </a:r>
          </a:p>
          <a:p>
            <a:pPr>
              <a:buNone/>
            </a:pPr>
            <a:r>
              <a:rPr lang="en-US" dirty="0" smtClean="0"/>
              <a:t>Batch : C2-C3</a:t>
            </a:r>
            <a:r>
              <a:rPr lang="en-US" dirty="0" smtClean="0"/>
              <a:t>:  Create </a:t>
            </a:r>
            <a:r>
              <a:rPr lang="en-US" b="1" dirty="0" smtClean="0"/>
              <a:t>1 doc file</a:t>
            </a:r>
            <a:r>
              <a:rPr lang="en-US" dirty="0"/>
              <a:t> </a:t>
            </a:r>
            <a:r>
              <a:rPr lang="en-US" dirty="0" smtClean="0"/>
              <a:t>with code + screenshot and submit on </a:t>
            </a:r>
            <a:r>
              <a:rPr lang="en-US" dirty="0" smtClean="0"/>
              <a:t>LPCC Lab VOLP </a:t>
            </a:r>
            <a:r>
              <a:rPr lang="en-US" dirty="0" smtClean="0"/>
              <a:t>when asked 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LPCC Lab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Statement: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Design suitable data structures &amp; implement pass-I of a two-pass Macro processor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1910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Duration :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WEEK1: Practice Task</a:t>
            </a:r>
            <a:br>
              <a:rPr lang="en-US" sz="2800" dirty="0" smtClean="0"/>
            </a:br>
            <a:r>
              <a:rPr lang="en-US" sz="2800" dirty="0" smtClean="0"/>
              <a:t>WEEK2: Code for input Sample 1</a:t>
            </a:r>
            <a:br>
              <a:rPr lang="en-US" sz="2800" dirty="0" smtClean="0"/>
            </a:br>
            <a:r>
              <a:rPr lang="en-US" sz="2800" dirty="0" smtClean="0"/>
              <a:t>WEEK3: Code for input Sample 2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en-US" b="1" u="sng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Processor (</a:t>
            </a:r>
            <a:r>
              <a:rPr lang="en-US" b="1" dirty="0"/>
              <a:t>PASS –I</a:t>
            </a:r>
            <a:r>
              <a:rPr lang="en-US" dirty="0"/>
              <a:t> Only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Input code will have macros with parameters, and nested macro calls</a:t>
            </a:r>
          </a:p>
          <a:p>
            <a:pPr lvl="1"/>
            <a:r>
              <a:rPr lang="en-US" b="1" u="sng" dirty="0" smtClean="0"/>
              <a:t>Nested </a:t>
            </a:r>
            <a:r>
              <a:rPr lang="en-US" b="1" u="sng" dirty="0"/>
              <a:t>Macro Calls </a:t>
            </a:r>
            <a:r>
              <a:rPr lang="en-US" b="1" u="sng" dirty="0" smtClean="0"/>
              <a:t>will be only </a:t>
            </a:r>
            <a:r>
              <a:rPr lang="en-US" b="1" u="sng" dirty="0" err="1"/>
              <a:t>u</a:t>
            </a:r>
            <a:r>
              <a:rPr lang="en-US" b="1" u="sng" dirty="0" err="1" smtClean="0"/>
              <a:t>pto</a:t>
            </a:r>
            <a:r>
              <a:rPr lang="en-US" b="1" u="sng" dirty="0" smtClean="0"/>
              <a:t> </a:t>
            </a:r>
            <a:r>
              <a:rPr lang="en-US" b="1" u="sng" dirty="0"/>
              <a:t>1 </a:t>
            </a:r>
            <a:r>
              <a:rPr lang="en-US" b="1" u="sng" dirty="0" smtClean="0"/>
              <a:t>level</a:t>
            </a:r>
          </a:p>
          <a:p>
            <a:pPr lvl="2"/>
            <a:r>
              <a:rPr lang="en-US" b="1" u="sng" dirty="0" smtClean="0"/>
              <a:t>i.e. no call within call</a:t>
            </a:r>
            <a:endParaRPr lang="en-US" dirty="0" smtClean="0"/>
          </a:p>
          <a:p>
            <a:pPr lvl="1"/>
            <a:r>
              <a:rPr lang="en-US" dirty="0" smtClean="0"/>
              <a:t>Also, input will </a:t>
            </a:r>
            <a:r>
              <a:rPr lang="en-US" b="1" dirty="0" smtClean="0"/>
              <a:t>not have </a:t>
            </a:r>
            <a:r>
              <a:rPr lang="en-US" dirty="0"/>
              <a:t>n</a:t>
            </a:r>
            <a:r>
              <a:rPr lang="en-US" dirty="0" smtClean="0"/>
              <a:t>ested macro definitions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Assign2: WEEK1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(Input has macro with</a:t>
            </a:r>
            <a:r>
              <a:rPr lang="en-US" b="1" dirty="0" smtClean="0"/>
              <a:t> no parameters, and no nested calls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Practice (if Java selected) – in Week1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038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Open a text file and print its contents - line by line</a:t>
            </a:r>
          </a:p>
          <a:p>
            <a:r>
              <a:rPr lang="en-US" sz="2200" dirty="0" smtClean="0"/>
              <a:t>Open </a:t>
            </a:r>
            <a:r>
              <a:rPr lang="en-US" sz="2200" dirty="0"/>
              <a:t>a text </a:t>
            </a:r>
            <a:r>
              <a:rPr lang="en-US" sz="2200" dirty="0" smtClean="0"/>
              <a:t>file. Search for “MACRO” in the line. If “MACRO” is in that line, then do not print it. Else print the line</a:t>
            </a:r>
          </a:p>
          <a:p>
            <a:r>
              <a:rPr lang="en-US" sz="2200" dirty="0"/>
              <a:t>Open a text file. Copy its contents into another file, line-by-line and print that file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Open a text file. </a:t>
            </a:r>
            <a:r>
              <a:rPr lang="en-US" sz="2200" dirty="0" smtClean="0"/>
              <a:t>Search </a:t>
            </a:r>
            <a:r>
              <a:rPr lang="en-US" sz="2200" dirty="0"/>
              <a:t>for “MACRO” in the line. If “MACRO” is in that line, then do not </a:t>
            </a:r>
            <a:r>
              <a:rPr lang="en-US" sz="2200" dirty="0" smtClean="0"/>
              <a:t>copy the line in the output file. Else copy the  line in the output file</a:t>
            </a:r>
          </a:p>
          <a:p>
            <a:r>
              <a:rPr lang="en-US" sz="2200" dirty="0" smtClean="0"/>
              <a:t>Open a text file. </a:t>
            </a:r>
            <a:r>
              <a:rPr lang="en-US" sz="2200" dirty="0"/>
              <a:t>Search for “MACRO” in the line. If “MACRO” is in that line, </a:t>
            </a:r>
            <a:r>
              <a:rPr lang="en-US" sz="2200" dirty="0" smtClean="0"/>
              <a:t>print the next word after “MACRO”</a:t>
            </a:r>
          </a:p>
          <a:p>
            <a:r>
              <a:rPr lang="en-US" sz="2200" dirty="0" smtClean="0"/>
              <a:t>……..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48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A2: WEEK1 – Practice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an input file (</a:t>
            </a:r>
            <a:r>
              <a:rPr lang="en-IN" b="1" dirty="0" smtClean="0"/>
              <a:t>Next slide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Perform Pass – I on the given file, by Scanning it and correctly filling the </a:t>
            </a:r>
          </a:p>
          <a:p>
            <a:pPr lvl="1"/>
            <a:r>
              <a:rPr lang="en-IN" dirty="0" smtClean="0"/>
              <a:t>MNT</a:t>
            </a:r>
          </a:p>
          <a:p>
            <a:pPr lvl="1"/>
            <a:r>
              <a:rPr lang="en-IN" dirty="0" smtClean="0"/>
              <a:t>MDT</a:t>
            </a:r>
          </a:p>
          <a:p>
            <a:pPr lvl="1"/>
            <a:r>
              <a:rPr lang="en-IN" dirty="0" smtClean="0"/>
              <a:t>Intermediate Code(IC)  (output file)</a:t>
            </a:r>
            <a:endParaRPr lang="en-US" dirty="0" smtClean="0"/>
          </a:p>
          <a:p>
            <a:r>
              <a:rPr lang="en-US" dirty="0" smtClean="0"/>
              <a:t>Print the above 3 things generated - MNT, MDT and the Output File 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b="1" i="1" u="sng" dirty="0" smtClean="0"/>
              <a:t>(</a:t>
            </a:r>
            <a:r>
              <a:rPr lang="en-US" sz="2200" b="1" i="1" u="sng" dirty="0" smtClean="0">
                <a:solidFill>
                  <a:srgbClr val="FF0000"/>
                </a:solidFill>
              </a:rPr>
              <a:t>Simple</a:t>
            </a:r>
            <a:r>
              <a:rPr lang="en-US" sz="2200" b="1" i="1" u="sng" dirty="0" smtClean="0"/>
              <a:t>) Example1 : No NESTED MACRO CALLS / No Parameters</a:t>
            </a:r>
            <a:br>
              <a:rPr lang="en-US" sz="2200" b="1" i="1" u="sng" dirty="0" smtClean="0"/>
            </a:br>
            <a:r>
              <a:rPr lang="en-US" sz="2200" b="1" i="1" u="sng" dirty="0" smtClean="0"/>
              <a:t>(for PRACTICE only- </a:t>
            </a:r>
            <a:r>
              <a:rPr lang="en-US" sz="2200" b="1" i="1" u="sng" dirty="0" smtClean="0">
                <a:solidFill>
                  <a:srgbClr val="FF0000"/>
                </a:solidFill>
              </a:rPr>
              <a:t>TRY it OUT</a:t>
            </a:r>
            <a:r>
              <a:rPr lang="en-US" sz="2200" b="1" i="1" u="sng" dirty="0" smtClean="0"/>
              <a:t>)</a:t>
            </a:r>
            <a:endParaRPr lang="en-US" sz="2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2895600" cy="624840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//INPUT</a:t>
            </a:r>
          </a:p>
          <a:p>
            <a:pPr>
              <a:buNone/>
            </a:pPr>
            <a:r>
              <a:rPr lang="it-IT" b="1" dirty="0" smtClean="0"/>
              <a:t>MACRO ADDS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70C0"/>
                </a:solidFill>
              </a:rPr>
              <a:t>MOVER   AREG, =‘1’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ADD  	AREG,=‘2’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AREG, X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MACRO SUBS</a:t>
            </a:r>
            <a:endParaRPr lang="it-IT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MOVER BREG, X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SUB	BREG, Y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MOVEM  BREG,X</a:t>
            </a:r>
          </a:p>
          <a:p>
            <a:pPr>
              <a:buNone/>
            </a:pPr>
            <a:r>
              <a:rPr lang="it-IT" dirty="0" smtClean="0">
                <a:solidFill>
                  <a:srgbClr val="0070C0"/>
                </a:solidFill>
              </a:rPr>
              <a:t>	WRITE Y</a:t>
            </a:r>
          </a:p>
          <a:p>
            <a:pPr>
              <a:buNone/>
            </a:pPr>
            <a:r>
              <a:rPr lang="it-IT" b="1" dirty="0" smtClean="0"/>
              <a:t>MEND</a:t>
            </a:r>
          </a:p>
          <a:p>
            <a:pPr>
              <a:buNone/>
            </a:pPr>
            <a:r>
              <a:rPr lang="it-IT" b="1" dirty="0" smtClean="0"/>
              <a:t>START 	200</a:t>
            </a:r>
          </a:p>
          <a:p>
            <a:pPr>
              <a:buNone/>
            </a:pPr>
            <a:r>
              <a:rPr lang="it-IT" b="1" dirty="0" smtClean="0"/>
              <a:t>READ 	N1</a:t>
            </a:r>
          </a:p>
          <a:p>
            <a:pPr>
              <a:buNone/>
            </a:pPr>
            <a:r>
              <a:rPr lang="it-IT" b="1" dirty="0" smtClean="0"/>
              <a:t>READ	 N2</a:t>
            </a:r>
          </a:p>
          <a:p>
            <a:pPr>
              <a:buNone/>
            </a:pPr>
            <a:r>
              <a:rPr lang="it-IT" b="1" dirty="0" smtClean="0"/>
              <a:t>ADDS 	</a:t>
            </a:r>
          </a:p>
          <a:p>
            <a:pPr>
              <a:buNone/>
            </a:pPr>
            <a:r>
              <a:rPr lang="it-IT" b="1" dirty="0" smtClean="0"/>
              <a:t>SUBS 	</a:t>
            </a:r>
          </a:p>
          <a:p>
            <a:pPr>
              <a:buNone/>
            </a:pPr>
            <a:r>
              <a:rPr lang="it-IT" b="1" dirty="0" smtClean="0"/>
              <a:t>N1	DS 	2</a:t>
            </a:r>
          </a:p>
          <a:p>
            <a:pPr>
              <a:buNone/>
            </a:pPr>
            <a:r>
              <a:rPr lang="it-IT" b="1" dirty="0" smtClean="0"/>
              <a:t>N2	DS	2</a:t>
            </a:r>
          </a:p>
          <a:p>
            <a:pPr>
              <a:buNone/>
            </a:pPr>
            <a:r>
              <a:rPr lang="it-IT" b="1" dirty="0" smtClean="0"/>
              <a:t>N3	DS 	2</a:t>
            </a:r>
          </a:p>
          <a:p>
            <a:pPr>
              <a:buNone/>
            </a:pPr>
            <a:r>
              <a:rPr lang="it-IT" b="1" dirty="0" smtClean="0"/>
              <a:t>N4	DS	2</a:t>
            </a:r>
          </a:p>
          <a:p>
            <a:pPr>
              <a:buNone/>
            </a:pPr>
            <a:r>
              <a:rPr lang="it-IT" b="1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09600"/>
            <a:ext cx="25908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solidFill>
                  <a:srgbClr val="00B050"/>
                </a:solidFill>
              </a:rPr>
              <a:t>PASS1</a:t>
            </a:r>
            <a:r>
              <a:rPr lang="en-US" sz="2200" b="1" u="sng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– Input-Output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b="1" u="sng" dirty="0" smtClean="0">
                <a:solidFill>
                  <a:srgbClr val="00B050"/>
                </a:solidFill>
              </a:rPr>
              <a:t>PASS1 </a:t>
            </a:r>
            <a:r>
              <a:rPr lang="en-US" sz="2200" b="1" dirty="0" smtClean="0">
                <a:solidFill>
                  <a:srgbClr val="00B050"/>
                </a:solidFill>
              </a:rPr>
              <a:t>TASK</a:t>
            </a:r>
          </a:p>
          <a:p>
            <a:pPr algn="ctr"/>
            <a:r>
              <a:rPr lang="en-US" sz="2200" dirty="0" smtClean="0"/>
              <a:t>STORE the MACROS in MNT, MDT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962400"/>
          <a:ext cx="16764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MNT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Macro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MDT Pointer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SUBS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609600"/>
          <a:ext cx="2209800" cy="316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316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MDT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  AREG, =‘1’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ADD  AREG,=‘2’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AREG, 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/>
                        <a:t>MEND</a:t>
                      </a: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MOVER BREG, 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SUB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BREG, Y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MOVEM  BREG,X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WRITE </a:t>
                      </a:r>
                      <a:r>
                        <a:rPr lang="it-IT" sz="1400" baseline="0" dirty="0" smtClean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it-IT" sz="140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/>
                        <a:t>MEND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943600" y="958512"/>
          <a:ext cx="457201" cy="285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1"/>
              </a:tblGrid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683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800" y="4572000"/>
          <a:ext cx="30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77600" y="1905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4114800"/>
            <a:ext cx="2895600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/>
              <a:t>///OUTPUT </a:t>
            </a:r>
            <a:r>
              <a:rPr lang="it-IT" sz="1300" b="1" dirty="0" smtClean="0"/>
              <a:t>file – Intermediate code IC</a:t>
            </a:r>
            <a:endParaRPr lang="it-IT" sz="1300" b="1" dirty="0"/>
          </a:p>
          <a:p>
            <a:pPr>
              <a:buNone/>
            </a:pPr>
            <a:r>
              <a:rPr lang="it-IT" sz="1300" b="1" dirty="0" smtClean="0"/>
              <a:t>START 	200</a:t>
            </a:r>
          </a:p>
          <a:p>
            <a:pPr>
              <a:buNone/>
            </a:pPr>
            <a:r>
              <a:rPr lang="it-IT" sz="1300" b="1" dirty="0" smtClean="0"/>
              <a:t>READ 	N1</a:t>
            </a:r>
          </a:p>
          <a:p>
            <a:pPr>
              <a:buNone/>
            </a:pPr>
            <a:r>
              <a:rPr lang="it-IT" sz="1300" b="1" dirty="0" smtClean="0"/>
              <a:t>READ	 N2</a:t>
            </a:r>
          </a:p>
          <a:p>
            <a:pPr>
              <a:buNone/>
            </a:pPr>
            <a:r>
              <a:rPr lang="it-IT" sz="1300" b="1" dirty="0" smtClean="0"/>
              <a:t>ADDS 	</a:t>
            </a:r>
          </a:p>
          <a:p>
            <a:pPr>
              <a:buNone/>
            </a:pPr>
            <a:r>
              <a:rPr lang="it-IT" sz="1300" b="1" dirty="0" smtClean="0"/>
              <a:t>SUBS 	</a:t>
            </a:r>
          </a:p>
          <a:p>
            <a:pPr>
              <a:buNone/>
            </a:pPr>
            <a:r>
              <a:rPr lang="it-IT" sz="1300" b="1" dirty="0" smtClean="0"/>
              <a:t>N1	DS 	2</a:t>
            </a:r>
          </a:p>
          <a:p>
            <a:pPr>
              <a:buNone/>
            </a:pPr>
            <a:r>
              <a:rPr lang="it-IT" sz="1300" b="1" dirty="0" smtClean="0"/>
              <a:t>N2	DS	2</a:t>
            </a:r>
          </a:p>
          <a:p>
            <a:pPr>
              <a:buNone/>
            </a:pPr>
            <a:r>
              <a:rPr lang="it-IT" sz="1300" b="1" dirty="0" smtClean="0"/>
              <a:t>N3	DS 	2</a:t>
            </a:r>
          </a:p>
          <a:p>
            <a:pPr>
              <a:buNone/>
            </a:pPr>
            <a:r>
              <a:rPr lang="it-IT" sz="1300" b="1" dirty="0" smtClean="0"/>
              <a:t>N4	DS	2</a:t>
            </a:r>
          </a:p>
          <a:p>
            <a:pPr>
              <a:buNone/>
            </a:pPr>
            <a:r>
              <a:rPr lang="it-IT" sz="1300" b="1" dirty="0" smtClean="0"/>
              <a:t>END</a:t>
            </a:r>
          </a:p>
          <a:p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38113"/>
            <a:ext cx="5133975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4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A2: WEEK2  - Sample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(Input has macro </a:t>
            </a:r>
            <a:r>
              <a:rPr lang="en-US" dirty="0" smtClean="0"/>
              <a:t>with</a:t>
            </a:r>
            <a:r>
              <a:rPr lang="en-US" b="1" dirty="0" smtClean="0"/>
              <a:t> parameters, and nested calls- </a:t>
            </a:r>
            <a:r>
              <a:rPr lang="en-US" b="1" dirty="0" err="1" smtClean="0"/>
              <a:t>upto</a:t>
            </a:r>
            <a:r>
              <a:rPr lang="en-US" b="1" dirty="0" smtClean="0"/>
              <a:t> 1 level only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