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81" r:id="rId4"/>
    <p:sldId id="280" r:id="rId5"/>
    <p:sldId id="256" r:id="rId6"/>
    <p:sldId id="257" r:id="rId7"/>
    <p:sldId id="270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71" autoAdjust="0"/>
  </p:normalViewPr>
  <p:slideViewPr>
    <p:cSldViewPr>
      <p:cViewPr>
        <p:scale>
          <a:sx n="80" d="100"/>
          <a:sy n="80" d="100"/>
        </p:scale>
        <p:origin x="-172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Assignments1-Assembler (Pass-I)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PARTS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WEEK1</a:t>
            </a:r>
            <a:r>
              <a:rPr lang="en-US" dirty="0" smtClean="0"/>
              <a:t>-</a:t>
            </a:r>
            <a:r>
              <a:rPr lang="en-US" b="1" u="sng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programs)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 Generate Symbol Table</a:t>
            </a:r>
          </a:p>
          <a:p>
            <a:r>
              <a:rPr lang="en-US" dirty="0" smtClean="0"/>
              <a:t>(2) Generate Literal Table (Part1) no END/LTORG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257800" cy="533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WEEK1:-Submit </a:t>
            </a:r>
            <a:r>
              <a:rPr lang="en-US" sz="2800" u="sng" dirty="0" smtClean="0">
                <a:solidFill>
                  <a:srgbClr val="00B050"/>
                </a:solidFill>
              </a:rPr>
              <a:t>5</a:t>
            </a:r>
            <a:r>
              <a:rPr lang="en-US" sz="2800" dirty="0" smtClean="0"/>
              <a:t> Programs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2321"/>
            <a:ext cx="5638800" cy="411480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1800" dirty="0" smtClean="0"/>
              <a:t>Accept a string (1 line in ALP)</a:t>
            </a:r>
          </a:p>
          <a:p>
            <a:pPr marL="514350" indent="-514350">
              <a:buNone/>
            </a:pPr>
            <a:r>
              <a:rPr lang="en-US" sz="1800" dirty="0" smtClean="0"/>
              <a:t>	Replace comma with space. Count and print the substrings.</a:t>
            </a:r>
          </a:p>
          <a:p>
            <a:pPr marL="514350" indent="-514350">
              <a:buNone/>
            </a:pPr>
            <a:r>
              <a:rPr lang="en-US" sz="1800" dirty="0" smtClean="0"/>
              <a:t>2) Accept a file </a:t>
            </a:r>
            <a:r>
              <a:rPr lang="en-US" sz="1800" dirty="0" smtClean="0"/>
              <a:t>name (say “a.txt”) </a:t>
            </a:r>
            <a:r>
              <a:rPr lang="en-US" sz="1800" dirty="0" smtClean="0"/>
              <a:t>containing ALP. Open and display each line of that file.</a:t>
            </a:r>
          </a:p>
          <a:p>
            <a:pPr marL="514350" indent="-514350">
              <a:buNone/>
            </a:pPr>
            <a:r>
              <a:rPr lang="en-US" sz="1800" dirty="0" smtClean="0"/>
              <a:t>3) Create a hardcoded array called EMOT containing 28 keywords. Use EMOT to generate ST (without LC) and print ST.</a:t>
            </a:r>
          </a:p>
          <a:p>
            <a:pPr marL="514350" indent="-514350">
              <a:buNone/>
            </a:pPr>
            <a:r>
              <a:rPr lang="en-US" sz="1800" dirty="0" smtClean="0"/>
              <a:t>4) Generate ST (label/symbol, address) </a:t>
            </a:r>
            <a:r>
              <a:rPr lang="en-US" sz="1800" u="sng" dirty="0" smtClean="0"/>
              <a:t>with LC </a:t>
            </a:r>
            <a:r>
              <a:rPr lang="en-US" sz="1800" dirty="0" smtClean="0"/>
              <a:t>and print ST</a:t>
            </a:r>
            <a:r>
              <a:rPr lang="en-US" sz="1800" b="1" dirty="0" smtClean="0"/>
              <a:t>.</a:t>
            </a:r>
          </a:p>
          <a:p>
            <a:pPr marL="514350" indent="-514350">
              <a:buNone/>
            </a:pPr>
            <a:r>
              <a:rPr lang="en-US" sz="1800" dirty="0" smtClean="0"/>
              <a:t>5) </a:t>
            </a:r>
            <a:r>
              <a:rPr lang="en-US" sz="1800" b="1" u="sng" dirty="0" smtClean="0">
                <a:solidFill>
                  <a:srgbClr val="0070C0"/>
                </a:solidFill>
              </a:rPr>
              <a:t>Generate LT  and not  give any address to it </a:t>
            </a:r>
            <a:r>
              <a:rPr lang="en-US" sz="1800" b="1" dirty="0" smtClean="0">
                <a:solidFill>
                  <a:srgbClr val="FF0000"/>
                </a:solidFill>
              </a:rPr>
              <a:t>and </a:t>
            </a:r>
            <a:r>
              <a:rPr lang="en-US" sz="1800" b="1" u="sng" dirty="0" smtClean="0">
                <a:solidFill>
                  <a:srgbClr val="0070C0"/>
                </a:solidFill>
              </a:rPr>
              <a:t>print LT </a:t>
            </a:r>
            <a:r>
              <a:rPr lang="en-US" sz="1800" b="1" dirty="0" smtClean="0">
                <a:solidFill>
                  <a:srgbClr val="FF0000"/>
                </a:solidFill>
              </a:rPr>
              <a:t>(without handling LTORG/END) (Ignore symbols, note: LTORG is not there)</a:t>
            </a:r>
          </a:p>
          <a:p>
            <a:pPr marL="514350" indent="-51435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sz="18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563385"/>
              </p:ext>
            </p:extLst>
          </p:nvPr>
        </p:nvGraphicFramePr>
        <p:xfrm>
          <a:off x="6400800" y="533400"/>
          <a:ext cx="2514600" cy="6220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</a:tblGrid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9000" y="228600"/>
            <a:ext cx="76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EMOT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(p2_3_4.txt) program for programs 2,3,4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905000"/>
            <a:ext cx="3208317" cy="398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586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/>
              <a:t>(p5.txt</a:t>
            </a:r>
            <a:r>
              <a:rPr lang="en-US" dirty="0" smtClean="0"/>
              <a:t>) for WEEK1 (Prog5)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	START</a:t>
            </a:r>
            <a:r>
              <a:rPr lang="en-US" dirty="0">
                <a:solidFill>
                  <a:srgbClr val="0070C0"/>
                </a:solidFill>
              </a:rPr>
              <a:t>	200                                      </a:t>
            </a:r>
            <a:r>
              <a:rPr lang="en-US" dirty="0"/>
              <a:t>		   </a:t>
            </a:r>
            <a:r>
              <a:rPr lang="en-US" dirty="0" smtClean="0"/>
              <a:t>  		MOVER</a:t>
            </a:r>
            <a:r>
              <a:rPr lang="en-US" dirty="0"/>
              <a:t>	AREG</a:t>
            </a:r>
            <a:r>
              <a:rPr lang="en-US" b="1" dirty="0"/>
              <a:t>,=‘5</a:t>
            </a:r>
            <a:r>
              <a:rPr lang="en-US" b="1" dirty="0" smtClean="0"/>
              <a:t>’</a:t>
            </a:r>
            <a:endParaRPr lang="en-US" b="1" dirty="0">
              <a:solidFill>
                <a:srgbClr val="00B050"/>
              </a:solidFill>
            </a:endParaRPr>
          </a:p>
          <a:p>
            <a:pPr lvl="0">
              <a:buNone/>
              <a:defRPr/>
            </a:pPr>
            <a:r>
              <a:rPr lang="en-US" dirty="0"/>
              <a:t>	  </a:t>
            </a:r>
            <a:r>
              <a:rPr lang="en-US" dirty="0" smtClean="0"/>
              <a:t>        	MOVEM</a:t>
            </a:r>
            <a:r>
              <a:rPr lang="en-US" dirty="0"/>
              <a:t>	AREG,X	</a:t>
            </a:r>
          </a:p>
          <a:p>
            <a:pPr lvl="0">
              <a:buNone/>
              <a:defRPr/>
            </a:pPr>
            <a:r>
              <a:rPr lang="en-US" dirty="0"/>
              <a:t>L1		   </a:t>
            </a:r>
            <a:r>
              <a:rPr lang="en-US" dirty="0" smtClean="0"/>
              <a:t>	MOVER  </a:t>
            </a:r>
            <a:r>
              <a:rPr lang="en-US" dirty="0"/>
              <a:t>	BREG</a:t>
            </a:r>
            <a:r>
              <a:rPr lang="en-US" b="1" dirty="0"/>
              <a:t>,=‘3’</a:t>
            </a: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	</a:t>
            </a:r>
          </a:p>
          <a:p>
            <a:pPr lvl="0">
              <a:buNone/>
              <a:defRPr/>
            </a:pPr>
            <a:r>
              <a:rPr lang="en-US" dirty="0"/>
              <a:t>NEXT 	   </a:t>
            </a:r>
            <a:r>
              <a:rPr lang="en-US" dirty="0" smtClean="0"/>
              <a:t>	ADD </a:t>
            </a:r>
            <a:r>
              <a:rPr lang="en-US" dirty="0"/>
              <a:t>		AREG</a:t>
            </a:r>
            <a:r>
              <a:rPr lang="en-US" b="1" dirty="0"/>
              <a:t>,=‘1’	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	   	   </a:t>
            </a:r>
            <a:r>
              <a:rPr lang="en-US" dirty="0" smtClean="0"/>
              <a:t>		SUB </a:t>
            </a:r>
            <a:r>
              <a:rPr lang="en-US" dirty="0"/>
              <a:t>		BREG</a:t>
            </a:r>
            <a:r>
              <a:rPr lang="en-US" b="1" dirty="0"/>
              <a:t>,=‘2’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BC </a:t>
            </a:r>
            <a:r>
              <a:rPr lang="en-US" dirty="0"/>
              <a:t>		LT, BACK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MULT     </a:t>
            </a:r>
            <a:r>
              <a:rPr lang="en-US" dirty="0"/>
              <a:t>	CREG, X	</a:t>
            </a:r>
          </a:p>
          <a:p>
            <a:pPr lvl="0">
              <a:buNone/>
              <a:defRPr/>
            </a:pPr>
            <a:r>
              <a:rPr lang="en-US" dirty="0"/>
              <a:t>		   </a:t>
            </a:r>
            <a:r>
              <a:rPr lang="en-US" dirty="0" smtClean="0"/>
              <a:t>	STOP</a:t>
            </a:r>
            <a:r>
              <a:rPr lang="en-US" dirty="0"/>
              <a:t>				</a:t>
            </a:r>
          </a:p>
          <a:p>
            <a:pPr lvl="0">
              <a:buNone/>
              <a:defRPr/>
            </a:pPr>
            <a:r>
              <a:rPr lang="en-US" dirty="0"/>
              <a:t>X		   </a:t>
            </a:r>
            <a:r>
              <a:rPr lang="en-US" dirty="0" smtClean="0"/>
              <a:t>	DS</a:t>
            </a:r>
            <a:r>
              <a:rPr lang="en-US" dirty="0"/>
              <a:t>		1	</a:t>
            </a:r>
            <a:endParaRPr lang="en-US" i="1" dirty="0">
              <a:solidFill>
                <a:srgbClr val="00B050"/>
              </a:solidFill>
            </a:endParaRPr>
          </a:p>
          <a:p>
            <a:pPr lvl="0">
              <a:buNone/>
              <a:defRPr/>
            </a:pPr>
            <a:r>
              <a:rPr lang="en-US" dirty="0"/>
              <a:t>	   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END</a:t>
            </a:r>
            <a:r>
              <a:rPr lang="en-US" b="1" dirty="0">
                <a:solidFill>
                  <a:srgbClr val="0070C0"/>
                </a:solidFill>
              </a:rPr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83468"/>
              </p:ext>
            </p:extLst>
          </p:nvPr>
        </p:nvGraphicFramePr>
        <p:xfrm>
          <a:off x="6781800" y="1905000"/>
          <a:ext cx="990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/>
              </a:tblGrid>
              <a:tr h="199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9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13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Assembler – Generate Symbol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(NOTE: NO LITERALS)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5052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657600" cy="4525963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Machine </a:t>
            </a:r>
            <a:r>
              <a:rPr lang="en-US" sz="1800" dirty="0" err="1" smtClean="0"/>
              <a:t>Opcode</a:t>
            </a:r>
            <a:r>
              <a:rPr lang="en-US" sz="1800" dirty="0" smtClean="0"/>
              <a:t> Table  (MOT)  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/>
              <a:t>ENHANCED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Mnemonic [7];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Class;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</a:t>
            </a:r>
            <a:r>
              <a:rPr lang="en-US" sz="1800" dirty="0" err="1" smtClean="0">
                <a:solidFill>
                  <a:srgbClr val="FF0000"/>
                </a:solidFill>
              </a:rPr>
              <a:t>Opcode</a:t>
            </a:r>
            <a:r>
              <a:rPr lang="en-US" sz="1800" dirty="0" smtClean="0">
                <a:solidFill>
                  <a:srgbClr val="FF0000"/>
                </a:solidFill>
              </a:rPr>
              <a:t>[3];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};</a:t>
            </a:r>
          </a:p>
          <a:p>
            <a:pPr>
              <a:buNone/>
            </a:pPr>
            <a:r>
              <a:rPr lang="en-US" sz="1800" dirty="0" err="1">
                <a:solidFill>
                  <a:srgbClr val="FF0000"/>
                </a:solidFill>
              </a:rPr>
              <a:t>s</a:t>
            </a:r>
            <a:r>
              <a:rPr lang="en-US" sz="1800" dirty="0" err="1" smtClean="0">
                <a:solidFill>
                  <a:srgbClr val="FF0000"/>
                </a:solidFill>
              </a:rPr>
              <a:t>truct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EMOTtable</a:t>
            </a:r>
            <a:r>
              <a:rPr lang="en-US" sz="1800" dirty="0" smtClean="0">
                <a:solidFill>
                  <a:srgbClr val="FF0000"/>
                </a:solidFill>
              </a:rPr>
              <a:t> MOT[28]; 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Symbol Table (ST)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struct</a:t>
            </a:r>
            <a:r>
              <a:rPr lang="en-US" sz="1800" dirty="0" smtClean="0">
                <a:solidFill>
                  <a:srgbClr val="FF0000"/>
                </a:solidFill>
              </a:rPr>
              <a:t> symbol table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char Symbol[8];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address;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u="sng" dirty="0" err="1" smtClean="0">
                <a:solidFill>
                  <a:srgbClr val="FF0000"/>
                </a:solidFill>
              </a:rPr>
              <a:t>int</a:t>
            </a:r>
            <a:r>
              <a:rPr lang="en-US" sz="1800" u="sng" dirty="0" smtClean="0">
                <a:solidFill>
                  <a:srgbClr val="FF0000"/>
                </a:solidFill>
              </a:rPr>
              <a:t> size;  /*</a:t>
            </a:r>
            <a:r>
              <a:rPr lang="en-US" sz="1800" u="sng" dirty="0" smtClean="0"/>
              <a:t>ignore</a:t>
            </a:r>
            <a:r>
              <a:rPr lang="en-US" sz="1800" u="sng" dirty="0" smtClean="0">
                <a:solidFill>
                  <a:srgbClr val="FF0000"/>
                </a:solidFill>
              </a:rPr>
              <a:t>*/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}ST[10];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05600" y="1524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Enhanced MOT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213093"/>
              </p:ext>
            </p:extLst>
          </p:nvPr>
        </p:nvGraphicFramePr>
        <p:xfrm>
          <a:off x="6477000" y="533400"/>
          <a:ext cx="2514600" cy="6220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</a:tblGrid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Mnemonic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Class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Opcode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STOP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MULT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MOVER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MOVEM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BC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DIV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PRINT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START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LTORG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horzOverflow="overflow"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EQ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02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03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04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05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06</a:t>
                      </a:r>
                      <a:endParaRPr lang="en-US" sz="800" dirty="0"/>
                    </a:p>
                  </a:txBody>
                  <a:tcPr/>
                </a:tc>
              </a:tr>
              <a:tr h="2144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69939"/>
              </p:ext>
            </p:extLst>
          </p:nvPr>
        </p:nvGraphicFramePr>
        <p:xfrm>
          <a:off x="3962400" y="1295400"/>
          <a:ext cx="2362202" cy="3190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38"/>
                <a:gridCol w="516732"/>
                <a:gridCol w="516732"/>
              </a:tblGrid>
              <a:tr h="914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SYMBOL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VAL.</a:t>
                      </a:r>
                      <a:r>
                        <a:rPr lang="en-US" sz="1000" baseline="0" dirty="0" smtClean="0"/>
                        <a:t> OF CLASS FIELD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smtClean="0"/>
                        <a:t>Imperative</a:t>
                      </a:r>
                      <a:r>
                        <a:rPr lang="en-US" sz="1000" baseline="0" smtClean="0"/>
                        <a:t> </a:t>
                      </a:r>
                      <a:r>
                        <a:rPr lang="en-US" sz="1000" baseline="0" dirty="0" smtClean="0"/>
                        <a:t>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Declarative</a:t>
                      </a:r>
                      <a:r>
                        <a:rPr lang="en-US" sz="1000" baseline="0" dirty="0" smtClean="0"/>
                        <a:t> Statements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</a:tr>
              <a:tr h="46718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Assembler Directive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CPU Register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</a:tr>
              <a:tr h="4372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Conditional codes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191000" y="838200"/>
            <a:ext cx="16764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latin typeface="+mj-lt"/>
                <a:ea typeface="+mj-ea"/>
                <a:cs typeface="+mj-cs"/>
              </a:rPr>
              <a:t>Meaning of Class Field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Algorithm- Symbol Table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600" dirty="0" smtClean="0"/>
              <a:t>(Note: Not handling, literals/LTORG/END)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LC 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iST</a:t>
            </a:r>
            <a:r>
              <a:rPr lang="en-US" sz="1600" dirty="0" smtClean="0"/>
              <a:t>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size=0;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While(!EOF)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Read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and store in char array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is END break;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Separate label, code and operand into S1,S2,S3 /S4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 has </a:t>
            </a:r>
            <a:r>
              <a:rPr lang="en-US" sz="1600" b="1" dirty="0" smtClean="0"/>
              <a:t>label? </a:t>
            </a:r>
            <a:r>
              <a:rPr lang="en-US" sz="1600" dirty="0" smtClean="0"/>
              <a:t>store in ST, along with current value of LC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1600" dirty="0" smtClean="0"/>
              <a:t>If </a:t>
            </a:r>
            <a:r>
              <a:rPr lang="en-US" sz="1600" b="1" dirty="0" smtClean="0"/>
              <a:t>declarative statement (DC, DS) </a:t>
            </a:r>
            <a:r>
              <a:rPr lang="en-US" sz="1600" dirty="0" smtClean="0"/>
              <a:t>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correctly  Increment LC=</a:t>
            </a:r>
            <a:r>
              <a:rPr lang="en-US" sz="1600" dirty="0" err="1" smtClean="0"/>
              <a:t>LC+size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685800"/>
            <a:ext cx="3962400" cy="601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f. If </a:t>
            </a:r>
            <a:r>
              <a:rPr lang="en-US" sz="1600" b="1" dirty="0" smtClean="0"/>
              <a:t>imperative statement</a:t>
            </a:r>
            <a:r>
              <a:rPr lang="en-US" sz="1600" dirty="0" smtClean="0"/>
              <a:t> in “</a:t>
            </a:r>
            <a:r>
              <a:rPr lang="en-US" sz="1600" dirty="0" err="1" smtClean="0"/>
              <a:t>nextline</a:t>
            </a:r>
            <a:r>
              <a:rPr lang="en-US" sz="1600" dirty="0" smtClean="0"/>
              <a:t>” Increment LC=LC+1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g. If “START”, then initialize LC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smtClean="0"/>
              <a:t>6</a:t>
            </a:r>
            <a:r>
              <a:rPr lang="en-US" sz="1600" baseline="0" dirty="0" smtClean="0"/>
              <a:t>. Print Symbol Table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aseline="0" dirty="0" smtClean="0"/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////NOTE: LC, START, DC,DS and labels  are handled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aseline="0" dirty="0" smtClean="0"/>
              <a:t>///EMOT is used (with 28 words)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WEEK1</a:t>
            </a:r>
            <a:r>
              <a:rPr lang="en-US" dirty="0" smtClean="0"/>
              <a:t> – Literal Table(LT)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literal (=‘3’) in a line and add to LT</a:t>
            </a:r>
          </a:p>
          <a:p>
            <a:r>
              <a:rPr lang="en-US" dirty="0" smtClean="0"/>
              <a:t>Print LT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2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439</Words>
  <Application>Microsoft Office PowerPoint</Application>
  <PresentationFormat>On-screen Show (4:3)</PresentationFormat>
  <Paragraphs>258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Assignments1-Assembler (Pass-I)  in PARTS  (WEEK1-5programs)</vt:lpstr>
      <vt:lpstr>WEEK1:-Submit 5 Programs</vt:lpstr>
      <vt:lpstr>Input (p2_3_4.txt) program for programs 2,3,4</vt:lpstr>
      <vt:lpstr>Input (p5.txt) for WEEK1 (Prog5)</vt:lpstr>
      <vt:lpstr>Assembler – Generate Symbol Table</vt:lpstr>
      <vt:lpstr>Data Structures required</vt:lpstr>
      <vt:lpstr>Algorithm- Symbol Table Generation</vt:lpstr>
      <vt:lpstr>WEEK1 – Literal Table(LT) 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 Pass I</dc:title>
  <dc:creator>rege</dc:creator>
  <cp:lastModifiedBy>Administrator</cp:lastModifiedBy>
  <cp:revision>88</cp:revision>
  <dcterms:created xsi:type="dcterms:W3CDTF">2006-08-16T00:00:00Z</dcterms:created>
  <dcterms:modified xsi:type="dcterms:W3CDTF">2021-08-19T04:16:53Z</dcterms:modified>
</cp:coreProperties>
</file>