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01" r:id="rId3"/>
    <p:sldId id="302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278" r:id="rId13"/>
    <p:sldId id="276" r:id="rId14"/>
    <p:sldId id="299" r:id="rId15"/>
    <p:sldId id="270" r:id="rId16"/>
    <p:sldId id="281" r:id="rId17"/>
    <p:sldId id="283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Assign1 Week2 Tasks(1,2)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Note: Complete Assignment1=(Week1 tasks+Week2 Tasks+Weeks3 tasks)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WEEK1</a:t>
            </a:r>
            <a:r>
              <a:rPr lang="en-US" dirty="0" smtClean="0"/>
              <a:t> – Literal Table(LT)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literal (say, =‘3’) in a line and add to LT</a:t>
            </a:r>
          </a:p>
          <a:p>
            <a:r>
              <a:rPr lang="en-US" dirty="0" smtClean="0"/>
              <a:t>Print LT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Tasks for WEEK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0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Tasks for WEEK 2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2 codes : (Check further slides for algorithm, data structure)</a:t>
            </a:r>
          </a:p>
          <a:p>
            <a:pPr>
              <a:buNone/>
            </a:pPr>
            <a:r>
              <a:rPr lang="en-US" dirty="0" smtClean="0"/>
              <a:t>(1) Generate Symbol Table (using EMOT, ST having 3 fields)   (</a:t>
            </a:r>
            <a:r>
              <a:rPr lang="en-US" sz="2200" i="1" dirty="0" smtClean="0"/>
              <a:t>Ref: WEEK1: Prog4)</a:t>
            </a:r>
          </a:p>
          <a:p>
            <a:pPr>
              <a:buNone/>
            </a:pPr>
            <a:r>
              <a:rPr lang="en-US" dirty="0" smtClean="0"/>
              <a:t>(2) Generate </a:t>
            </a:r>
            <a:r>
              <a:rPr lang="en-US" dirty="0" smtClean="0">
                <a:solidFill>
                  <a:srgbClr val="00B050"/>
                </a:solidFill>
              </a:rPr>
              <a:t>Literal Table- </a:t>
            </a:r>
            <a:r>
              <a:rPr lang="en-US" b="1" dirty="0" smtClean="0"/>
              <a:t>2 columns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using LC</a:t>
            </a:r>
            <a:r>
              <a:rPr lang="en-US" dirty="0" smtClean="0"/>
              <a:t>, </a:t>
            </a:r>
            <a:r>
              <a:rPr lang="en-US" b="1" i="1" dirty="0" smtClean="0"/>
              <a:t>no LTORG</a:t>
            </a:r>
            <a:r>
              <a:rPr lang="en-US" dirty="0" smtClean="0"/>
              <a:t>, </a:t>
            </a:r>
            <a:r>
              <a:rPr lang="en-US" b="1" dirty="0" smtClean="0"/>
              <a:t>only at END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sz="2200" i="1" dirty="0"/>
              <a:t>Ref: Prog5:Week1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00B050"/>
                </a:solidFill>
              </a:rPr>
              <a:t>(Note: 2 Fields of LT are String, </a:t>
            </a:r>
            <a:r>
              <a:rPr lang="en-US" b="1" i="1" dirty="0" smtClean="0">
                <a:solidFill>
                  <a:srgbClr val="00B050"/>
                </a:solidFill>
              </a:rPr>
              <a:t>make Integer now</a:t>
            </a:r>
            <a:r>
              <a:rPr lang="en-US" i="1" dirty="0" smtClean="0">
                <a:solidFill>
                  <a:srgbClr val="00B050"/>
                </a:solidFill>
              </a:rPr>
              <a:t>, so convert =‘2’ to integer </a:t>
            </a:r>
            <a:r>
              <a:rPr lang="en-US" b="1" i="1" dirty="0" smtClean="0">
                <a:solidFill>
                  <a:srgbClr val="00B050"/>
                </a:solidFill>
              </a:rPr>
              <a:t>2</a:t>
            </a:r>
            <a:r>
              <a:rPr lang="en-US" i="1" dirty="0" smtClean="0">
                <a:solidFill>
                  <a:srgbClr val="00B050"/>
                </a:solidFill>
              </a:rPr>
              <a:t> and store in LT now)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715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>
                <a:solidFill>
                  <a:srgbClr val="0070C0"/>
                </a:solidFill>
              </a:rPr>
              <a:t>Week2: Sample Input File (</a:t>
            </a:r>
            <a:r>
              <a:rPr lang="en-US" sz="2200" b="1" dirty="0" smtClean="0">
                <a:solidFill>
                  <a:srgbClr val="00B050"/>
                </a:solidFill>
              </a:rPr>
              <a:t>Task1</a:t>
            </a:r>
            <a:r>
              <a:rPr lang="en-US" sz="2200" b="1" dirty="0" smtClean="0">
                <a:solidFill>
                  <a:srgbClr val="0070C0"/>
                </a:solidFill>
              </a:rPr>
              <a:t>) and Data </a:t>
            </a:r>
            <a:r>
              <a:rPr lang="en-US" sz="2200" b="1" dirty="0" err="1" smtClean="0">
                <a:solidFill>
                  <a:srgbClr val="0070C0"/>
                </a:solidFill>
              </a:rPr>
              <a:t>structs</a:t>
            </a:r>
            <a:r>
              <a:rPr lang="en-US" sz="2200" b="1" dirty="0" smtClean="0">
                <a:solidFill>
                  <a:srgbClr val="0070C0"/>
                </a:solidFill>
              </a:rPr>
              <a:t> (EMOT, ST) </a:t>
            </a:r>
            <a:r>
              <a:rPr lang="en-US" sz="2400" dirty="0"/>
              <a:t>(</a:t>
            </a:r>
            <a:r>
              <a:rPr lang="en-US" sz="2200" i="1" dirty="0"/>
              <a:t>Ref: WEEK1: Prog4)</a:t>
            </a:r>
            <a:br>
              <a:rPr lang="en-US" sz="2200" i="1" dirty="0"/>
            </a:b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9400" y="914401"/>
            <a:ext cx="3048000" cy="3200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 (MOT)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ENHANCED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EMOTtable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Mnemonic [6];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EMOTtable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MOT[28];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 Table (ST)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symbol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Symbol[8];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size;/// make 1 (hardcoded)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}ST[20];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4343400"/>
          <a:ext cx="225482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341"/>
                <a:gridCol w="493244"/>
                <a:gridCol w="493244"/>
              </a:tblGrid>
              <a:tr h="4572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2335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2186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550229" y="4191000"/>
            <a:ext cx="16002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05600" y="76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096000" y="380987"/>
          <a:ext cx="2895600" cy="632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305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96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2362200" cy="3810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	     START 100</a:t>
            </a:r>
          </a:p>
          <a:p>
            <a:pPr>
              <a:buNone/>
            </a:pPr>
            <a:r>
              <a:rPr lang="en-US" sz="1600" dirty="0" smtClean="0"/>
              <a:t>	     MOVER AREG, X</a:t>
            </a:r>
          </a:p>
          <a:p>
            <a:pPr>
              <a:buNone/>
            </a:pPr>
            <a:r>
              <a:rPr lang="en-US" sz="1600" dirty="0" smtClean="0"/>
              <a:t>L1       ADD BREG, ONE</a:t>
            </a:r>
          </a:p>
          <a:p>
            <a:pPr>
              <a:buNone/>
            </a:pPr>
            <a:r>
              <a:rPr lang="en-US" sz="1600" dirty="0" smtClean="0"/>
              <a:t>	    COMP BREG, TEN</a:t>
            </a:r>
          </a:p>
          <a:p>
            <a:pPr>
              <a:buNone/>
            </a:pPr>
            <a:r>
              <a:rPr lang="en-US" sz="1600" dirty="0" smtClean="0"/>
              <a:t>	     BC EQ, LAST</a:t>
            </a:r>
          </a:p>
          <a:p>
            <a:pPr>
              <a:buNone/>
            </a:pPr>
            <a:r>
              <a:rPr lang="en-US" sz="1600" dirty="0" smtClean="0"/>
              <a:t>	     ADD AREG, ONE</a:t>
            </a:r>
          </a:p>
          <a:p>
            <a:pPr>
              <a:buNone/>
            </a:pPr>
            <a:r>
              <a:rPr lang="en-US" sz="1600" dirty="0" smtClean="0"/>
              <a:t>	     BC ANY, L1</a:t>
            </a:r>
          </a:p>
          <a:p>
            <a:pPr>
              <a:buNone/>
            </a:pPr>
            <a:r>
              <a:rPr lang="en-US" sz="1600" dirty="0" smtClean="0"/>
              <a:t>	     LAST STOP</a:t>
            </a:r>
          </a:p>
          <a:p>
            <a:pPr>
              <a:buNone/>
            </a:pPr>
            <a:r>
              <a:rPr lang="en-US" sz="1600" dirty="0" smtClean="0"/>
              <a:t>X	     DC	    ‘5’</a:t>
            </a:r>
          </a:p>
          <a:p>
            <a:pPr>
              <a:buNone/>
            </a:pPr>
            <a:r>
              <a:rPr lang="en-US" sz="1600" dirty="0" smtClean="0"/>
              <a:t>ONE    DC    ‘1’</a:t>
            </a:r>
          </a:p>
          <a:p>
            <a:pPr>
              <a:buNone/>
            </a:pPr>
            <a:r>
              <a:rPr lang="en-US" sz="1600" dirty="0" smtClean="0"/>
              <a:t>TEN     DC     ‘10’</a:t>
            </a:r>
          </a:p>
          <a:p>
            <a:pPr>
              <a:buNone/>
            </a:pPr>
            <a:r>
              <a:rPr lang="en-US" sz="1600" dirty="0" smtClean="0"/>
              <a:t>	     END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for WEEK2 (</a:t>
            </a:r>
            <a:r>
              <a:rPr lang="en-US" b="1" dirty="0" smtClean="0">
                <a:solidFill>
                  <a:srgbClr val="00B050"/>
                </a:solidFill>
              </a:rPr>
              <a:t>Task2</a:t>
            </a:r>
            <a:r>
              <a:rPr lang="en-US" dirty="0" smtClean="0"/>
              <a:t>) (</a:t>
            </a:r>
            <a:r>
              <a:rPr lang="en-US" sz="3300" i="1" dirty="0" smtClean="0"/>
              <a:t>Ref: Prog5:Week1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	START</a:t>
            </a:r>
            <a:r>
              <a:rPr lang="en-US" dirty="0">
                <a:solidFill>
                  <a:srgbClr val="0070C0"/>
                </a:solidFill>
              </a:rPr>
              <a:t>	200                                      </a:t>
            </a:r>
            <a:r>
              <a:rPr lang="en-US" dirty="0"/>
              <a:t>		   </a:t>
            </a:r>
            <a:r>
              <a:rPr lang="en-US" dirty="0" smtClean="0"/>
              <a:t>  		MOVER</a:t>
            </a:r>
            <a:r>
              <a:rPr lang="en-US" dirty="0"/>
              <a:t>	AREG</a:t>
            </a:r>
            <a:r>
              <a:rPr lang="en-US" b="1" dirty="0"/>
              <a:t>,=‘</a:t>
            </a:r>
            <a:r>
              <a:rPr lang="en-US" b="1" dirty="0" smtClean="0"/>
              <a:t>50’</a:t>
            </a:r>
            <a:endParaRPr lang="en-US" b="1" dirty="0">
              <a:solidFill>
                <a:srgbClr val="00B050"/>
              </a:solidFill>
            </a:endParaRPr>
          </a:p>
          <a:p>
            <a:pPr lvl="0">
              <a:buNone/>
              <a:defRPr/>
            </a:pPr>
            <a:r>
              <a:rPr lang="en-US" dirty="0"/>
              <a:t>	  </a:t>
            </a:r>
            <a:r>
              <a:rPr lang="en-US" dirty="0" smtClean="0"/>
              <a:t>        	MOVEM</a:t>
            </a:r>
            <a:r>
              <a:rPr lang="en-US" dirty="0"/>
              <a:t>	AREG,X	</a:t>
            </a:r>
          </a:p>
          <a:p>
            <a:pPr lvl="0">
              <a:buNone/>
              <a:defRPr/>
            </a:pPr>
            <a:r>
              <a:rPr lang="en-US" dirty="0"/>
              <a:t>L1		   </a:t>
            </a:r>
            <a:r>
              <a:rPr lang="en-US" dirty="0" smtClean="0"/>
              <a:t>	MOVER  </a:t>
            </a:r>
            <a:r>
              <a:rPr lang="en-US" dirty="0"/>
              <a:t>	BREG</a:t>
            </a:r>
            <a:r>
              <a:rPr lang="en-US" b="1" dirty="0"/>
              <a:t>,=‘3’</a:t>
            </a: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	</a:t>
            </a:r>
          </a:p>
          <a:p>
            <a:pPr lvl="0">
              <a:buNone/>
              <a:defRPr/>
            </a:pPr>
            <a:r>
              <a:rPr lang="en-US" dirty="0"/>
              <a:t>NEXT 	   </a:t>
            </a:r>
            <a:r>
              <a:rPr lang="en-US" dirty="0" smtClean="0"/>
              <a:t>	ADD </a:t>
            </a:r>
            <a:r>
              <a:rPr lang="en-US" dirty="0"/>
              <a:t>		AREG</a:t>
            </a:r>
            <a:r>
              <a:rPr lang="en-US" b="1" dirty="0"/>
              <a:t>,=‘1’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	   	   </a:t>
            </a:r>
            <a:r>
              <a:rPr lang="en-US" dirty="0" smtClean="0"/>
              <a:t>		SUB </a:t>
            </a:r>
            <a:r>
              <a:rPr lang="en-US" dirty="0"/>
              <a:t>		BREG</a:t>
            </a:r>
            <a:r>
              <a:rPr lang="en-US" b="1" dirty="0"/>
              <a:t>,=‘2’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BC </a:t>
            </a:r>
            <a:r>
              <a:rPr lang="en-US" dirty="0"/>
              <a:t>		LT, BACK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MULT     </a:t>
            </a:r>
            <a:r>
              <a:rPr lang="en-US" dirty="0"/>
              <a:t>	CREG, X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STOP</a:t>
            </a:r>
            <a:r>
              <a:rPr lang="en-US" dirty="0"/>
              <a:t>				</a:t>
            </a:r>
          </a:p>
          <a:p>
            <a:pPr lvl="0">
              <a:buNone/>
              <a:defRPr/>
            </a:pPr>
            <a:r>
              <a:rPr lang="en-US" dirty="0"/>
              <a:t>X		   </a:t>
            </a:r>
            <a:r>
              <a:rPr lang="en-US" dirty="0" smtClean="0"/>
              <a:t>	DS</a:t>
            </a:r>
            <a:r>
              <a:rPr lang="en-US" dirty="0"/>
              <a:t>		1	</a:t>
            </a:r>
            <a:endParaRPr lang="en-US" i="1" dirty="0">
              <a:solidFill>
                <a:srgbClr val="00B050"/>
              </a:solidFill>
            </a:endParaRPr>
          </a:p>
          <a:p>
            <a:pPr lvl="0">
              <a:buNone/>
              <a:defRPr/>
            </a:pPr>
            <a:r>
              <a:rPr lang="en-US" dirty="0"/>
              <a:t>	   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END     -----LC=209</a:t>
            </a:r>
            <a:r>
              <a:rPr lang="en-US" b="1" dirty="0">
                <a:solidFill>
                  <a:srgbClr val="0070C0"/>
                </a:solidFill>
              </a:rPr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3669268"/>
            <a:ext cx="159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LitInd</a:t>
            </a:r>
            <a:r>
              <a:rPr lang="en-US" dirty="0" smtClean="0"/>
              <a:t>=-1</a:t>
            </a:r>
          </a:p>
          <a:p>
            <a:r>
              <a:rPr lang="en-US" dirty="0" err="1" smtClean="0"/>
              <a:t>LitInd</a:t>
            </a:r>
            <a:r>
              <a:rPr lang="en-US" dirty="0" smtClean="0"/>
              <a:t>=LitInd+1</a:t>
            </a:r>
          </a:p>
          <a:p>
            <a:endParaRPr lang="en-US" dirty="0"/>
          </a:p>
          <a:p>
            <a:r>
              <a:rPr lang="en-US" dirty="0" err="1" smtClean="0"/>
              <a:t>LitInd</a:t>
            </a:r>
            <a:r>
              <a:rPr lang="en-US" dirty="0" smtClean="0"/>
              <a:t>=3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59031"/>
              </p:ext>
            </p:extLst>
          </p:nvPr>
        </p:nvGraphicFramePr>
        <p:xfrm>
          <a:off x="6400800" y="1905000"/>
          <a:ext cx="1320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  <a:gridCol w="660400"/>
              </a:tblGrid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15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Algorithm- Symbol Table Generation (Week2: </a:t>
            </a:r>
            <a:r>
              <a:rPr lang="en-US" sz="3200" u="sng" dirty="0" smtClean="0">
                <a:solidFill>
                  <a:srgbClr val="00B050"/>
                </a:solidFill>
              </a:rPr>
              <a:t>Task1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724400" cy="5638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Only ST, Not handling literals/LTORG/END)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size=0;  //initialize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END, break;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convert S2 to integer and initialize LC to that value.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label, </a:t>
            </a:r>
            <a:r>
              <a:rPr lang="en-US" sz="1600" dirty="0" smtClean="0"/>
              <a:t>store in ST, along with current value of LC. S1 is Label if it is not in EMOT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(DC, DS)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correctly 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  //Size=1 if DC,  and if DS, then Size=value ///at right of DS (S3)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066800"/>
            <a:ext cx="3733800" cy="5638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g. 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 (IS)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 LC as below; size=1; LC=</a:t>
            </a:r>
            <a:r>
              <a:rPr lang="en-US" sz="1600" dirty="0" err="1" smtClean="0"/>
              <a:t>LC+size</a:t>
            </a:r>
            <a:endParaRPr lang="en-US" sz="160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7. Print Symbol Table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>
                <a:solidFill>
                  <a:srgbClr val="0070C0"/>
                </a:solidFill>
              </a:rPr>
              <a:t>NOTE:  SIZE Field in ST can be ignored in WEEK2 Assignment, but it has to be filled in WEEK </a:t>
            </a:r>
            <a:r>
              <a:rPr lang="en-US" sz="1600" baseline="0" dirty="0" smtClean="0"/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Algorithm – Generate Literal Table LT (</a:t>
            </a:r>
            <a:r>
              <a:rPr lang="en-US" sz="3200" u="sng" dirty="0" smtClean="0">
                <a:solidFill>
                  <a:srgbClr val="00B050"/>
                </a:solidFill>
              </a:rPr>
              <a:t>Task2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ONLY literals, at the 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size=0; //initialize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; //Size=1 if DC,  //and if DS, then Size=value in S3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685800"/>
            <a:ext cx="41910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f. If 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 contains  ‘=‘, then literal; add to literal table, and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size=1; Increment LC=LC + size;  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g. If imperative statement without ‘=‘ increment LC;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="1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6. At</a:t>
            </a:r>
            <a:r>
              <a:rPr lang="en-US" sz="1600" b="1" dirty="0" smtClean="0"/>
              <a:t> “END” literals are handled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	</a:t>
            </a:r>
            <a:r>
              <a:rPr lang="en-US" sz="1600" dirty="0" smtClean="0"/>
              <a:t>Starting from first entry in Literal Table (LT), till end , give address to literals)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	For ii=0 to &lt;</a:t>
            </a:r>
            <a:r>
              <a:rPr lang="en-US" sz="1600" dirty="0" err="1" smtClean="0"/>
              <a:t>iLT</a:t>
            </a:r>
            <a:r>
              <a:rPr lang="en-US" sz="1600" dirty="0" smtClean="0"/>
              <a:t> do the following: </a:t>
            </a:r>
          </a:p>
          <a:p>
            <a:pPr marL="1371600" lvl="2" indent="-514350">
              <a:spcBef>
                <a:spcPct val="20000"/>
              </a:spcBef>
              <a:defRPr/>
            </a:pPr>
            <a:r>
              <a:rPr lang="en-US" sz="1600" dirty="0" smtClean="0"/>
              <a:t>	</a:t>
            </a:r>
            <a:r>
              <a:rPr lang="en-US" sz="1200" dirty="0" smtClean="0"/>
              <a:t>Enter LC into address field  at ii;</a:t>
            </a:r>
          </a:p>
          <a:p>
            <a:pPr marL="1371600" lvl="2" indent="-514350">
              <a:spcBef>
                <a:spcPct val="20000"/>
              </a:spcBef>
              <a:defRPr/>
            </a:pPr>
            <a:r>
              <a:rPr lang="en-US" sz="1200" dirty="0" smtClean="0"/>
              <a:t>	size=1; LC=</a:t>
            </a:r>
            <a:r>
              <a:rPr lang="en-US" sz="1200" dirty="0" err="1" smtClean="0"/>
              <a:t>LC+size</a:t>
            </a:r>
            <a:r>
              <a:rPr lang="en-US" sz="1200" dirty="0" smtClean="0"/>
              <a:t>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7. 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 the LT.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4369475"/>
            <a:ext cx="3962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STRUCTURE of Literal Table (LT)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LiteralTab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char </a:t>
            </a:r>
            <a:r>
              <a:rPr lang="en-US" dirty="0" smtClean="0">
                <a:solidFill>
                  <a:srgbClr val="FF0000"/>
                </a:solidFill>
              </a:rPr>
              <a:t>literal[6];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LT[10];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164" y="914400"/>
            <a:ext cx="4540836" cy="4724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		   MOVEM	AREG,X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	   	   SUB 		BREG,=‘3’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X		   DS		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1371600" cy="47244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203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208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77000" y="762000"/>
          <a:ext cx="23622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(String)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 (integer)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209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=‘3’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212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2200" y="1780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20881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23900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6049" y="30758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386593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Sample </a:t>
            </a:r>
            <a:r>
              <a:rPr lang="en-US" sz="2200" dirty="0" err="1" smtClean="0"/>
              <a:t>Input/Output</a:t>
            </a:r>
            <a:r>
              <a:rPr lang="en-US" sz="2200" dirty="0" smtClean="0"/>
              <a:t> for </a:t>
            </a:r>
            <a:r>
              <a:rPr lang="en-US" sz="2200" b="1" u="sng" dirty="0" smtClean="0">
                <a:solidFill>
                  <a:srgbClr val="00B050"/>
                </a:solidFill>
              </a:rPr>
              <a:t>TASK 2</a:t>
            </a:r>
            <a:endParaRPr lang="en-US" sz="22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</a:t>
            </a:r>
            <a:r>
              <a:rPr lang="en-US" dirty="0" smtClean="0"/>
              <a:t>ready in separate folders</a:t>
            </a:r>
            <a:br>
              <a:rPr lang="en-US" dirty="0" smtClean="0"/>
            </a:br>
            <a:r>
              <a:rPr lang="en-US" dirty="0" smtClean="0"/>
              <a:t>A1-Week1, and A1-Week2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Recap: Week1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Week2( Only 2 Programs)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3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Recap Week1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562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Recap WEEK1 Tasks :- Submit </a:t>
            </a:r>
            <a:r>
              <a:rPr lang="en-US" sz="2800" u="sng" dirty="0" smtClean="0">
                <a:solidFill>
                  <a:srgbClr val="00B050"/>
                </a:solidFill>
              </a:rPr>
              <a:t>5</a:t>
            </a:r>
            <a:r>
              <a:rPr lang="en-US" sz="2800" dirty="0" smtClean="0"/>
              <a:t> Programs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2321"/>
            <a:ext cx="5638800" cy="41148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1800" dirty="0" smtClean="0"/>
              <a:t>Accept a string (1 line in ALP). Replace comma, in string, with space. Count and print the substrings.</a:t>
            </a:r>
          </a:p>
          <a:p>
            <a:pPr marL="514350" indent="-514350">
              <a:buNone/>
            </a:pPr>
            <a:r>
              <a:rPr lang="en-US" sz="1800" dirty="0" smtClean="0"/>
              <a:t>2)     Accept a file name (say “a.txt”) containing ALP. Open and display each line of that file.</a:t>
            </a:r>
          </a:p>
          <a:p>
            <a:pPr marL="514350" indent="-514350">
              <a:buNone/>
            </a:pPr>
            <a:r>
              <a:rPr lang="en-US" sz="1800" dirty="0" smtClean="0"/>
              <a:t>3)    Create a hardcoded array called EMOT containing 28 keywords. Use EMOT to generate ST (without LC) and print ST.</a:t>
            </a:r>
          </a:p>
          <a:p>
            <a:pPr marL="514350" indent="-514350">
              <a:buNone/>
            </a:pPr>
            <a:r>
              <a:rPr lang="en-US" sz="1800" dirty="0" smtClean="0"/>
              <a:t>4)     Generate ST (label/symbol, address) </a:t>
            </a:r>
            <a:r>
              <a:rPr lang="en-US" sz="1800" b="1" u="sng" dirty="0" smtClean="0"/>
              <a:t>with LC </a:t>
            </a:r>
            <a:r>
              <a:rPr lang="en-US" sz="1800" dirty="0" smtClean="0"/>
              <a:t>and print ST</a:t>
            </a:r>
            <a:r>
              <a:rPr lang="en-US" sz="1800" b="1" dirty="0" smtClean="0"/>
              <a:t>.</a:t>
            </a:r>
          </a:p>
          <a:p>
            <a:pPr marL="514350" indent="-514350">
              <a:buNone/>
            </a:pPr>
            <a:r>
              <a:rPr lang="en-US" sz="1800" dirty="0" smtClean="0"/>
              <a:t>5)     </a:t>
            </a:r>
            <a:r>
              <a:rPr lang="en-US" sz="1800" b="1" u="sng" dirty="0" smtClean="0">
                <a:solidFill>
                  <a:srgbClr val="0070C0"/>
                </a:solidFill>
              </a:rPr>
              <a:t>Generate LT  and not  give any address to it </a:t>
            </a:r>
            <a:r>
              <a:rPr lang="en-US" sz="1800" b="1" dirty="0" smtClean="0">
                <a:solidFill>
                  <a:srgbClr val="FF0000"/>
                </a:solidFill>
              </a:rPr>
              <a:t>and </a:t>
            </a:r>
            <a:r>
              <a:rPr lang="en-US" sz="1800" b="1" u="sng" dirty="0" smtClean="0">
                <a:solidFill>
                  <a:srgbClr val="0070C0"/>
                </a:solidFill>
              </a:rPr>
              <a:t>print LT </a:t>
            </a:r>
            <a:r>
              <a:rPr lang="en-US" sz="1800" b="1" dirty="0" smtClean="0">
                <a:solidFill>
                  <a:srgbClr val="FF0000"/>
                </a:solidFill>
              </a:rPr>
              <a:t>(without handling LTORG/END) (Ignore symbols, note: LTORG is not there)</a:t>
            </a: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sz="18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553623"/>
              </p:ext>
            </p:extLst>
          </p:nvPr>
        </p:nvGraphicFramePr>
        <p:xfrm>
          <a:off x="6400800" y="533400"/>
          <a:ext cx="2514600" cy="6220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</a:tblGrid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9000" y="228600"/>
            <a:ext cx="76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21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(p2_3_4.txt) program for programs 2,3,4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064628"/>
              </p:ext>
            </p:extLst>
          </p:nvPr>
        </p:nvGraphicFramePr>
        <p:xfrm>
          <a:off x="6629400" y="2103173"/>
          <a:ext cx="2133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05000"/>
            <a:ext cx="3208317" cy="398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44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/>
              <a:t>(p5.txt</a:t>
            </a:r>
            <a:r>
              <a:rPr lang="en-US" dirty="0" smtClean="0"/>
              <a:t>) for WEEK1 (Prog5)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	START</a:t>
            </a:r>
            <a:r>
              <a:rPr lang="en-US" dirty="0">
                <a:solidFill>
                  <a:srgbClr val="0070C0"/>
                </a:solidFill>
              </a:rPr>
              <a:t>	200                                      </a:t>
            </a:r>
            <a:r>
              <a:rPr lang="en-US" dirty="0"/>
              <a:t>		   </a:t>
            </a:r>
            <a:r>
              <a:rPr lang="en-US" dirty="0" smtClean="0"/>
              <a:t>  		</a:t>
            </a:r>
          </a:p>
          <a:p>
            <a:pPr lvl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MOVER</a:t>
            </a:r>
            <a:r>
              <a:rPr lang="en-US" dirty="0"/>
              <a:t>	AREG</a:t>
            </a:r>
            <a:r>
              <a:rPr lang="en-US" b="1" dirty="0"/>
              <a:t>,=‘</a:t>
            </a:r>
            <a:r>
              <a:rPr lang="en-US" b="1" dirty="0" smtClean="0"/>
              <a:t>50’</a:t>
            </a:r>
            <a:endParaRPr lang="en-US" b="1" dirty="0">
              <a:solidFill>
                <a:srgbClr val="00B050"/>
              </a:solidFill>
            </a:endParaRPr>
          </a:p>
          <a:p>
            <a:pPr lvl="0">
              <a:buNone/>
              <a:defRPr/>
            </a:pPr>
            <a:r>
              <a:rPr lang="en-US" dirty="0"/>
              <a:t>	  </a:t>
            </a:r>
            <a:r>
              <a:rPr lang="en-US" dirty="0" smtClean="0"/>
              <a:t>        	MOVEM</a:t>
            </a:r>
            <a:r>
              <a:rPr lang="en-US" dirty="0"/>
              <a:t>	AREG,X	</a:t>
            </a:r>
          </a:p>
          <a:p>
            <a:pPr lvl="0">
              <a:buNone/>
              <a:defRPr/>
            </a:pPr>
            <a:r>
              <a:rPr lang="en-US" dirty="0"/>
              <a:t>L1		   </a:t>
            </a:r>
            <a:r>
              <a:rPr lang="en-US" dirty="0" smtClean="0"/>
              <a:t>	MOVER  </a:t>
            </a:r>
            <a:r>
              <a:rPr lang="en-US" dirty="0"/>
              <a:t>	BREG</a:t>
            </a:r>
            <a:r>
              <a:rPr lang="en-US" b="1" dirty="0"/>
              <a:t>,=‘3’</a:t>
            </a: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	</a:t>
            </a:r>
          </a:p>
          <a:p>
            <a:pPr lvl="0">
              <a:buNone/>
              <a:defRPr/>
            </a:pPr>
            <a:r>
              <a:rPr lang="en-US" dirty="0"/>
              <a:t>NEXT 	   </a:t>
            </a:r>
            <a:r>
              <a:rPr lang="en-US" dirty="0" smtClean="0"/>
              <a:t>	ADD </a:t>
            </a:r>
            <a:r>
              <a:rPr lang="en-US" dirty="0"/>
              <a:t>		AREG</a:t>
            </a:r>
            <a:r>
              <a:rPr lang="en-US" b="1" dirty="0"/>
              <a:t>,=‘1’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	   	   </a:t>
            </a:r>
            <a:r>
              <a:rPr lang="en-US" dirty="0" smtClean="0"/>
              <a:t>		SUB </a:t>
            </a:r>
            <a:r>
              <a:rPr lang="en-US" dirty="0"/>
              <a:t>		BREG</a:t>
            </a:r>
            <a:r>
              <a:rPr lang="en-US" b="1" dirty="0"/>
              <a:t>,=‘2’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BC </a:t>
            </a:r>
            <a:r>
              <a:rPr lang="en-US" dirty="0"/>
              <a:t>		LT, BACK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MULT     </a:t>
            </a:r>
            <a:r>
              <a:rPr lang="en-US" dirty="0"/>
              <a:t>	CREG, X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STOP</a:t>
            </a:r>
            <a:r>
              <a:rPr lang="en-US" dirty="0"/>
              <a:t>				</a:t>
            </a:r>
          </a:p>
          <a:p>
            <a:pPr lvl="0">
              <a:buNone/>
              <a:defRPr/>
            </a:pPr>
            <a:r>
              <a:rPr lang="en-US" dirty="0"/>
              <a:t>X		   </a:t>
            </a:r>
            <a:r>
              <a:rPr lang="en-US" dirty="0" smtClean="0"/>
              <a:t>	DS</a:t>
            </a:r>
            <a:r>
              <a:rPr lang="en-US" dirty="0"/>
              <a:t>		</a:t>
            </a:r>
            <a:r>
              <a:rPr lang="en-US" dirty="0" smtClean="0"/>
              <a:t>1</a:t>
            </a:r>
          </a:p>
          <a:p>
            <a:pPr lvl="0">
              <a:buNone/>
              <a:defRPr/>
            </a:pPr>
            <a:r>
              <a:rPr lang="en-US" sz="3300" dirty="0" smtClean="0">
                <a:solidFill>
                  <a:srgbClr val="0070C0"/>
                </a:solidFill>
              </a:rPr>
              <a:t>END  </a:t>
            </a:r>
            <a:r>
              <a:rPr lang="en-US" dirty="0"/>
              <a:t>	   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44617"/>
              </p:ext>
            </p:extLst>
          </p:nvPr>
        </p:nvGraphicFramePr>
        <p:xfrm>
          <a:off x="6019800" y="2438400"/>
          <a:ext cx="1447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=’50’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=‘3’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=‘1’</a:t>
                      </a:r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r>
                        <a:rPr lang="en-US" dirty="0" smtClean="0"/>
                        <a:t>=‘2’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8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Assembler – Generate Symbol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(NOTE: NO LITERALS)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5052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Machine </a:t>
            </a:r>
            <a:r>
              <a:rPr lang="en-US" sz="1800" dirty="0" err="1" smtClean="0"/>
              <a:t>Opcode</a:t>
            </a:r>
            <a:r>
              <a:rPr lang="en-US" sz="1800" dirty="0" smtClean="0"/>
              <a:t> Table  (MOT) 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/>
              <a:t>ENHANCED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Mnemonic [7];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Class;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</a:t>
            </a:r>
            <a:r>
              <a:rPr lang="en-US" sz="1800" dirty="0" err="1" smtClean="0">
                <a:solidFill>
                  <a:srgbClr val="FF0000"/>
                </a:solidFill>
              </a:rPr>
              <a:t>Opcode</a:t>
            </a:r>
            <a:r>
              <a:rPr lang="en-US" sz="1800" dirty="0" smtClean="0">
                <a:solidFill>
                  <a:srgbClr val="FF0000"/>
                </a:solidFill>
              </a:rPr>
              <a:t>[3];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};</a:t>
            </a:r>
          </a:p>
          <a:p>
            <a:pPr>
              <a:buNone/>
            </a:pPr>
            <a:r>
              <a:rPr lang="en-US" sz="1800" dirty="0" err="1">
                <a:solidFill>
                  <a:srgbClr val="FF0000"/>
                </a:solidFill>
              </a:rPr>
              <a:t>s</a:t>
            </a:r>
            <a:r>
              <a:rPr lang="en-US" sz="1800" dirty="0" err="1" smtClean="0">
                <a:solidFill>
                  <a:srgbClr val="FF0000"/>
                </a:solidFill>
              </a:rPr>
              <a:t>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r>
              <a:rPr lang="en-US" sz="1800" dirty="0" smtClean="0">
                <a:solidFill>
                  <a:srgbClr val="FF0000"/>
                </a:solidFill>
              </a:rPr>
              <a:t> MOT[28]; 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Symbol Table (ST)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symbol table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Symbol[8];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u="sng" dirty="0" err="1" smtClean="0">
                <a:solidFill>
                  <a:srgbClr val="FF0000"/>
                </a:solidFill>
              </a:rPr>
              <a:t>int</a:t>
            </a:r>
            <a:r>
              <a:rPr lang="en-US" sz="1800" u="sng" dirty="0" smtClean="0">
                <a:solidFill>
                  <a:srgbClr val="FF0000"/>
                </a:solidFill>
              </a:rPr>
              <a:t> size;  /*</a:t>
            </a:r>
            <a:r>
              <a:rPr lang="en-US" sz="1800" u="sng" dirty="0" smtClean="0"/>
              <a:t>ignore</a:t>
            </a:r>
            <a:r>
              <a:rPr lang="en-US" sz="1800" u="sng" dirty="0" smtClean="0">
                <a:solidFill>
                  <a:srgbClr val="FF0000"/>
                </a:solidFill>
              </a:rPr>
              <a:t>*/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}ST[10];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1524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588443"/>
              </p:ext>
            </p:extLst>
          </p:nvPr>
        </p:nvGraphicFramePr>
        <p:xfrm>
          <a:off x="6477000" y="533400"/>
          <a:ext cx="2514600" cy="6220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</a:tblGrid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64779"/>
              </p:ext>
            </p:extLst>
          </p:nvPr>
        </p:nvGraphicFramePr>
        <p:xfrm>
          <a:off x="3962400" y="1295400"/>
          <a:ext cx="2362202" cy="3190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38"/>
                <a:gridCol w="516732"/>
                <a:gridCol w="516732"/>
              </a:tblGrid>
              <a:tr h="914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191000" y="838200"/>
            <a:ext cx="1676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25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2200" dirty="0" smtClean="0"/>
              <a:t>Week1: Prog4-Algorithm- Symbol Table Generation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Not handling, literals/LTORG/END)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label? </a:t>
            </a:r>
            <a:r>
              <a:rPr lang="en-US" sz="1600" dirty="0" smtClean="0"/>
              <a:t>store in ST, along with current value of LC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(DC, DS)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correctly  Increment LC=</a:t>
            </a:r>
            <a:r>
              <a:rPr lang="en-US" sz="1600" dirty="0" err="1" smtClean="0"/>
              <a:t>LC+size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685800"/>
            <a:ext cx="4191000" cy="601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f. 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LC=LC+1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g. If “START”, then initialize LC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6</a:t>
            </a:r>
            <a:r>
              <a:rPr lang="en-US" sz="1600" baseline="0" dirty="0" smtClean="0"/>
              <a:t>. Print Symbol Table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aseline="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////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LC, START, DC,DS and labels  are handled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///EMOT is used (with 28 words)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1265</Words>
  <Application>Microsoft Office PowerPoint</Application>
  <PresentationFormat>On-screen Show (4:3)</PresentationFormat>
  <Paragraphs>521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Assign1 Week2 Tasks(1,2)</vt:lpstr>
      <vt:lpstr>Content</vt:lpstr>
      <vt:lpstr>Recap Week1</vt:lpstr>
      <vt:lpstr>Recap WEEK1 Tasks :- Submit 5 Programs</vt:lpstr>
      <vt:lpstr>Input (p2_3_4.txt) program for programs 2,3,4</vt:lpstr>
      <vt:lpstr>Input (p5.txt) for WEEK1 (Prog5)</vt:lpstr>
      <vt:lpstr>Assembler – Generate Symbol Table</vt:lpstr>
      <vt:lpstr>Data Structures required</vt:lpstr>
      <vt:lpstr>Week1: Prog4-Algorithm- Symbol Table Generation</vt:lpstr>
      <vt:lpstr>WEEK1 – Literal Table(LT) </vt:lpstr>
      <vt:lpstr>Tasks for WEEK 2</vt:lpstr>
      <vt:lpstr>Tasks for WEEK 2</vt:lpstr>
      <vt:lpstr>Week2: Sample Input File (Task1) and Data structs (EMOT, ST) (Ref: WEEK1: Prog4) </vt:lpstr>
      <vt:lpstr>Input for WEEK2 (Task2) (Ref: Prog5:Week1)</vt:lpstr>
      <vt:lpstr>Algorithm- Symbol Table Generation (Week2: Task1)</vt:lpstr>
      <vt:lpstr>Algorithm – Generate Literal Table LT (Task2)</vt:lpstr>
      <vt:lpstr>PowerPoint Presentation</vt:lpstr>
      <vt:lpstr>Keep ready in separate folders A1-Week1, and A1-Week2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Pass I</dc:title>
  <dc:creator>rege</dc:creator>
  <cp:lastModifiedBy>Administrator</cp:lastModifiedBy>
  <cp:revision>150</cp:revision>
  <dcterms:created xsi:type="dcterms:W3CDTF">2006-08-16T00:00:00Z</dcterms:created>
  <dcterms:modified xsi:type="dcterms:W3CDTF">2021-08-28T08:18:55Z</dcterms:modified>
</cp:coreProperties>
</file>