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03" r:id="rId3"/>
    <p:sldId id="304" r:id="rId4"/>
    <p:sldId id="296" r:id="rId5"/>
    <p:sldId id="282" r:id="rId6"/>
    <p:sldId id="262" r:id="rId7"/>
    <p:sldId id="286" r:id="rId8"/>
    <p:sldId id="288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Assign1 - Week3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Note: Complete Assignment1=(Week1 tasks+Week2 Tasks+Weeks3 tasks + Week 4 ??)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WEEK3 - Tasks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Assignment1</a:t>
            </a:r>
            <a:r>
              <a:rPr lang="en-US" dirty="0" smtClean="0"/>
              <a:t>(= Assembler </a:t>
            </a:r>
            <a:r>
              <a:rPr lang="en-US" dirty="0" smtClean="0"/>
              <a:t>Pass1)-</a:t>
            </a:r>
            <a:br>
              <a:rPr lang="en-US" dirty="0" smtClean="0"/>
            </a:br>
            <a:r>
              <a:rPr lang="en-US" dirty="0" smtClean="0"/>
              <a:t>Tasks-Week3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Week3 - Task </a:t>
            </a:r>
            <a:r>
              <a:rPr lang="en-US" b="1" dirty="0" smtClean="0"/>
              <a:t>1) </a:t>
            </a:r>
            <a:r>
              <a:rPr lang="en-US" dirty="0"/>
              <a:t>Generate Literal Table LT, Pool </a:t>
            </a:r>
            <a:r>
              <a:rPr lang="en-US" dirty="0" smtClean="0"/>
              <a:t>Table, PT, for </a:t>
            </a:r>
            <a:r>
              <a:rPr lang="en-US" dirty="0"/>
              <a:t>a given input code </a:t>
            </a:r>
            <a:r>
              <a:rPr lang="en-US" dirty="0" smtClean="0"/>
              <a:t>(with Use of </a:t>
            </a:r>
            <a:r>
              <a:rPr lang="en-US" dirty="0" smtClean="0">
                <a:solidFill>
                  <a:srgbClr val="FF0000"/>
                </a:solidFill>
              </a:rPr>
              <a:t>LTORG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/>
              <a:t>. In the next slide</a:t>
            </a:r>
            <a:r>
              <a:rPr lang="en-US" dirty="0" smtClean="0"/>
              <a:t>) </a:t>
            </a:r>
            <a:r>
              <a:rPr lang="en-US" b="1" dirty="0" smtClean="0"/>
              <a:t>LT, PT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Week3 – Task 2</a:t>
            </a:r>
            <a:r>
              <a:rPr lang="en-US" b="1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Combine previous tasks </a:t>
            </a:r>
            <a:r>
              <a:rPr lang="en-US" dirty="0" smtClean="0"/>
              <a:t>into one program to </a:t>
            </a:r>
            <a:r>
              <a:rPr lang="en-US" dirty="0"/>
              <a:t>Generate </a:t>
            </a:r>
            <a:r>
              <a:rPr lang="en-US" b="1" dirty="0" smtClean="0"/>
              <a:t>Symbol Table, Literal </a:t>
            </a:r>
            <a:r>
              <a:rPr lang="en-US" b="1" dirty="0"/>
              <a:t>Table LT, Pool </a:t>
            </a:r>
            <a:r>
              <a:rPr lang="en-US" b="1" dirty="0" smtClean="0"/>
              <a:t>Table </a:t>
            </a:r>
            <a:r>
              <a:rPr lang="en-US" dirty="0" smtClean="0"/>
              <a:t>for a given input code (with Use of </a:t>
            </a:r>
            <a:r>
              <a:rPr lang="en-US" dirty="0" smtClean="0">
                <a:solidFill>
                  <a:srgbClr val="FF0000"/>
                </a:solidFill>
              </a:rPr>
              <a:t>EQU, ORIGIN</a:t>
            </a:r>
            <a:r>
              <a:rPr lang="en-US" dirty="0" smtClean="0"/>
              <a:t>, </a:t>
            </a:r>
            <a:r>
              <a:rPr lang="en-US" dirty="0" err="1" smtClean="0"/>
              <a:t>Algo</a:t>
            </a:r>
            <a:r>
              <a:rPr lang="en-US" dirty="0" smtClean="0"/>
              <a:t>.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9634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Table  (MOT) 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ENHANCED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Mnemonic [7];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Class;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Opcode</a:t>
            </a:r>
            <a:r>
              <a:rPr lang="en-US" sz="1800" dirty="0" smtClean="0">
                <a:solidFill>
                  <a:srgbClr val="FF0000"/>
                </a:solidFill>
              </a:rPr>
              <a:t>[3];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</a:t>
            </a:r>
            <a:r>
              <a:rPr lang="en-US" sz="1800" dirty="0" err="1" smtClean="0">
                <a:solidFill>
                  <a:srgbClr val="FF0000"/>
                </a:solidFill>
              </a:rPr>
              <a:t>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r>
              <a:rPr lang="en-US" sz="1800" dirty="0" smtClean="0">
                <a:solidFill>
                  <a:srgbClr val="FF0000"/>
                </a:solidFill>
              </a:rPr>
              <a:t> MOT[28]; 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Symbol Table (ST)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symbol table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Symbol[8];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u="sng" dirty="0" err="1" smtClean="0">
                <a:solidFill>
                  <a:srgbClr val="FF0000"/>
                </a:solidFill>
              </a:rPr>
              <a:t>int</a:t>
            </a:r>
            <a:r>
              <a:rPr lang="en-US" sz="1800" u="sng" dirty="0" smtClean="0">
                <a:solidFill>
                  <a:srgbClr val="FF0000"/>
                </a:solidFill>
              </a:rPr>
              <a:t> size;  /*</a:t>
            </a:r>
            <a:r>
              <a:rPr lang="en-US" sz="1800" u="sng" dirty="0" smtClean="0"/>
              <a:t>ignore</a:t>
            </a:r>
            <a:r>
              <a:rPr lang="en-US" sz="1800" u="sng" dirty="0" smtClean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}ST[10];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152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588443"/>
              </p:ext>
            </p:extLst>
          </p:nvPr>
        </p:nvGraphicFramePr>
        <p:xfrm>
          <a:off x="6477000" y="533400"/>
          <a:ext cx="2514600" cy="62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64779"/>
              </p:ext>
            </p:extLst>
          </p:nvPr>
        </p:nvGraphicFramePr>
        <p:xfrm>
          <a:off x="3962400" y="1295400"/>
          <a:ext cx="2362202" cy="319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38"/>
                <a:gridCol w="516732"/>
                <a:gridCol w="516732"/>
              </a:tblGrid>
              <a:tr h="914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191000" y="838200"/>
            <a:ext cx="1676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2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Algorithm – Generate Literal Table LT, Pool Table (Week 3-</a:t>
            </a:r>
            <a:r>
              <a:rPr lang="en-US" sz="2200" u="sng" dirty="0" smtClean="0">
                <a:solidFill>
                  <a:srgbClr val="00B050"/>
                </a:solidFill>
              </a:rPr>
              <a:t>Task1</a:t>
            </a:r>
            <a:r>
              <a:rPr lang="en-US" sz="2200" dirty="0" smtClean="0"/>
              <a:t>)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b="1" dirty="0" smtClean="0"/>
              <a:t>(NOTE: This algorithm handles literals, LTORG, 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LTstart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</a:t>
            </a:r>
            <a:r>
              <a:rPr lang="en-US" sz="1600" b="1" dirty="0" smtClean="0"/>
              <a:t> break</a:t>
            </a:r>
            <a:r>
              <a:rPr lang="en-US" sz="1600" dirty="0" smtClean="0"/>
              <a:t>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r>
              <a:rPr lang="en-US" sz="1600" dirty="0" smtClean="0"/>
              <a:t> (size=1 for DC) (if DS size= integer value of  S3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f.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Increment LC=LC + size(size=1)	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</a:t>
            </a:r>
            <a:r>
              <a:rPr lang="en-US" sz="1600" b="1" dirty="0" smtClean="0"/>
              <a:t>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LTstart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LTstart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200" b="1" dirty="0" smtClean="0"/>
              <a:t>Address field at ii in LT =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h. If imperative statement without ‘=‘, increment LC; LC=LC+1;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baseline="0" dirty="0" smtClean="0"/>
              <a:t>9.  At the “END” perform same as </a:t>
            </a:r>
            <a:r>
              <a:rPr lang="en-US" sz="1600" b="1" dirty="0" smtClean="0"/>
              <a:t>8</a:t>
            </a:r>
            <a:r>
              <a:rPr lang="en-US" sz="1600" b="1" baseline="0" dirty="0" smtClean="0"/>
              <a:t>(g)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10. P</a:t>
            </a:r>
            <a:r>
              <a:rPr lang="en-US" sz="1600" b="1" baseline="0" dirty="0" smtClean="0"/>
              <a:t>rint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73804"/>
            <a:ext cx="22860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Literal Table (LT)</a:t>
            </a:r>
          </a:p>
          <a:p>
            <a:pPr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struct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LiteralTab</a:t>
            </a:r>
            <a:endParaRPr lang="en-US" sz="1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     </a:t>
            </a:r>
            <a:r>
              <a:rPr lang="en-US" sz="1100" dirty="0" err="1" smtClean="0">
                <a:solidFill>
                  <a:srgbClr val="0070C0"/>
                </a:solidFill>
              </a:rPr>
              <a:t>int</a:t>
            </a:r>
            <a:r>
              <a:rPr lang="en-US" sz="1100" dirty="0" smtClean="0">
                <a:solidFill>
                  <a:srgbClr val="0070C0"/>
                </a:solidFill>
              </a:rPr>
              <a:t> literal</a:t>
            </a:r>
            <a:r>
              <a:rPr lang="en-US" sz="1100" dirty="0" smtClean="0">
                <a:solidFill>
                  <a:srgbClr val="FF0000"/>
                </a:solidFill>
              </a:rPr>
              <a:t>; 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    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} LT[10];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67600" y="5858470"/>
            <a:ext cx="156683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Pool Table (PT)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PT[10];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7364" y="1066800"/>
            <a:ext cx="4540836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MOVEM	AREG,X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	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 dirty="0" smtClean="0"/>
              <a:t>		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X		   DS		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371600" cy="5410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(LC=203)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205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(LC=208)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(LC=209)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01376"/>
              </p:ext>
            </p:extLst>
          </p:nvPr>
        </p:nvGraphicFramePr>
        <p:xfrm>
          <a:off x="6324600" y="914400"/>
          <a:ext cx="23622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 (integer)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 (integer)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203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204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208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209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18566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21643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466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3200400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8089"/>
              </p:ext>
            </p:extLst>
          </p:nvPr>
        </p:nvGraphicFramePr>
        <p:xfrm>
          <a:off x="6477000" y="39268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(PT)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509764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4682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4990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5791200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</a:t>
            </a:r>
            <a:r>
              <a:rPr lang="en-US" sz="2600" b="1" dirty="0" smtClean="0"/>
              <a:t>Week3-</a:t>
            </a:r>
            <a:r>
              <a:rPr lang="en-US" sz="2600" b="1" u="sng" dirty="0" smtClean="0">
                <a:solidFill>
                  <a:srgbClr val="00B050"/>
                </a:solidFill>
              </a:rPr>
              <a:t>TASK 1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800" y="228600"/>
            <a:ext cx="22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Start_pool</a:t>
            </a:r>
            <a:r>
              <a:rPr lang="en-US" dirty="0" smtClean="0"/>
              <a:t>=LT[PT[</a:t>
            </a:r>
            <a:r>
              <a:rPr lang="en-US" dirty="0" err="1" smtClean="0"/>
              <a:t>iPT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Week3-</a:t>
            </a:r>
            <a:r>
              <a:rPr lang="en-US" sz="2200" b="1" dirty="0" smtClean="0">
                <a:solidFill>
                  <a:srgbClr val="00B050"/>
                </a:solidFill>
              </a:rPr>
              <a:t>Task2-</a:t>
            </a:r>
            <a:r>
              <a:rPr lang="en-US" sz="2200" dirty="0" smtClean="0"/>
              <a:t>Algorithm – Generate  ST, Literal Table LT, Pool Table ()   -  Combined Algorithm previous plus  ORIGIN, EQU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1600" dirty="0" smtClean="0"/>
              <a:t>(NOTE: This algorithm handles Symbols, literals, LTORG, ORIGIN, EQU)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size=1;   //default  value of size is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 //Symbol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iPT</a:t>
            </a:r>
            <a:r>
              <a:rPr lang="en-US" sz="1600" dirty="0" smtClean="0"/>
              <a:t>=0;  //pool table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PT[</a:t>
            </a:r>
            <a:r>
              <a:rPr lang="en-US" sz="1600" dirty="0" err="1" smtClean="0"/>
              <a:t>iPT</a:t>
            </a:r>
            <a:r>
              <a:rPr lang="en-US" sz="1600" dirty="0" smtClean="0"/>
              <a:t>]=0;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iLT</a:t>
            </a:r>
            <a:r>
              <a:rPr lang="en-US" sz="1600" dirty="0" smtClean="0"/>
              <a:t>=0;   //Index of Literal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LTindex</a:t>
            </a:r>
            <a:r>
              <a:rPr lang="en-US" sz="1600" dirty="0" smtClean="0"/>
              <a:t>=-1;  //Start index of pool in 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 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S1 is “START” or “ORIGIN”, initialize LC with integer value in S2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label, </a:t>
            </a:r>
            <a:r>
              <a:rPr lang="en-US" sz="1600" dirty="0" smtClean="0"/>
              <a:t>store in ST, along with current value of </a:t>
            </a:r>
            <a:r>
              <a:rPr lang="en-US" sz="1600" dirty="0" err="1" smtClean="0"/>
              <a:t>LC.;iST</a:t>
            </a:r>
            <a:r>
              <a:rPr lang="en-US" sz="1600" dirty="0" smtClean="0"/>
              <a:t>++; (S1 is Label if it is not in EMOT)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</a:t>
            </a:r>
            <a:r>
              <a:rPr lang="en-US" sz="1600" dirty="0" err="1" smtClean="0"/>
              <a:t>LC+size</a:t>
            </a:r>
            <a:endParaRPr lang="en-US" sz="1600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 (IS)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 LC as below; size=1; LC=</a:t>
            </a:r>
            <a:r>
              <a:rPr lang="en-US" sz="1600" dirty="0" err="1" smtClean="0"/>
              <a:t>LC+size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685800"/>
            <a:ext cx="4267200" cy="48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lvl="1" indent="-514350">
              <a:spcBef>
                <a:spcPct val="20000"/>
              </a:spcBef>
              <a:defRPr/>
            </a:pPr>
            <a:r>
              <a:rPr lang="en-US" sz="1600" dirty="0" smtClean="0"/>
              <a:t>h. If ‘=‘ found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”, then convert  following  (say ‘2’) into INTEGER and add to Literal Table; </a:t>
            </a:r>
            <a:r>
              <a:rPr lang="en-US" sz="1600" dirty="0" err="1" smtClean="0"/>
              <a:t>iLT</a:t>
            </a:r>
            <a:r>
              <a:rPr lang="en-US" sz="1600" dirty="0" smtClean="0"/>
              <a:t>++; 	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i. </a:t>
            </a:r>
            <a:r>
              <a:rPr lang="en-US" sz="1600" dirty="0" smtClean="0"/>
              <a:t>If </a:t>
            </a:r>
            <a:r>
              <a:rPr lang="en-US" sz="1600" b="1" dirty="0" smtClean="0"/>
              <a:t>LTORG, then (Assign address to current pool of literals)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=PT[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     	For ii= </a:t>
            </a:r>
            <a:r>
              <a:rPr lang="en-US" sz="1600" b="1" dirty="0" err="1" smtClean="0"/>
              <a:t>LTindex</a:t>
            </a:r>
            <a:r>
              <a:rPr lang="en-US" sz="1600" b="1" dirty="0" smtClean="0"/>
              <a:t> to &lt; </a:t>
            </a:r>
            <a:r>
              <a:rPr lang="en-US" sz="1600" b="1" dirty="0" err="1" smtClean="0"/>
              <a:t>iLT</a:t>
            </a:r>
            <a:endParaRPr lang="en-US" sz="1600" b="1" dirty="0" smtClean="0"/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600" b="1" dirty="0" smtClean="0"/>
              <a:t>		</a:t>
            </a:r>
            <a:r>
              <a:rPr lang="en-US" sz="1200" b="1" dirty="0" smtClean="0"/>
              <a:t>Address field at ii in LT = LC;</a:t>
            </a:r>
          </a:p>
          <a:p>
            <a:pPr marL="914400" lvl="1" indent="-514350">
              <a:spcBef>
                <a:spcPct val="20000"/>
              </a:spcBef>
              <a:defRPr/>
            </a:pPr>
            <a:r>
              <a:rPr lang="en-US" sz="1200" b="1" dirty="0" smtClean="0"/>
              <a:t>		LC++;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=iPT+1;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 smtClean="0"/>
              <a:t>      	PT[</a:t>
            </a:r>
            <a:r>
              <a:rPr lang="en-US" sz="1600" b="1" dirty="0" err="1" smtClean="0"/>
              <a:t>iPT</a:t>
            </a:r>
            <a:r>
              <a:rPr lang="en-US" sz="1600" b="1" dirty="0" smtClean="0"/>
              <a:t>]=</a:t>
            </a:r>
            <a:r>
              <a:rPr lang="en-US" sz="1600" b="1" dirty="0" err="1" smtClean="0"/>
              <a:t>iLT</a:t>
            </a:r>
            <a:r>
              <a:rPr lang="en-US" sz="1600" b="1" dirty="0" smtClean="0"/>
              <a:t>; //Start of next pool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j. If EQU found, address in ST is corrected.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10</a:t>
            </a:r>
            <a:r>
              <a:rPr lang="en-US" sz="1600" b="1" baseline="0" dirty="0" smtClean="0"/>
              <a:t>.  At the “END” perform 9(</a:t>
            </a:r>
            <a:r>
              <a:rPr lang="en-US" sz="1600" b="1" baseline="0" dirty="0" err="1" smtClean="0"/>
              <a:t>i</a:t>
            </a:r>
            <a:r>
              <a:rPr lang="en-US" sz="1600" b="1" baseline="0" dirty="0" smtClean="0"/>
              <a:t>) TASK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="1" dirty="0" smtClean="0"/>
              <a:t>11. P</a:t>
            </a:r>
            <a:r>
              <a:rPr lang="en-US" sz="1600" b="1" baseline="0" dirty="0" smtClean="0"/>
              <a:t>rint ST, LT, POOL</a:t>
            </a:r>
            <a:r>
              <a:rPr lang="en-US" sz="1600" b="1" dirty="0" smtClean="0"/>
              <a:t> table.</a:t>
            </a:r>
            <a:r>
              <a:rPr lang="en-US" sz="1600" b="1" baseline="0" dirty="0" smtClean="0"/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5900" y="1505956"/>
            <a:ext cx="4540836" cy="5257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START	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MOVER	AREG,=‘5’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MOVEM	AREG,X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		   MOVER  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1600" noProof="0" dirty="0" smtClean="0"/>
              <a:t>L1+3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	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NEXT 	   ADD 		AREG,=‘1’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	   	   SUB 		BREG,=‘2’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BC 		LT, 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aseline="0" dirty="0" smtClean="0"/>
              <a:t>		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0070C0"/>
                </a:solidFill>
              </a:rPr>
              <a:t>LTORG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BACK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L1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</a:t>
            </a:r>
            <a:r>
              <a:rPr lang="en-US" sz="1600" b="1" dirty="0" smtClean="0">
                <a:solidFill>
                  <a:srgbClr val="00B050"/>
                </a:solidFill>
              </a:rPr>
              <a:t>ORIGIN</a:t>
            </a:r>
            <a:r>
              <a:rPr lang="en-US" sz="1600" b="1" dirty="0" smtClean="0">
                <a:solidFill>
                  <a:srgbClr val="0070C0"/>
                </a:solidFill>
              </a:rPr>
              <a:t> 	NEXT+9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     	CREG, X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STOP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/>
              <a:t>X		   DS		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447801"/>
            <a:ext cx="1371600" cy="52577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 =200)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(LC=205)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(LC=206)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208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209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(LC=210)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(LC=211)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212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(LC=216)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217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 smtClean="0"/>
              <a:t>218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82031"/>
              </p:ext>
            </p:extLst>
          </p:nvPr>
        </p:nvGraphicFramePr>
        <p:xfrm>
          <a:off x="6400800" y="152400"/>
          <a:ext cx="21336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355600">
                <a:tc grid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SYMBOL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TABLE (ST)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SYMBOL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207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212/ </a:t>
                      </a:r>
                      <a:r>
                        <a:rPr lang="en-US" sz="1200" b="1" dirty="0" smtClean="0"/>
                        <a:t>202</a:t>
                      </a:r>
                      <a:endParaRPr lang="en-US" sz="1200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215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2313801"/>
            <a:ext cx="494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iST</a:t>
            </a:r>
            <a:endParaRPr lang="en-US" sz="1200" b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6019800" y="838200"/>
            <a:ext cx="381000" cy="1374577"/>
            <a:chOff x="6019800" y="926663"/>
            <a:chExt cx="304800" cy="1374577"/>
          </a:xfrm>
        </p:grpSpPr>
        <p:sp>
          <p:nvSpPr>
            <p:cNvPr id="8" name="TextBox 7"/>
            <p:cNvSpPr txBox="1"/>
            <p:nvPr/>
          </p:nvSpPr>
          <p:spPr>
            <a:xfrm>
              <a:off x="6048562" y="926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8562" y="13076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8562" y="16916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199346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3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324600" y="2923401"/>
          <a:ext cx="23622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</a:tblGrid>
              <a:tr h="3403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LITERAL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TABLE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(LT)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=‘5’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205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206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210</a:t>
                      </a:r>
                      <a:endParaRPr lang="en-US" sz="16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=‘2’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360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3916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218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3531" y="4904601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iLT</a:t>
            </a:r>
            <a:endParaRPr lang="en-US" sz="12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77000" y="5222240"/>
          <a:ext cx="2057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POOL TABLE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34400" y="6393041"/>
            <a:ext cx="50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&lt;-</a:t>
            </a:r>
            <a:r>
              <a:rPr lang="en-US" sz="1200" b="1" dirty="0" err="1" smtClean="0"/>
              <a:t>iPT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59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628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4569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8600"/>
            <a:ext cx="47244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Sample Input / Output for Week3-</a:t>
            </a:r>
            <a:r>
              <a:rPr lang="en-US" sz="2600" b="1" u="sng" dirty="0" smtClean="0">
                <a:solidFill>
                  <a:srgbClr val="00B050"/>
                </a:solidFill>
              </a:rPr>
              <a:t>TASK 2 handling EQU, ORIGIN</a:t>
            </a:r>
            <a:endParaRPr lang="en-US" sz="26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Ready in Folders of WEEK 1-2-3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836</Words>
  <Application>Microsoft Office PowerPoint</Application>
  <PresentationFormat>On-screen Show (4:3)</PresentationFormat>
  <Paragraphs>324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Assign1 - Week3 Tasks</vt:lpstr>
      <vt:lpstr>WEEK3 - Tasks</vt:lpstr>
      <vt:lpstr>Assignment1(= Assembler Pass1)- Tasks-Week3</vt:lpstr>
      <vt:lpstr>Data Structures required</vt:lpstr>
      <vt:lpstr>Algorithm – Generate Literal Table LT, Pool Table (Week 3-Task1) </vt:lpstr>
      <vt:lpstr>PowerPoint Presentation</vt:lpstr>
      <vt:lpstr>Week3-Task2-Algorithm – Generate  ST, Literal Table LT, Pool Table ()   -  Combined Algorithm previous plus  ORIGIN, EQU</vt:lpstr>
      <vt:lpstr>PowerPoint Presentation</vt:lpstr>
      <vt:lpstr>Keep Ready in Folders of WEEK 1-2-3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Administrator</cp:lastModifiedBy>
  <cp:revision>166</cp:revision>
  <dcterms:created xsi:type="dcterms:W3CDTF">2006-08-16T00:00:00Z</dcterms:created>
  <dcterms:modified xsi:type="dcterms:W3CDTF">2021-09-02T04:41:19Z</dcterms:modified>
</cp:coreProperties>
</file>