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6"/>
  </p:notesMasterIdLst>
  <p:handoutMasterIdLst>
    <p:handoutMasterId r:id="rId37"/>
  </p:handoutMasterIdLst>
  <p:sldIdLst>
    <p:sldId id="339" r:id="rId5"/>
    <p:sldId id="340" r:id="rId6"/>
    <p:sldId id="336" r:id="rId7"/>
    <p:sldId id="341" r:id="rId8"/>
    <p:sldId id="342" r:id="rId9"/>
    <p:sldId id="346" r:id="rId10"/>
    <p:sldId id="347" r:id="rId11"/>
    <p:sldId id="348" r:id="rId12"/>
    <p:sldId id="349" r:id="rId13"/>
    <p:sldId id="350" r:id="rId14"/>
    <p:sldId id="345" r:id="rId15"/>
    <p:sldId id="351" r:id="rId16"/>
    <p:sldId id="352" r:id="rId17"/>
    <p:sldId id="344" r:id="rId18"/>
    <p:sldId id="353" r:id="rId19"/>
    <p:sldId id="368" r:id="rId20"/>
    <p:sldId id="355" r:id="rId21"/>
    <p:sldId id="356" r:id="rId22"/>
    <p:sldId id="357" r:id="rId23"/>
    <p:sldId id="362" r:id="rId24"/>
    <p:sldId id="358" r:id="rId25"/>
    <p:sldId id="363" r:id="rId26"/>
    <p:sldId id="369" r:id="rId27"/>
    <p:sldId id="365" r:id="rId28"/>
    <p:sldId id="361" r:id="rId29"/>
    <p:sldId id="364" r:id="rId30"/>
    <p:sldId id="360" r:id="rId31"/>
    <p:sldId id="282" r:id="rId32"/>
    <p:sldId id="366" r:id="rId33"/>
    <p:sldId id="298" r:id="rId34"/>
    <p:sldId id="370"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ustin Dean" initials="JD" lastIdx="4" clrIdx="0">
    <p:extLst>
      <p:ext uri="{19B8F6BF-5375-455C-9EA6-DF929625EA0E}">
        <p15:presenceInfo xmlns:p15="http://schemas.microsoft.com/office/powerpoint/2012/main" userId="S::jdean@theadditiveagency.com::48d7c856-aa91-4f9a-9c9d-c7de74b978a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07780"/>
    <a:srgbClr val="D74100"/>
    <a:srgbClr val="000000"/>
    <a:srgbClr val="404040"/>
    <a:srgbClr val="6D777E"/>
    <a:srgbClr val="F76900"/>
    <a:srgbClr val="F7680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10A1B5D5-9B99-4C35-A422-299274C87663}">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871"/>
  </p:normalViewPr>
  <p:slideViewPr>
    <p:cSldViewPr snapToGrid="0">
      <p:cViewPr varScale="1">
        <p:scale>
          <a:sx n="74" d="100"/>
          <a:sy n="74" d="100"/>
        </p:scale>
        <p:origin x="176" y="544"/>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00A2641-40C9-2747-8619-8A5516ACA4D1}" type="doc">
      <dgm:prSet loTypeId="urn:microsoft.com/office/officeart/2005/8/layout/cycle2" loCatId="" qsTypeId="urn:microsoft.com/office/officeart/2005/8/quickstyle/3d1" qsCatId="3D" csTypeId="urn:microsoft.com/office/officeart/2005/8/colors/colorful1" csCatId="colorful" phldr="1"/>
      <dgm:spPr/>
      <dgm:t>
        <a:bodyPr/>
        <a:lstStyle/>
        <a:p>
          <a:endParaRPr lang="en-US"/>
        </a:p>
      </dgm:t>
    </dgm:pt>
    <dgm:pt modelId="{19BB4DD2-F0EF-C048-8B3F-81160A6E1205}">
      <dgm:prSet phldrT="[Text]"/>
      <dgm:spPr>
        <a:gradFill rotWithShape="0">
          <a:gsLst>
            <a:gs pos="0">
              <a:schemeClr val="accent2">
                <a:hueOff val="0"/>
                <a:satOff val="0"/>
                <a:lumOff val="0"/>
                <a:alphaOff val="0"/>
                <a:satMod val="103000"/>
                <a:lumMod val="102000"/>
                <a:tint val="94000"/>
              </a:schemeClr>
            </a:gs>
            <a:gs pos="65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gradFill>
      </dgm:spPr>
      <dgm:t>
        <a:bodyPr/>
        <a:lstStyle/>
        <a:p>
          <a:r>
            <a:rPr lang="en-US"/>
            <a:t>Objective</a:t>
          </a:r>
        </a:p>
      </dgm:t>
    </dgm:pt>
    <dgm:pt modelId="{89E66FF8-716B-6343-B0BF-33910B71EB7B}" type="parTrans" cxnId="{6227326C-5A94-654C-AD91-70759F25C27F}">
      <dgm:prSet/>
      <dgm:spPr/>
      <dgm:t>
        <a:bodyPr/>
        <a:lstStyle/>
        <a:p>
          <a:endParaRPr lang="en-US"/>
        </a:p>
      </dgm:t>
    </dgm:pt>
    <dgm:pt modelId="{C06CD196-712A-C041-8CA1-439B45FF4985}" type="sibTrans" cxnId="{6227326C-5A94-654C-AD91-70759F25C27F}">
      <dgm:prSet/>
      <dgm:spPr/>
      <dgm:t>
        <a:bodyPr/>
        <a:lstStyle/>
        <a:p>
          <a:endParaRPr lang="en-US"/>
        </a:p>
      </dgm:t>
    </dgm:pt>
    <dgm:pt modelId="{17643C51-3311-3747-9715-8E542255C445}">
      <dgm:prSet phldrT="[Text]"/>
      <dgm:spPr/>
      <dgm:t>
        <a:bodyPr/>
        <a:lstStyle/>
        <a:p>
          <a:r>
            <a:rPr lang="en-US"/>
            <a:t>Understanding Data</a:t>
          </a:r>
        </a:p>
      </dgm:t>
    </dgm:pt>
    <dgm:pt modelId="{36EEC669-C7AC-6040-BBEB-D3DF7500770B}" type="parTrans" cxnId="{452A8DEB-5CE1-A345-8C5C-FDD7CE1ED751}">
      <dgm:prSet/>
      <dgm:spPr/>
      <dgm:t>
        <a:bodyPr/>
        <a:lstStyle/>
        <a:p>
          <a:endParaRPr lang="en-US"/>
        </a:p>
      </dgm:t>
    </dgm:pt>
    <dgm:pt modelId="{DDA31EBA-8665-7B43-9EA3-34A1399F4A44}" type="sibTrans" cxnId="{452A8DEB-5CE1-A345-8C5C-FDD7CE1ED751}">
      <dgm:prSet/>
      <dgm:spPr/>
      <dgm:t>
        <a:bodyPr/>
        <a:lstStyle/>
        <a:p>
          <a:endParaRPr lang="en-US"/>
        </a:p>
      </dgm:t>
    </dgm:pt>
    <dgm:pt modelId="{CC8BED3D-873A-BD42-AC33-C6A4B4E272C3}">
      <dgm:prSet phldrT="[Text]"/>
      <dgm:spPr/>
      <dgm:t>
        <a:bodyPr/>
        <a:lstStyle/>
        <a:p>
          <a:r>
            <a:rPr lang="en-US"/>
            <a:t>Data Cleaning and Transformation</a:t>
          </a:r>
        </a:p>
      </dgm:t>
    </dgm:pt>
    <dgm:pt modelId="{C7B2C19B-433C-3B4E-86B6-21DCE895B180}" type="parTrans" cxnId="{BE5CC8FE-F069-7548-A336-35D5B94555F2}">
      <dgm:prSet/>
      <dgm:spPr/>
      <dgm:t>
        <a:bodyPr/>
        <a:lstStyle/>
        <a:p>
          <a:endParaRPr lang="en-US"/>
        </a:p>
      </dgm:t>
    </dgm:pt>
    <dgm:pt modelId="{57906A21-6298-0D43-BDE9-598FDE834DCA}" type="sibTrans" cxnId="{BE5CC8FE-F069-7548-A336-35D5B94555F2}">
      <dgm:prSet/>
      <dgm:spPr/>
      <dgm:t>
        <a:bodyPr/>
        <a:lstStyle/>
        <a:p>
          <a:endParaRPr lang="en-US"/>
        </a:p>
      </dgm:t>
    </dgm:pt>
    <dgm:pt modelId="{0521B028-58FD-F349-9D70-9279798517B7}">
      <dgm:prSet phldrT="[Text]"/>
      <dgm:spPr/>
      <dgm:t>
        <a:bodyPr/>
        <a:lstStyle/>
        <a:p>
          <a:r>
            <a:rPr lang="en-US"/>
            <a:t>EDA</a:t>
          </a:r>
        </a:p>
      </dgm:t>
    </dgm:pt>
    <dgm:pt modelId="{30FA3CED-A635-884D-AA45-243D1AAC3560}" type="parTrans" cxnId="{7EE8C9E5-29D3-644A-96EF-B5F36029E545}">
      <dgm:prSet/>
      <dgm:spPr/>
      <dgm:t>
        <a:bodyPr/>
        <a:lstStyle/>
        <a:p>
          <a:endParaRPr lang="en-US"/>
        </a:p>
      </dgm:t>
    </dgm:pt>
    <dgm:pt modelId="{42A7C69E-AAA9-F44D-A9D2-8E830F98EB30}" type="sibTrans" cxnId="{7EE8C9E5-29D3-644A-96EF-B5F36029E545}">
      <dgm:prSet/>
      <dgm:spPr/>
      <dgm:t>
        <a:bodyPr/>
        <a:lstStyle/>
        <a:p>
          <a:endParaRPr lang="en-US"/>
        </a:p>
      </dgm:t>
    </dgm:pt>
    <dgm:pt modelId="{5BEDC17B-826A-3741-83F3-EF5714A932FE}">
      <dgm:prSet phldrT="[Text]"/>
      <dgm:spPr/>
      <dgm:t>
        <a:bodyPr/>
        <a:lstStyle/>
        <a:p>
          <a:r>
            <a:rPr lang="en-US"/>
            <a:t>Data Visualization</a:t>
          </a:r>
        </a:p>
      </dgm:t>
    </dgm:pt>
    <dgm:pt modelId="{70BC9D3F-8DB5-EA4C-A5F2-6D954FE6B4D6}" type="parTrans" cxnId="{E774604F-6366-7C46-AA0B-41283FA3DC87}">
      <dgm:prSet/>
      <dgm:spPr/>
      <dgm:t>
        <a:bodyPr/>
        <a:lstStyle/>
        <a:p>
          <a:endParaRPr lang="en-US"/>
        </a:p>
      </dgm:t>
    </dgm:pt>
    <dgm:pt modelId="{0C0A1A6F-EE75-C747-AD7C-B3C1402B0974}" type="sibTrans" cxnId="{E774604F-6366-7C46-AA0B-41283FA3DC87}">
      <dgm:prSet/>
      <dgm:spPr/>
      <dgm:t>
        <a:bodyPr/>
        <a:lstStyle/>
        <a:p>
          <a:endParaRPr lang="en-US"/>
        </a:p>
      </dgm:t>
    </dgm:pt>
    <dgm:pt modelId="{54EF0B7E-AC63-2E48-B160-E902835AB7C2}" type="pres">
      <dgm:prSet presAssocID="{300A2641-40C9-2747-8619-8A5516ACA4D1}" presName="cycle" presStyleCnt="0">
        <dgm:presLayoutVars>
          <dgm:dir/>
          <dgm:resizeHandles val="exact"/>
        </dgm:presLayoutVars>
      </dgm:prSet>
      <dgm:spPr/>
    </dgm:pt>
    <dgm:pt modelId="{1DAE0707-0FBF-2F4F-B7D8-291EC48222BE}" type="pres">
      <dgm:prSet presAssocID="{19BB4DD2-F0EF-C048-8B3F-81160A6E1205}" presName="node" presStyleLbl="node1" presStyleIdx="0" presStyleCnt="5" custRadScaleRad="94979" custRadScaleInc="-3943">
        <dgm:presLayoutVars>
          <dgm:bulletEnabled val="1"/>
        </dgm:presLayoutVars>
      </dgm:prSet>
      <dgm:spPr/>
    </dgm:pt>
    <dgm:pt modelId="{14982B36-B96E-ED48-BACB-9551C9565968}" type="pres">
      <dgm:prSet presAssocID="{C06CD196-712A-C041-8CA1-439B45FF4985}" presName="sibTrans" presStyleLbl="sibTrans2D1" presStyleIdx="0" presStyleCnt="5"/>
      <dgm:spPr/>
    </dgm:pt>
    <dgm:pt modelId="{D7C74EEC-0A31-484E-8C7F-D93267EB7C46}" type="pres">
      <dgm:prSet presAssocID="{C06CD196-712A-C041-8CA1-439B45FF4985}" presName="connectorText" presStyleLbl="sibTrans2D1" presStyleIdx="0" presStyleCnt="5"/>
      <dgm:spPr/>
    </dgm:pt>
    <dgm:pt modelId="{FEB01EAF-6E56-7341-A2EC-E6AD672B4ABE}" type="pres">
      <dgm:prSet presAssocID="{17643C51-3311-3747-9715-8E542255C445}" presName="node" presStyleLbl="node1" presStyleIdx="1" presStyleCnt="5">
        <dgm:presLayoutVars>
          <dgm:bulletEnabled val="1"/>
        </dgm:presLayoutVars>
      </dgm:prSet>
      <dgm:spPr/>
    </dgm:pt>
    <dgm:pt modelId="{9C61A2E1-FE40-3940-8B11-C689C4F25A57}" type="pres">
      <dgm:prSet presAssocID="{DDA31EBA-8665-7B43-9EA3-34A1399F4A44}" presName="sibTrans" presStyleLbl="sibTrans2D1" presStyleIdx="1" presStyleCnt="5"/>
      <dgm:spPr/>
    </dgm:pt>
    <dgm:pt modelId="{E5DB2B38-783D-424E-A87C-ADFC4A9A5064}" type="pres">
      <dgm:prSet presAssocID="{DDA31EBA-8665-7B43-9EA3-34A1399F4A44}" presName="connectorText" presStyleLbl="sibTrans2D1" presStyleIdx="1" presStyleCnt="5"/>
      <dgm:spPr/>
    </dgm:pt>
    <dgm:pt modelId="{7C78B5D8-2765-F946-8F5E-F318CCBF833C}" type="pres">
      <dgm:prSet presAssocID="{CC8BED3D-873A-BD42-AC33-C6A4B4E272C3}" presName="node" presStyleLbl="node1" presStyleIdx="2" presStyleCnt="5">
        <dgm:presLayoutVars>
          <dgm:bulletEnabled val="1"/>
        </dgm:presLayoutVars>
      </dgm:prSet>
      <dgm:spPr/>
    </dgm:pt>
    <dgm:pt modelId="{70AD80CF-707C-9442-B490-EA42B9BBDE32}" type="pres">
      <dgm:prSet presAssocID="{57906A21-6298-0D43-BDE9-598FDE834DCA}" presName="sibTrans" presStyleLbl="sibTrans2D1" presStyleIdx="2" presStyleCnt="5"/>
      <dgm:spPr/>
    </dgm:pt>
    <dgm:pt modelId="{5CD0A2B6-0627-5B49-93E9-51E5E05AE8EF}" type="pres">
      <dgm:prSet presAssocID="{57906A21-6298-0D43-BDE9-598FDE834DCA}" presName="connectorText" presStyleLbl="sibTrans2D1" presStyleIdx="2" presStyleCnt="5"/>
      <dgm:spPr/>
    </dgm:pt>
    <dgm:pt modelId="{56706C1C-3B40-C346-B72C-DC654CDBFAAB}" type="pres">
      <dgm:prSet presAssocID="{0521B028-58FD-F349-9D70-9279798517B7}" presName="node" presStyleLbl="node1" presStyleIdx="3" presStyleCnt="5">
        <dgm:presLayoutVars>
          <dgm:bulletEnabled val="1"/>
        </dgm:presLayoutVars>
      </dgm:prSet>
      <dgm:spPr/>
    </dgm:pt>
    <dgm:pt modelId="{519056BC-6DEA-7445-AE97-B4C5A18BB7CD}" type="pres">
      <dgm:prSet presAssocID="{42A7C69E-AAA9-F44D-A9D2-8E830F98EB30}" presName="sibTrans" presStyleLbl="sibTrans2D1" presStyleIdx="3" presStyleCnt="5"/>
      <dgm:spPr/>
    </dgm:pt>
    <dgm:pt modelId="{D4CF9FF4-EFD7-4E42-88F2-E2C5D7801525}" type="pres">
      <dgm:prSet presAssocID="{42A7C69E-AAA9-F44D-A9D2-8E830F98EB30}" presName="connectorText" presStyleLbl="sibTrans2D1" presStyleIdx="3" presStyleCnt="5"/>
      <dgm:spPr/>
    </dgm:pt>
    <dgm:pt modelId="{4A6DF261-1296-4744-8DB8-8AA5B8654B38}" type="pres">
      <dgm:prSet presAssocID="{5BEDC17B-826A-3741-83F3-EF5714A932FE}" presName="node" presStyleLbl="node1" presStyleIdx="4" presStyleCnt="5">
        <dgm:presLayoutVars>
          <dgm:bulletEnabled val="1"/>
        </dgm:presLayoutVars>
      </dgm:prSet>
      <dgm:spPr/>
    </dgm:pt>
    <dgm:pt modelId="{C066CD8E-3B91-0749-B95E-1FB289653482}" type="pres">
      <dgm:prSet presAssocID="{0C0A1A6F-EE75-C747-AD7C-B3C1402B0974}" presName="sibTrans" presStyleLbl="sibTrans2D1" presStyleIdx="4" presStyleCnt="5"/>
      <dgm:spPr/>
    </dgm:pt>
    <dgm:pt modelId="{55640355-C4A8-1445-98EB-4348E7FFB5EB}" type="pres">
      <dgm:prSet presAssocID="{0C0A1A6F-EE75-C747-AD7C-B3C1402B0974}" presName="connectorText" presStyleLbl="sibTrans2D1" presStyleIdx="4" presStyleCnt="5"/>
      <dgm:spPr/>
    </dgm:pt>
  </dgm:ptLst>
  <dgm:cxnLst>
    <dgm:cxn modelId="{CB9E8F03-D3F3-904B-B4B8-1D63A1B7FD8C}" type="presOf" srcId="{300A2641-40C9-2747-8619-8A5516ACA4D1}" destId="{54EF0B7E-AC63-2E48-B160-E902835AB7C2}" srcOrd="0" destOrd="0" presId="urn:microsoft.com/office/officeart/2005/8/layout/cycle2"/>
    <dgm:cxn modelId="{DD4B4009-9987-1A40-8D6D-33925D37757D}" type="presOf" srcId="{19BB4DD2-F0EF-C048-8B3F-81160A6E1205}" destId="{1DAE0707-0FBF-2F4F-B7D8-291EC48222BE}" srcOrd="0" destOrd="0" presId="urn:microsoft.com/office/officeart/2005/8/layout/cycle2"/>
    <dgm:cxn modelId="{77C5070B-9F5D-2948-82C4-39F7861D2C51}" type="presOf" srcId="{0C0A1A6F-EE75-C747-AD7C-B3C1402B0974}" destId="{C066CD8E-3B91-0749-B95E-1FB289653482}" srcOrd="0" destOrd="0" presId="urn:microsoft.com/office/officeart/2005/8/layout/cycle2"/>
    <dgm:cxn modelId="{E5558F19-9522-CB45-A462-EF2FBF32883F}" type="presOf" srcId="{CC8BED3D-873A-BD42-AC33-C6A4B4E272C3}" destId="{7C78B5D8-2765-F946-8F5E-F318CCBF833C}" srcOrd="0" destOrd="0" presId="urn:microsoft.com/office/officeart/2005/8/layout/cycle2"/>
    <dgm:cxn modelId="{A0F6E52C-C0BB-8D4E-980E-8B739C80D3D3}" type="presOf" srcId="{57906A21-6298-0D43-BDE9-598FDE834DCA}" destId="{5CD0A2B6-0627-5B49-93E9-51E5E05AE8EF}" srcOrd="1" destOrd="0" presId="urn:microsoft.com/office/officeart/2005/8/layout/cycle2"/>
    <dgm:cxn modelId="{52F44848-8D41-C248-80DE-9863865461B8}" type="presOf" srcId="{0521B028-58FD-F349-9D70-9279798517B7}" destId="{56706C1C-3B40-C346-B72C-DC654CDBFAAB}" srcOrd="0" destOrd="0" presId="urn:microsoft.com/office/officeart/2005/8/layout/cycle2"/>
    <dgm:cxn modelId="{A099174F-8267-7842-AF74-612C5A9D3C7E}" type="presOf" srcId="{C06CD196-712A-C041-8CA1-439B45FF4985}" destId="{D7C74EEC-0A31-484E-8C7F-D93267EB7C46}" srcOrd="1" destOrd="0" presId="urn:microsoft.com/office/officeart/2005/8/layout/cycle2"/>
    <dgm:cxn modelId="{E774604F-6366-7C46-AA0B-41283FA3DC87}" srcId="{300A2641-40C9-2747-8619-8A5516ACA4D1}" destId="{5BEDC17B-826A-3741-83F3-EF5714A932FE}" srcOrd="4" destOrd="0" parTransId="{70BC9D3F-8DB5-EA4C-A5F2-6D954FE6B4D6}" sibTransId="{0C0A1A6F-EE75-C747-AD7C-B3C1402B0974}"/>
    <dgm:cxn modelId="{588B2950-7BDE-1F49-A6AE-8DCE7C3737C7}" type="presOf" srcId="{5BEDC17B-826A-3741-83F3-EF5714A932FE}" destId="{4A6DF261-1296-4744-8DB8-8AA5B8654B38}" srcOrd="0" destOrd="0" presId="urn:microsoft.com/office/officeart/2005/8/layout/cycle2"/>
    <dgm:cxn modelId="{E70BA369-7694-AF4D-9D6D-235BC0157BFF}" type="presOf" srcId="{DDA31EBA-8665-7B43-9EA3-34A1399F4A44}" destId="{E5DB2B38-783D-424E-A87C-ADFC4A9A5064}" srcOrd="1" destOrd="0" presId="urn:microsoft.com/office/officeart/2005/8/layout/cycle2"/>
    <dgm:cxn modelId="{6227326C-5A94-654C-AD91-70759F25C27F}" srcId="{300A2641-40C9-2747-8619-8A5516ACA4D1}" destId="{19BB4DD2-F0EF-C048-8B3F-81160A6E1205}" srcOrd="0" destOrd="0" parTransId="{89E66FF8-716B-6343-B0BF-33910B71EB7B}" sibTransId="{C06CD196-712A-C041-8CA1-439B45FF4985}"/>
    <dgm:cxn modelId="{F976CA70-D470-1942-8E1E-D8D235708B1F}" type="presOf" srcId="{17643C51-3311-3747-9715-8E542255C445}" destId="{FEB01EAF-6E56-7341-A2EC-E6AD672B4ABE}" srcOrd="0" destOrd="0" presId="urn:microsoft.com/office/officeart/2005/8/layout/cycle2"/>
    <dgm:cxn modelId="{39A78379-3EFA-7A45-8678-C98FDE361A19}" type="presOf" srcId="{DDA31EBA-8665-7B43-9EA3-34A1399F4A44}" destId="{9C61A2E1-FE40-3940-8B11-C689C4F25A57}" srcOrd="0" destOrd="0" presId="urn:microsoft.com/office/officeart/2005/8/layout/cycle2"/>
    <dgm:cxn modelId="{1ABEDC7C-CCC9-674A-858A-7062010DF5AB}" type="presOf" srcId="{0C0A1A6F-EE75-C747-AD7C-B3C1402B0974}" destId="{55640355-C4A8-1445-98EB-4348E7FFB5EB}" srcOrd="1" destOrd="0" presId="urn:microsoft.com/office/officeart/2005/8/layout/cycle2"/>
    <dgm:cxn modelId="{17338189-13E1-C04A-B19B-BDD4C501615A}" type="presOf" srcId="{42A7C69E-AAA9-F44D-A9D2-8E830F98EB30}" destId="{519056BC-6DEA-7445-AE97-B4C5A18BB7CD}" srcOrd="0" destOrd="0" presId="urn:microsoft.com/office/officeart/2005/8/layout/cycle2"/>
    <dgm:cxn modelId="{14656F8C-89B0-8B43-966F-77DBAE77BD8D}" type="presOf" srcId="{C06CD196-712A-C041-8CA1-439B45FF4985}" destId="{14982B36-B96E-ED48-BACB-9551C9565968}" srcOrd="0" destOrd="0" presId="urn:microsoft.com/office/officeart/2005/8/layout/cycle2"/>
    <dgm:cxn modelId="{415B548D-65FD-F44A-A5D1-F71AAEAF4179}" type="presOf" srcId="{42A7C69E-AAA9-F44D-A9D2-8E830F98EB30}" destId="{D4CF9FF4-EFD7-4E42-88F2-E2C5D7801525}" srcOrd="1" destOrd="0" presId="urn:microsoft.com/office/officeart/2005/8/layout/cycle2"/>
    <dgm:cxn modelId="{9D27A4A5-66AB-BE47-AAB7-B00DB8DFA06F}" type="presOf" srcId="{57906A21-6298-0D43-BDE9-598FDE834DCA}" destId="{70AD80CF-707C-9442-B490-EA42B9BBDE32}" srcOrd="0" destOrd="0" presId="urn:microsoft.com/office/officeart/2005/8/layout/cycle2"/>
    <dgm:cxn modelId="{7EE8C9E5-29D3-644A-96EF-B5F36029E545}" srcId="{300A2641-40C9-2747-8619-8A5516ACA4D1}" destId="{0521B028-58FD-F349-9D70-9279798517B7}" srcOrd="3" destOrd="0" parTransId="{30FA3CED-A635-884D-AA45-243D1AAC3560}" sibTransId="{42A7C69E-AAA9-F44D-A9D2-8E830F98EB30}"/>
    <dgm:cxn modelId="{452A8DEB-5CE1-A345-8C5C-FDD7CE1ED751}" srcId="{300A2641-40C9-2747-8619-8A5516ACA4D1}" destId="{17643C51-3311-3747-9715-8E542255C445}" srcOrd="1" destOrd="0" parTransId="{36EEC669-C7AC-6040-BBEB-D3DF7500770B}" sibTransId="{DDA31EBA-8665-7B43-9EA3-34A1399F4A44}"/>
    <dgm:cxn modelId="{BE5CC8FE-F069-7548-A336-35D5B94555F2}" srcId="{300A2641-40C9-2747-8619-8A5516ACA4D1}" destId="{CC8BED3D-873A-BD42-AC33-C6A4B4E272C3}" srcOrd="2" destOrd="0" parTransId="{C7B2C19B-433C-3B4E-86B6-21DCE895B180}" sibTransId="{57906A21-6298-0D43-BDE9-598FDE834DCA}"/>
    <dgm:cxn modelId="{E0D6519D-9B0C-3E46-80BB-76CB23A3AB53}" type="presParOf" srcId="{54EF0B7E-AC63-2E48-B160-E902835AB7C2}" destId="{1DAE0707-0FBF-2F4F-B7D8-291EC48222BE}" srcOrd="0" destOrd="0" presId="urn:microsoft.com/office/officeart/2005/8/layout/cycle2"/>
    <dgm:cxn modelId="{A679A2F3-DF19-5B4F-9E9D-66C851F08063}" type="presParOf" srcId="{54EF0B7E-AC63-2E48-B160-E902835AB7C2}" destId="{14982B36-B96E-ED48-BACB-9551C9565968}" srcOrd="1" destOrd="0" presId="urn:microsoft.com/office/officeart/2005/8/layout/cycle2"/>
    <dgm:cxn modelId="{97099173-C27A-9F47-B368-0DCB8CDBACE9}" type="presParOf" srcId="{14982B36-B96E-ED48-BACB-9551C9565968}" destId="{D7C74EEC-0A31-484E-8C7F-D93267EB7C46}" srcOrd="0" destOrd="0" presId="urn:microsoft.com/office/officeart/2005/8/layout/cycle2"/>
    <dgm:cxn modelId="{AB559801-6E87-CE48-ABF9-5984553F1143}" type="presParOf" srcId="{54EF0B7E-AC63-2E48-B160-E902835AB7C2}" destId="{FEB01EAF-6E56-7341-A2EC-E6AD672B4ABE}" srcOrd="2" destOrd="0" presId="urn:microsoft.com/office/officeart/2005/8/layout/cycle2"/>
    <dgm:cxn modelId="{619644EE-0870-F942-AD6A-32B1F87428C3}" type="presParOf" srcId="{54EF0B7E-AC63-2E48-B160-E902835AB7C2}" destId="{9C61A2E1-FE40-3940-8B11-C689C4F25A57}" srcOrd="3" destOrd="0" presId="urn:microsoft.com/office/officeart/2005/8/layout/cycle2"/>
    <dgm:cxn modelId="{FE8E1008-F70B-BC4E-A5EE-88522823F693}" type="presParOf" srcId="{9C61A2E1-FE40-3940-8B11-C689C4F25A57}" destId="{E5DB2B38-783D-424E-A87C-ADFC4A9A5064}" srcOrd="0" destOrd="0" presId="urn:microsoft.com/office/officeart/2005/8/layout/cycle2"/>
    <dgm:cxn modelId="{0CB26098-DDFD-C742-91EC-BF7AD7DB490D}" type="presParOf" srcId="{54EF0B7E-AC63-2E48-B160-E902835AB7C2}" destId="{7C78B5D8-2765-F946-8F5E-F318CCBF833C}" srcOrd="4" destOrd="0" presId="urn:microsoft.com/office/officeart/2005/8/layout/cycle2"/>
    <dgm:cxn modelId="{3B559893-4E98-8B43-AD79-825FD0990181}" type="presParOf" srcId="{54EF0B7E-AC63-2E48-B160-E902835AB7C2}" destId="{70AD80CF-707C-9442-B490-EA42B9BBDE32}" srcOrd="5" destOrd="0" presId="urn:microsoft.com/office/officeart/2005/8/layout/cycle2"/>
    <dgm:cxn modelId="{CE3F720A-39DE-9C45-A9AA-5D48467CA2C8}" type="presParOf" srcId="{70AD80CF-707C-9442-B490-EA42B9BBDE32}" destId="{5CD0A2B6-0627-5B49-93E9-51E5E05AE8EF}" srcOrd="0" destOrd="0" presId="urn:microsoft.com/office/officeart/2005/8/layout/cycle2"/>
    <dgm:cxn modelId="{34BEEECF-6201-674A-8387-7BA98BCA3E19}" type="presParOf" srcId="{54EF0B7E-AC63-2E48-B160-E902835AB7C2}" destId="{56706C1C-3B40-C346-B72C-DC654CDBFAAB}" srcOrd="6" destOrd="0" presId="urn:microsoft.com/office/officeart/2005/8/layout/cycle2"/>
    <dgm:cxn modelId="{C4B17042-B439-184F-BB7E-F1B1020FD83C}" type="presParOf" srcId="{54EF0B7E-AC63-2E48-B160-E902835AB7C2}" destId="{519056BC-6DEA-7445-AE97-B4C5A18BB7CD}" srcOrd="7" destOrd="0" presId="urn:microsoft.com/office/officeart/2005/8/layout/cycle2"/>
    <dgm:cxn modelId="{2D8770C3-8C36-0A42-80DD-7791821A97F4}" type="presParOf" srcId="{519056BC-6DEA-7445-AE97-B4C5A18BB7CD}" destId="{D4CF9FF4-EFD7-4E42-88F2-E2C5D7801525}" srcOrd="0" destOrd="0" presId="urn:microsoft.com/office/officeart/2005/8/layout/cycle2"/>
    <dgm:cxn modelId="{AB2B9B4B-5E00-554F-BD47-5B4679A6BCC7}" type="presParOf" srcId="{54EF0B7E-AC63-2E48-B160-E902835AB7C2}" destId="{4A6DF261-1296-4744-8DB8-8AA5B8654B38}" srcOrd="8" destOrd="0" presId="urn:microsoft.com/office/officeart/2005/8/layout/cycle2"/>
    <dgm:cxn modelId="{EAD1BBE7-244C-3741-9565-E8BF338C07AA}" type="presParOf" srcId="{54EF0B7E-AC63-2E48-B160-E902835AB7C2}" destId="{C066CD8E-3B91-0749-B95E-1FB289653482}" srcOrd="9" destOrd="0" presId="urn:microsoft.com/office/officeart/2005/8/layout/cycle2"/>
    <dgm:cxn modelId="{C7E7E8C2-0532-DF4C-A278-0ABA55789533}" type="presParOf" srcId="{C066CD8E-3B91-0749-B95E-1FB289653482}" destId="{55640355-C4A8-1445-98EB-4348E7FFB5EB}"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AE0707-0FBF-2F4F-B7D8-291EC48222BE}">
      <dsp:nvSpPr>
        <dsp:cNvPr id="0" name=""/>
        <dsp:cNvSpPr/>
      </dsp:nvSpPr>
      <dsp:spPr>
        <a:xfrm>
          <a:off x="3342076" y="100117"/>
          <a:ext cx="1536312" cy="1536312"/>
        </a:xfrm>
        <a:prstGeom prst="ellipse">
          <a:avLst/>
        </a:prstGeom>
        <a:gradFill rotWithShape="0">
          <a:gsLst>
            <a:gs pos="0">
              <a:schemeClr val="accent2">
                <a:hueOff val="0"/>
                <a:satOff val="0"/>
                <a:lumOff val="0"/>
                <a:alphaOff val="0"/>
                <a:satMod val="103000"/>
                <a:lumMod val="102000"/>
                <a:tint val="94000"/>
              </a:schemeClr>
            </a:gs>
            <a:gs pos="65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a:t>Objective</a:t>
          </a:r>
        </a:p>
      </dsp:txBody>
      <dsp:txXfrm>
        <a:off x="3567064" y="325105"/>
        <a:ext cx="1086336" cy="1086336"/>
      </dsp:txXfrm>
    </dsp:sp>
    <dsp:sp modelId="{14982B36-B96E-ED48-BACB-9551C9565968}">
      <dsp:nvSpPr>
        <dsp:cNvPr id="0" name=""/>
        <dsp:cNvSpPr/>
      </dsp:nvSpPr>
      <dsp:spPr>
        <a:xfrm rot="1998737">
          <a:off x="4857436" y="1230725"/>
          <a:ext cx="397617" cy="518505"/>
        </a:xfrm>
        <a:prstGeom prst="rightArrow">
          <a:avLst>
            <a:gd name="adj1" fmla="val 60000"/>
            <a:gd name="adj2" fmla="val 5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4867236" y="1301670"/>
        <a:ext cx="278332" cy="311103"/>
      </dsp:txXfrm>
    </dsp:sp>
    <dsp:sp modelId="{FEB01EAF-6E56-7341-A2EC-E6AD672B4ABE}">
      <dsp:nvSpPr>
        <dsp:cNvPr id="0" name=""/>
        <dsp:cNvSpPr/>
      </dsp:nvSpPr>
      <dsp:spPr>
        <a:xfrm>
          <a:off x="5252909" y="1355886"/>
          <a:ext cx="1536312" cy="1536312"/>
        </a:xfrm>
        <a:prstGeom prst="ellips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a:t>Understanding Data</a:t>
          </a:r>
        </a:p>
      </dsp:txBody>
      <dsp:txXfrm>
        <a:off x="5477897" y="1580874"/>
        <a:ext cx="1086336" cy="1086336"/>
      </dsp:txXfrm>
    </dsp:sp>
    <dsp:sp modelId="{9C61A2E1-FE40-3940-8B11-C689C4F25A57}">
      <dsp:nvSpPr>
        <dsp:cNvPr id="0" name=""/>
        <dsp:cNvSpPr/>
      </dsp:nvSpPr>
      <dsp:spPr>
        <a:xfrm rot="6480000">
          <a:off x="5464826" y="2949869"/>
          <a:ext cx="407350" cy="518505"/>
        </a:xfrm>
        <a:prstGeom prst="rightArrow">
          <a:avLst>
            <a:gd name="adj1" fmla="val 60000"/>
            <a:gd name="adj2" fmla="val 500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rot="10800000">
        <a:off x="5544810" y="2995458"/>
        <a:ext cx="285145" cy="311103"/>
      </dsp:txXfrm>
    </dsp:sp>
    <dsp:sp modelId="{7C78B5D8-2765-F946-8F5E-F318CCBF833C}">
      <dsp:nvSpPr>
        <dsp:cNvPr id="0" name=""/>
        <dsp:cNvSpPr/>
      </dsp:nvSpPr>
      <dsp:spPr>
        <a:xfrm>
          <a:off x="4540656" y="3547974"/>
          <a:ext cx="1536312" cy="1536312"/>
        </a:xfrm>
        <a:prstGeom prst="ellipse">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a:t>Data Cleaning and Transformation</a:t>
          </a:r>
        </a:p>
      </dsp:txBody>
      <dsp:txXfrm>
        <a:off x="4765644" y="3772962"/>
        <a:ext cx="1086336" cy="1086336"/>
      </dsp:txXfrm>
    </dsp:sp>
    <dsp:sp modelId="{70AD80CF-707C-9442-B490-EA42B9BBDE32}">
      <dsp:nvSpPr>
        <dsp:cNvPr id="0" name=""/>
        <dsp:cNvSpPr/>
      </dsp:nvSpPr>
      <dsp:spPr>
        <a:xfrm rot="10800000">
          <a:off x="3964217" y="4056877"/>
          <a:ext cx="407350" cy="518505"/>
        </a:xfrm>
        <a:prstGeom prst="rightArrow">
          <a:avLst>
            <a:gd name="adj1" fmla="val 60000"/>
            <a:gd name="adj2" fmla="val 5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rot="10800000">
        <a:off x="4086422" y="4160578"/>
        <a:ext cx="285145" cy="311103"/>
      </dsp:txXfrm>
    </dsp:sp>
    <dsp:sp modelId="{56706C1C-3B40-C346-B72C-DC654CDBFAAB}">
      <dsp:nvSpPr>
        <dsp:cNvPr id="0" name=""/>
        <dsp:cNvSpPr/>
      </dsp:nvSpPr>
      <dsp:spPr>
        <a:xfrm>
          <a:off x="2235758" y="3547974"/>
          <a:ext cx="1536312" cy="1536312"/>
        </a:xfrm>
        <a:prstGeom prst="ellips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a:t>EDA</a:t>
          </a:r>
        </a:p>
      </dsp:txBody>
      <dsp:txXfrm>
        <a:off x="2460746" y="3772962"/>
        <a:ext cx="1086336" cy="1086336"/>
      </dsp:txXfrm>
    </dsp:sp>
    <dsp:sp modelId="{519056BC-6DEA-7445-AE97-B4C5A18BB7CD}">
      <dsp:nvSpPr>
        <dsp:cNvPr id="0" name=""/>
        <dsp:cNvSpPr/>
      </dsp:nvSpPr>
      <dsp:spPr>
        <a:xfrm rot="15120000">
          <a:off x="2447676" y="2971798"/>
          <a:ext cx="407350" cy="518505"/>
        </a:xfrm>
        <a:prstGeom prst="rightArrow">
          <a:avLst>
            <a:gd name="adj1" fmla="val 60000"/>
            <a:gd name="adj2" fmla="val 5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rot="10800000">
        <a:off x="2527660" y="3133611"/>
        <a:ext cx="285145" cy="311103"/>
      </dsp:txXfrm>
    </dsp:sp>
    <dsp:sp modelId="{4A6DF261-1296-4744-8DB8-8AA5B8654B38}">
      <dsp:nvSpPr>
        <dsp:cNvPr id="0" name=""/>
        <dsp:cNvSpPr/>
      </dsp:nvSpPr>
      <dsp:spPr>
        <a:xfrm>
          <a:off x="1523506" y="1355886"/>
          <a:ext cx="1536312" cy="1536312"/>
        </a:xfrm>
        <a:prstGeom prst="ellipse">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a:t>Data Visualization</a:t>
          </a:r>
        </a:p>
      </dsp:txBody>
      <dsp:txXfrm>
        <a:off x="1748494" y="1580874"/>
        <a:ext cx="1086336" cy="1086336"/>
      </dsp:txXfrm>
    </dsp:sp>
    <dsp:sp modelId="{C066CD8E-3B91-0749-B95E-1FB289653482}">
      <dsp:nvSpPr>
        <dsp:cNvPr id="0" name=""/>
        <dsp:cNvSpPr/>
      </dsp:nvSpPr>
      <dsp:spPr>
        <a:xfrm rot="19522437">
          <a:off x="3014101" y="1242647"/>
          <a:ext cx="357060" cy="518505"/>
        </a:xfrm>
        <a:prstGeom prst="rightArrow">
          <a:avLst>
            <a:gd name="adj1" fmla="val 60000"/>
            <a:gd name="adj2" fmla="val 5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3023587" y="1376781"/>
        <a:ext cx="249942" cy="311103"/>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C01379A-EF37-704C-8538-D0F73F424FA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4" name="Footer Placeholder 3">
            <a:extLst>
              <a:ext uri="{FF2B5EF4-FFF2-40B4-BE49-F238E27FC236}">
                <a16:creationId xmlns:a16="http://schemas.microsoft.com/office/drawing/2014/main" id="{2C2CBE97-3D0C-5045-9FE9-7F95CA6BE3F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BCE2166-158B-7043-BC3D-862E3961CD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C20385E-9AEC-AE4B-9F29-034FFD6546A1}" type="slidenum">
              <a:rPr lang="en-US" smtClean="0"/>
              <a:t>‹#›</a:t>
            </a:fld>
            <a:endParaRPr lang="en-US"/>
          </a:p>
        </p:txBody>
      </p:sp>
      <p:sp>
        <p:nvSpPr>
          <p:cNvPr id="6" name="Date Placeholder 5">
            <a:extLst>
              <a:ext uri="{FF2B5EF4-FFF2-40B4-BE49-F238E27FC236}">
                <a16:creationId xmlns:a16="http://schemas.microsoft.com/office/drawing/2014/main" id="{37B6664E-7B47-9F48-A0F4-96D7B082EC9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2EE0C87-C4B2-804D-A271-30F16C3C06F1}" type="datetimeFigureOut">
              <a:rPr lang="en-US" smtClean="0"/>
              <a:t>12/7/22</a:t>
            </a:fld>
            <a:endParaRPr lang="en-US"/>
          </a:p>
        </p:txBody>
      </p:sp>
    </p:spTree>
    <p:extLst>
      <p:ext uri="{BB962C8B-B14F-4D97-AF65-F5344CB8AC3E}">
        <p14:creationId xmlns:p14="http://schemas.microsoft.com/office/powerpoint/2010/main" val="30242547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D088AB-38D9-574D-9FE4-C1ABD659377A}" type="datetimeFigureOut">
              <a:rPr lang="en-US" smtClean="0"/>
              <a:t>12/7/22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C9CC7F-D7FD-7142-9894-9CD0A54CFBFA}" type="slidenum">
              <a:rPr lang="en-US" smtClean="0"/>
              <a:t>‹#›</a:t>
            </a:fld>
            <a:endParaRPr lang="en-US"/>
          </a:p>
        </p:txBody>
      </p:sp>
    </p:spTree>
    <p:extLst>
      <p:ext uri="{BB962C8B-B14F-4D97-AF65-F5344CB8AC3E}">
        <p14:creationId xmlns:p14="http://schemas.microsoft.com/office/powerpoint/2010/main" val="42921724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AC9CC7F-D7FD-7142-9894-9CD0A54CFBFA}" type="slidenum">
              <a:rPr lang="en-US" smtClean="0"/>
              <a:t>2</a:t>
            </a:fld>
            <a:endParaRPr lang="en-US"/>
          </a:p>
        </p:txBody>
      </p:sp>
    </p:spTree>
    <p:extLst>
      <p:ext uri="{BB962C8B-B14F-4D97-AF65-F5344CB8AC3E}">
        <p14:creationId xmlns:p14="http://schemas.microsoft.com/office/powerpoint/2010/main" val="17995693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reason for surcharge being highest in Manhattan was probably due to </a:t>
            </a:r>
            <a:r>
              <a:rPr lang="en-US" dirty="0" err="1"/>
              <a:t>Manhatten</a:t>
            </a:r>
            <a:r>
              <a:rPr lang="en-US" dirty="0"/>
              <a:t> being considered as a congestion zone. </a:t>
            </a:r>
            <a:br>
              <a:rPr lang="en-US" dirty="0"/>
            </a:br>
            <a:r>
              <a:rPr lang="en-US" dirty="0"/>
              <a:t>Which adds adds congestion surcharge to the fare.</a:t>
            </a:r>
          </a:p>
        </p:txBody>
      </p:sp>
      <p:sp>
        <p:nvSpPr>
          <p:cNvPr id="4" name="Slide Number Placeholder 3"/>
          <p:cNvSpPr>
            <a:spLocks noGrp="1"/>
          </p:cNvSpPr>
          <p:nvPr>
            <p:ph type="sldNum" sz="quarter" idx="5"/>
          </p:nvPr>
        </p:nvSpPr>
        <p:spPr/>
        <p:txBody>
          <a:bodyPr/>
          <a:lstStyle/>
          <a:p>
            <a:fld id="{9AC9CC7F-D7FD-7142-9894-9CD0A54CFBFA}" type="slidenum">
              <a:rPr lang="en-US" smtClean="0"/>
              <a:t>23</a:t>
            </a:fld>
            <a:endParaRPr lang="en-US"/>
          </a:p>
        </p:txBody>
      </p:sp>
    </p:spTree>
    <p:extLst>
      <p:ext uri="{BB962C8B-B14F-4D97-AF65-F5344CB8AC3E}">
        <p14:creationId xmlns:p14="http://schemas.microsoft.com/office/powerpoint/2010/main" val="12623605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IN" b="0" i="0" dirty="0">
                <a:solidFill>
                  <a:srgbClr val="333333"/>
                </a:solidFill>
                <a:effectLst/>
                <a:latin typeface="Helvetica Neue" panose="02000503000000020004" pitchFamily="2" charset="0"/>
              </a:rPr>
              <a:t>Plus New York State Congestion Surcharge of </a:t>
            </a:r>
            <a:r>
              <a:rPr lang="en-IN" b="1" i="0" dirty="0">
                <a:solidFill>
                  <a:srgbClr val="333333"/>
                </a:solidFill>
                <a:effectLst/>
                <a:latin typeface="Helvetica Neue" panose="02000503000000020004" pitchFamily="2" charset="0"/>
              </a:rPr>
              <a:t>$2.50</a:t>
            </a:r>
            <a:r>
              <a:rPr lang="en-IN" b="0" i="0" dirty="0">
                <a:solidFill>
                  <a:srgbClr val="333333"/>
                </a:solidFill>
                <a:effectLst/>
                <a:latin typeface="Helvetica Neue" panose="02000503000000020004" pitchFamily="2" charset="0"/>
              </a:rPr>
              <a:t> (Yellow Taxi) or </a:t>
            </a:r>
            <a:r>
              <a:rPr lang="en-IN" b="1" i="0" dirty="0">
                <a:solidFill>
                  <a:srgbClr val="333333"/>
                </a:solidFill>
                <a:effectLst/>
                <a:latin typeface="Helvetica Neue" panose="02000503000000020004" pitchFamily="2" charset="0"/>
              </a:rPr>
              <a:t>$2.75</a:t>
            </a:r>
            <a:r>
              <a:rPr lang="en-IN" b="0" i="0" dirty="0">
                <a:solidFill>
                  <a:srgbClr val="333333"/>
                </a:solidFill>
                <a:effectLst/>
                <a:latin typeface="Helvetica Neue" panose="02000503000000020004" pitchFamily="2" charset="0"/>
              </a:rPr>
              <a:t> (Green Taxi and FHV) or </a:t>
            </a:r>
            <a:r>
              <a:rPr lang="en-IN" b="1" i="0" dirty="0">
                <a:solidFill>
                  <a:srgbClr val="333333"/>
                </a:solidFill>
                <a:effectLst/>
                <a:latin typeface="Helvetica Neue" panose="02000503000000020004" pitchFamily="2" charset="0"/>
              </a:rPr>
              <a:t>75 cents</a:t>
            </a:r>
            <a:r>
              <a:rPr lang="en-IN" b="0" i="0" dirty="0">
                <a:solidFill>
                  <a:srgbClr val="333333"/>
                </a:solidFill>
                <a:effectLst/>
                <a:latin typeface="Helvetica Neue" panose="02000503000000020004" pitchFamily="2" charset="0"/>
              </a:rPr>
              <a:t> (any shared ride) for all trips that begin, end or pass through Manhattan south of 96th Street.</a:t>
            </a:r>
          </a:p>
        </p:txBody>
      </p:sp>
      <p:sp>
        <p:nvSpPr>
          <p:cNvPr id="4" name="Slide Number Placeholder 3"/>
          <p:cNvSpPr>
            <a:spLocks noGrp="1"/>
          </p:cNvSpPr>
          <p:nvPr>
            <p:ph type="sldNum" sz="quarter" idx="5"/>
          </p:nvPr>
        </p:nvSpPr>
        <p:spPr/>
        <p:txBody>
          <a:bodyPr/>
          <a:lstStyle/>
          <a:p>
            <a:fld id="{9AC9CC7F-D7FD-7142-9894-9CD0A54CFBFA}" type="slidenum">
              <a:rPr lang="en-US" smtClean="0"/>
              <a:t>24</a:t>
            </a:fld>
            <a:endParaRPr lang="en-US"/>
          </a:p>
        </p:txBody>
      </p:sp>
    </p:spTree>
    <p:extLst>
      <p:ext uri="{BB962C8B-B14F-4D97-AF65-F5344CB8AC3E}">
        <p14:creationId xmlns:p14="http://schemas.microsoft.com/office/powerpoint/2010/main" val="524693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Staten island is not visible in the graph as there are hardly any green taxi rides that got to Staten Island and people might be leveraging the free Staten Island ferry instead. </a:t>
            </a:r>
          </a:p>
        </p:txBody>
      </p:sp>
      <p:sp>
        <p:nvSpPr>
          <p:cNvPr id="4" name="Slide Number Placeholder 3"/>
          <p:cNvSpPr>
            <a:spLocks noGrp="1"/>
          </p:cNvSpPr>
          <p:nvPr>
            <p:ph type="sldNum" sz="quarter" idx="5"/>
          </p:nvPr>
        </p:nvSpPr>
        <p:spPr/>
        <p:txBody>
          <a:bodyPr/>
          <a:lstStyle/>
          <a:p>
            <a:fld id="{9AC9CC7F-D7FD-7142-9894-9CD0A54CFBFA}" type="slidenum">
              <a:rPr lang="en-US" smtClean="0"/>
              <a:t>25</a:t>
            </a:fld>
            <a:endParaRPr lang="en-US"/>
          </a:p>
        </p:txBody>
      </p:sp>
    </p:spTree>
    <p:extLst>
      <p:ext uri="{BB962C8B-B14F-4D97-AF65-F5344CB8AC3E}">
        <p14:creationId xmlns:p14="http://schemas.microsoft.com/office/powerpoint/2010/main" val="32291112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Staten island is not visible in the graph as there are hardly any green taxi rides that got to Staten Island and people might be leveraging the free Staten Island ferry instead. </a:t>
            </a:r>
          </a:p>
          <a:p>
            <a:endParaRPr lang="en-US" dirty="0"/>
          </a:p>
        </p:txBody>
      </p:sp>
      <p:sp>
        <p:nvSpPr>
          <p:cNvPr id="4" name="Slide Number Placeholder 3"/>
          <p:cNvSpPr>
            <a:spLocks noGrp="1"/>
          </p:cNvSpPr>
          <p:nvPr>
            <p:ph type="sldNum" sz="quarter" idx="5"/>
          </p:nvPr>
        </p:nvSpPr>
        <p:spPr/>
        <p:txBody>
          <a:bodyPr/>
          <a:lstStyle/>
          <a:p>
            <a:fld id="{9AC9CC7F-D7FD-7142-9894-9CD0A54CFBFA}" type="slidenum">
              <a:rPr lang="en-US" smtClean="0"/>
              <a:t>26</a:t>
            </a:fld>
            <a:endParaRPr lang="en-US"/>
          </a:p>
        </p:txBody>
      </p:sp>
    </p:spTree>
    <p:extLst>
      <p:ext uri="{BB962C8B-B14F-4D97-AF65-F5344CB8AC3E}">
        <p14:creationId xmlns:p14="http://schemas.microsoft.com/office/powerpoint/2010/main" val="17870452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AC9CC7F-D7FD-7142-9894-9CD0A54CFBFA}" type="slidenum">
              <a:rPr lang="en-US" smtClean="0"/>
              <a:t>28</a:t>
            </a:fld>
            <a:endParaRPr lang="en-US"/>
          </a:p>
        </p:txBody>
      </p:sp>
    </p:spTree>
    <p:extLst>
      <p:ext uri="{BB962C8B-B14F-4D97-AF65-F5344CB8AC3E}">
        <p14:creationId xmlns:p14="http://schemas.microsoft.com/office/powerpoint/2010/main" val="17995693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a:solidFill>
                  <a:srgbClr val="BDC1C6"/>
                </a:solidFill>
                <a:effectLst/>
                <a:latin typeface="Calibri" panose="020F0502020204030204" pitchFamily="34" charset="0"/>
                <a:cs typeface="Calibri" panose="020F0502020204030204" pitchFamily="34" charset="0"/>
              </a:rPr>
              <a:t>Green taxi NYC: G</a:t>
            </a:r>
            <a:r>
              <a:rPr lang="en-IN" sz="1200" b="0" i="0" err="1">
                <a:solidFill>
                  <a:srgbClr val="BDC1C6"/>
                </a:solidFill>
                <a:effectLst/>
                <a:latin typeface="Calibri" panose="020F0502020204030204" pitchFamily="34" charset="0"/>
                <a:cs typeface="Calibri" panose="020F0502020204030204" pitchFamily="34" charset="0"/>
              </a:rPr>
              <a:t>reen</a:t>
            </a:r>
            <a:r>
              <a:rPr lang="en-IN" sz="1200" b="0" i="0">
                <a:solidFill>
                  <a:srgbClr val="BDC1C6"/>
                </a:solidFill>
                <a:effectLst/>
                <a:latin typeface="Calibri" panose="020F0502020204030204" pitchFamily="34" charset="0"/>
                <a:cs typeface="Calibri" panose="020F0502020204030204" pitchFamily="34" charset="0"/>
              </a:rPr>
              <a:t> cabs, are </a:t>
            </a:r>
            <a:r>
              <a:rPr lang="en-IN" sz="1200" b="1" i="0">
                <a:solidFill>
                  <a:srgbClr val="BDC1C6"/>
                </a:solidFill>
                <a:effectLst/>
                <a:latin typeface="Calibri" panose="020F0502020204030204" pitchFamily="34" charset="0"/>
                <a:cs typeface="Calibri" panose="020F0502020204030204" pitchFamily="34" charset="0"/>
              </a:rPr>
              <a:t>For-Hire Vehicles that are permitted to accept street-hails</a:t>
            </a:r>
            <a:r>
              <a:rPr lang="en-IN" sz="1200" b="0" i="0">
                <a:solidFill>
                  <a:srgbClr val="BDC1C6"/>
                </a:solidFill>
                <a:effectLst/>
                <a:latin typeface="Calibri" panose="020F0502020204030204" pitchFamily="34" charset="0"/>
                <a:cs typeface="Calibri" panose="020F0502020204030204" pitchFamily="34" charset="0"/>
              </a:rPr>
              <a:t>. </a:t>
            </a:r>
            <a:r>
              <a:rPr lang="en-IN" b="0" i="0">
                <a:solidFill>
                  <a:srgbClr val="BDC1C6"/>
                </a:solidFill>
                <a:effectLst/>
                <a:latin typeface="Roboto" panose="02000000000000000000" pitchFamily="2" charset="0"/>
              </a:rPr>
              <a:t>Yellow cabs are the official, and iconic, taxis in NYC. Green cabs are new to the city, since 2013, and the program was created to serve areas of New York not commonly served by yellow medallion cabs. Yellow taxis swarm Manhattan. Go to Brooklyn or Queens, it is not likely you will see any yellow taxis.</a:t>
            </a:r>
            <a:endParaRPr lang="en-US" sz="1200" b="0" i="0">
              <a:solidFill>
                <a:srgbClr val="BDC1C6"/>
              </a:solidFill>
              <a:effectLst/>
              <a:latin typeface="Calibri" panose="020F0502020204030204" pitchFamily="34" charset="0"/>
              <a:cs typeface="Calibri" panose="020F0502020204030204" pitchFamily="34" charset="0"/>
            </a:endParaRPr>
          </a:p>
          <a:p>
            <a:endParaRPr lang="en-US"/>
          </a:p>
        </p:txBody>
      </p:sp>
      <p:sp>
        <p:nvSpPr>
          <p:cNvPr id="4" name="Slide Number Placeholder 3"/>
          <p:cNvSpPr>
            <a:spLocks noGrp="1"/>
          </p:cNvSpPr>
          <p:nvPr>
            <p:ph type="sldNum" sz="quarter" idx="5"/>
          </p:nvPr>
        </p:nvSpPr>
        <p:spPr/>
        <p:txBody>
          <a:bodyPr/>
          <a:lstStyle/>
          <a:p>
            <a:fld id="{9AC9CC7F-D7FD-7142-9894-9CD0A54CFBFA}" type="slidenum">
              <a:rPr lang="en-US" smtClean="0"/>
              <a:t>3</a:t>
            </a:fld>
            <a:endParaRPr lang="en-US"/>
          </a:p>
        </p:txBody>
      </p:sp>
    </p:spTree>
    <p:extLst>
      <p:ext uri="{BB962C8B-B14F-4D97-AF65-F5344CB8AC3E}">
        <p14:creationId xmlns:p14="http://schemas.microsoft.com/office/powerpoint/2010/main" val="21982381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AC9CC7F-D7FD-7142-9894-9CD0A54CFBFA}" type="slidenum">
              <a:rPr lang="en-US" smtClean="0"/>
              <a:t>4</a:t>
            </a:fld>
            <a:endParaRPr lang="en-US"/>
          </a:p>
        </p:txBody>
      </p:sp>
    </p:spTree>
    <p:extLst>
      <p:ext uri="{BB962C8B-B14F-4D97-AF65-F5344CB8AC3E}">
        <p14:creationId xmlns:p14="http://schemas.microsoft.com/office/powerpoint/2010/main" val="3510514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AC9CC7F-D7FD-7142-9894-9CD0A54CFBFA}" type="slidenum">
              <a:rPr lang="en-US" smtClean="0"/>
              <a:t>5</a:t>
            </a:fld>
            <a:endParaRPr lang="en-US"/>
          </a:p>
        </p:txBody>
      </p:sp>
    </p:spTree>
    <p:extLst>
      <p:ext uri="{BB962C8B-B14F-4D97-AF65-F5344CB8AC3E}">
        <p14:creationId xmlns:p14="http://schemas.microsoft.com/office/powerpoint/2010/main" val="36797287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No Column of </a:t>
            </a:r>
            <a:r>
              <a:rPr lang="en-US" err="1"/>
              <a:t>ehail</a:t>
            </a:r>
            <a:r>
              <a:rPr lang="en-US"/>
              <a:t> in Yellow -&gt; doesn’t take online ride bookings.</a:t>
            </a:r>
          </a:p>
        </p:txBody>
      </p:sp>
      <p:sp>
        <p:nvSpPr>
          <p:cNvPr id="4" name="Slide Number Placeholder 3"/>
          <p:cNvSpPr>
            <a:spLocks noGrp="1"/>
          </p:cNvSpPr>
          <p:nvPr>
            <p:ph type="sldNum" sz="quarter" idx="5"/>
          </p:nvPr>
        </p:nvSpPr>
        <p:spPr/>
        <p:txBody>
          <a:bodyPr/>
          <a:lstStyle/>
          <a:p>
            <a:fld id="{9AC9CC7F-D7FD-7142-9894-9CD0A54CFBFA}" type="slidenum">
              <a:rPr lang="en-US" smtClean="0"/>
              <a:t>7</a:t>
            </a:fld>
            <a:endParaRPr lang="en-US"/>
          </a:p>
        </p:txBody>
      </p:sp>
    </p:spTree>
    <p:extLst>
      <p:ext uri="{BB962C8B-B14F-4D97-AF65-F5344CB8AC3E}">
        <p14:creationId xmlns:p14="http://schemas.microsoft.com/office/powerpoint/2010/main" val="5013515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basically shows the awareness amongst people that they started avoiding travelling in cabs (social distancing) even before the lockdown was announced. </a:t>
            </a:r>
          </a:p>
        </p:txBody>
      </p:sp>
      <p:sp>
        <p:nvSpPr>
          <p:cNvPr id="4" name="Slide Number Placeholder 3"/>
          <p:cNvSpPr>
            <a:spLocks noGrp="1"/>
          </p:cNvSpPr>
          <p:nvPr>
            <p:ph type="sldNum" sz="quarter" idx="5"/>
          </p:nvPr>
        </p:nvSpPr>
        <p:spPr/>
        <p:txBody>
          <a:bodyPr/>
          <a:lstStyle/>
          <a:p>
            <a:fld id="{9AC9CC7F-D7FD-7142-9894-9CD0A54CFBFA}" type="slidenum">
              <a:rPr lang="en-US" smtClean="0"/>
              <a:t>17</a:t>
            </a:fld>
            <a:endParaRPr lang="en-US"/>
          </a:p>
        </p:txBody>
      </p:sp>
    </p:spTree>
    <p:extLst>
      <p:ext uri="{BB962C8B-B14F-4D97-AF65-F5344CB8AC3E}">
        <p14:creationId xmlns:p14="http://schemas.microsoft.com/office/powerpoint/2010/main" val="15931195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Hence, we can conclude that there are fewer passengers travelling in the morning, but they travel longer distances. While there are higher number of passengers who travel during the evening hours but cover relatively shorter distance.   </a:t>
            </a:r>
          </a:p>
          <a:p>
            <a:endParaRPr lang="en-US"/>
          </a:p>
        </p:txBody>
      </p:sp>
      <p:sp>
        <p:nvSpPr>
          <p:cNvPr id="4" name="Slide Number Placeholder 3"/>
          <p:cNvSpPr>
            <a:spLocks noGrp="1"/>
          </p:cNvSpPr>
          <p:nvPr>
            <p:ph type="sldNum" sz="quarter" idx="5"/>
          </p:nvPr>
        </p:nvSpPr>
        <p:spPr/>
        <p:txBody>
          <a:bodyPr/>
          <a:lstStyle/>
          <a:p>
            <a:fld id="{9AC9CC7F-D7FD-7142-9894-9CD0A54CFBFA}" type="slidenum">
              <a:rPr lang="en-US" smtClean="0"/>
              <a:t>18</a:t>
            </a:fld>
            <a:endParaRPr lang="en-US"/>
          </a:p>
        </p:txBody>
      </p:sp>
    </p:spTree>
    <p:extLst>
      <p:ext uri="{BB962C8B-B14F-4D97-AF65-F5344CB8AC3E}">
        <p14:creationId xmlns:p14="http://schemas.microsoft.com/office/powerpoint/2010/main" val="27579898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One of the reasons could be people not bothering asking back for lower denomination of change. Hence, we could see tips as higher as 60%. For example, a fare amount of $2.5 would be tipped $1.5 which is a result of a $4 payment and not asking for change. </a:t>
            </a:r>
          </a:p>
        </p:txBody>
      </p:sp>
      <p:sp>
        <p:nvSpPr>
          <p:cNvPr id="4" name="Slide Number Placeholder 3"/>
          <p:cNvSpPr>
            <a:spLocks noGrp="1"/>
          </p:cNvSpPr>
          <p:nvPr>
            <p:ph type="sldNum" sz="quarter" idx="5"/>
          </p:nvPr>
        </p:nvSpPr>
        <p:spPr/>
        <p:txBody>
          <a:bodyPr/>
          <a:lstStyle/>
          <a:p>
            <a:fld id="{9AC9CC7F-D7FD-7142-9894-9CD0A54CFBFA}" type="slidenum">
              <a:rPr lang="en-US" smtClean="0"/>
              <a:t>19</a:t>
            </a:fld>
            <a:endParaRPr lang="en-US"/>
          </a:p>
        </p:txBody>
      </p:sp>
    </p:spTree>
    <p:extLst>
      <p:ext uri="{BB962C8B-B14F-4D97-AF65-F5344CB8AC3E}">
        <p14:creationId xmlns:p14="http://schemas.microsoft.com/office/powerpoint/2010/main" val="35407463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AC9CC7F-D7FD-7142-9894-9CD0A54CFBFA}" type="slidenum">
              <a:rPr lang="en-US" smtClean="0"/>
              <a:t>21</a:t>
            </a:fld>
            <a:endParaRPr lang="en-US"/>
          </a:p>
        </p:txBody>
      </p:sp>
    </p:spTree>
    <p:extLst>
      <p:ext uri="{BB962C8B-B14F-4D97-AF65-F5344CB8AC3E}">
        <p14:creationId xmlns:p14="http://schemas.microsoft.com/office/powerpoint/2010/main" val="347689899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w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with Block S (Whi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D7C3A-EF0B-4240-8101-CB6524BBA48C}"/>
              </a:ext>
            </a:extLst>
          </p:cNvPr>
          <p:cNvSpPr>
            <a:spLocks noGrp="1"/>
          </p:cNvSpPr>
          <p:nvPr>
            <p:ph type="ctrTitle"/>
          </p:nvPr>
        </p:nvSpPr>
        <p:spPr>
          <a:xfrm>
            <a:off x="731520" y="1879447"/>
            <a:ext cx="6583680" cy="2387600"/>
          </a:xfrm>
          <a:prstGeom prst="rect">
            <a:avLst/>
          </a:prstGeom>
        </p:spPr>
        <p:txBody>
          <a:bodyPr anchor="b">
            <a:normAutofit/>
          </a:bodyPr>
          <a:lstStyle>
            <a:lvl1pPr algn="l">
              <a:defRPr sz="5400"/>
            </a:lvl1pPr>
          </a:lstStyle>
          <a:p>
            <a:r>
              <a:rPr lang="en-GB"/>
              <a:t>Click to edit Master title style</a:t>
            </a:r>
            <a:endParaRPr lang="en-US"/>
          </a:p>
        </p:txBody>
      </p:sp>
      <p:sp>
        <p:nvSpPr>
          <p:cNvPr id="3" name="Subtitle 2">
            <a:extLst>
              <a:ext uri="{FF2B5EF4-FFF2-40B4-BE49-F238E27FC236}">
                <a16:creationId xmlns:a16="http://schemas.microsoft.com/office/drawing/2014/main" id="{D1FAD06B-ADEF-9846-AB81-A4E3AE9CC54A}"/>
              </a:ext>
            </a:extLst>
          </p:cNvPr>
          <p:cNvSpPr>
            <a:spLocks noGrp="1"/>
          </p:cNvSpPr>
          <p:nvPr>
            <p:ph type="subTitle" idx="1"/>
          </p:nvPr>
        </p:nvSpPr>
        <p:spPr>
          <a:xfrm>
            <a:off x="731520" y="4975122"/>
            <a:ext cx="6583680" cy="1039761"/>
          </a:xfrm>
          <a:prstGeom prst="rect">
            <a:avLst/>
          </a:prstGeom>
        </p:spPr>
        <p:txBody>
          <a:bodyPr>
            <a:normAutofit/>
          </a:bodyPr>
          <a:lstStyle>
            <a:lvl1pPr marL="0" indent="0" algn="l">
              <a:buNone/>
              <a:defRPr sz="28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pic>
        <p:nvPicPr>
          <p:cNvPr id="7" name="Picture 3" descr="Syracuse University is presented next to a block S in orange on a white background." title="Syracuse University Logo">
            <a:extLst>
              <a:ext uri="{FF2B5EF4-FFF2-40B4-BE49-F238E27FC236}">
                <a16:creationId xmlns:a16="http://schemas.microsoft.com/office/drawing/2014/main" id="{45EA3A71-4B99-694C-96D0-5C3A8731AD43}"/>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a:off x="740664" y="466344"/>
            <a:ext cx="3300984" cy="621792"/>
          </a:xfrm>
          <a:prstGeom prst="rect">
            <a:avLst/>
          </a:prstGeom>
        </p:spPr>
      </p:pic>
      <p:pic>
        <p:nvPicPr>
          <p:cNvPr id="6" name="Picture 5">
            <a:extLst>
              <a:ext uri="{FF2B5EF4-FFF2-40B4-BE49-F238E27FC236}">
                <a16:creationId xmlns:a16="http://schemas.microsoft.com/office/drawing/2014/main" id="{D1221376-2AE5-2440-A379-02BA6AB57591}"/>
              </a:ext>
            </a:extLst>
          </p:cNvPr>
          <p:cNvPicPr>
            <a:picLocks noChangeAspect="1"/>
          </p:cNvPicPr>
          <p:nvPr userDrawn="1"/>
        </p:nvPicPr>
        <p:blipFill>
          <a:blip r:embed="rId3"/>
          <a:stretch>
            <a:fillRect/>
          </a:stretch>
        </p:blipFill>
        <p:spPr>
          <a:xfrm>
            <a:off x="7571667" y="442093"/>
            <a:ext cx="4335411" cy="5963476"/>
          </a:xfrm>
          <a:prstGeom prst="rect">
            <a:avLst/>
          </a:prstGeom>
        </p:spPr>
      </p:pic>
    </p:spTree>
    <p:extLst>
      <p:ext uri="{BB962C8B-B14F-4D97-AF65-F5344CB8AC3E}">
        <p14:creationId xmlns:p14="http://schemas.microsoft.com/office/powerpoint/2010/main" val="38427583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9FBE8-57B1-984B-85C1-A3E9EEE3DDAE}"/>
              </a:ext>
            </a:extLst>
          </p:cNvPr>
          <p:cNvSpPr>
            <a:spLocks noGrp="1"/>
          </p:cNvSpPr>
          <p:nvPr>
            <p:ph type="title"/>
          </p:nvPr>
        </p:nvSpPr>
        <p:spPr>
          <a:xfrm>
            <a:off x="838200" y="365125"/>
            <a:ext cx="10515600" cy="1325563"/>
          </a:xfrm>
        </p:spPr>
        <p:txBody>
          <a:bodyPr/>
          <a:lstStyle/>
          <a:p>
            <a:r>
              <a:rPr lang="en-GB"/>
              <a:t>Click to edit Master title style</a:t>
            </a:r>
            <a:endParaRPr lang="en-US"/>
          </a:p>
        </p:txBody>
      </p:sp>
      <p:sp>
        <p:nvSpPr>
          <p:cNvPr id="4" name="Table Placeholder 3">
            <a:extLst>
              <a:ext uri="{FF2B5EF4-FFF2-40B4-BE49-F238E27FC236}">
                <a16:creationId xmlns:a16="http://schemas.microsoft.com/office/drawing/2014/main" id="{3B3998B0-802F-B748-B5BA-6FE0D7471297}"/>
              </a:ext>
            </a:extLst>
          </p:cNvPr>
          <p:cNvSpPr>
            <a:spLocks noGrp="1"/>
          </p:cNvSpPr>
          <p:nvPr>
            <p:ph type="tbl" sz="quarter" idx="10"/>
          </p:nvPr>
        </p:nvSpPr>
        <p:spPr>
          <a:xfrm>
            <a:off x="841248" y="1828800"/>
            <a:ext cx="10515600" cy="4352544"/>
          </a:xfrm>
        </p:spPr>
        <p:txBody>
          <a:bodyPr/>
          <a:lstStyle>
            <a:lvl1pPr marL="0" indent="0">
              <a:buNone/>
              <a:defRPr/>
            </a:lvl1pPr>
          </a:lstStyle>
          <a:p>
            <a:r>
              <a:rPr lang="en-GB"/>
              <a:t>Click icon to add table</a:t>
            </a:r>
            <a:endParaRPr lang="en-US"/>
          </a:p>
        </p:txBody>
      </p:sp>
    </p:spTree>
    <p:extLst>
      <p:ext uri="{BB962C8B-B14F-4D97-AF65-F5344CB8AC3E}">
        <p14:creationId xmlns:p14="http://schemas.microsoft.com/office/powerpoint/2010/main" val="16521405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icture Only">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BF2A658F-CD0B-4645-8298-83CE8302ACB7}"/>
              </a:ext>
            </a:extLst>
          </p:cNvPr>
          <p:cNvSpPr>
            <a:spLocks noGrp="1"/>
          </p:cNvSpPr>
          <p:nvPr>
            <p:ph type="title"/>
          </p:nvPr>
        </p:nvSpPr>
        <p:spPr/>
        <p:txBody>
          <a:bodyPr/>
          <a:lstStyle/>
          <a:p>
            <a:r>
              <a:rPr lang="en-GB"/>
              <a:t>Click to edit Master title style</a:t>
            </a:r>
            <a:endParaRPr lang="en-US"/>
          </a:p>
        </p:txBody>
      </p:sp>
      <p:sp>
        <p:nvSpPr>
          <p:cNvPr id="11" name="Picture Placeholder 2">
            <a:extLst>
              <a:ext uri="{FF2B5EF4-FFF2-40B4-BE49-F238E27FC236}">
                <a16:creationId xmlns:a16="http://schemas.microsoft.com/office/drawing/2014/main" id="{0D1DCB07-D8B9-C74E-BA30-F4E3DA9511DA}"/>
              </a:ext>
            </a:extLst>
          </p:cNvPr>
          <p:cNvSpPr>
            <a:spLocks noGrp="1"/>
          </p:cNvSpPr>
          <p:nvPr>
            <p:ph type="pic" sz="quarter" idx="10"/>
          </p:nvPr>
        </p:nvSpPr>
        <p:spPr>
          <a:xfrm>
            <a:off x="0" y="2070101"/>
            <a:ext cx="12192000" cy="4787899"/>
          </a:xfrm>
        </p:spPr>
        <p:txBody>
          <a:bodyPr/>
          <a:lstStyle>
            <a:lvl1pPr marL="0" indent="0">
              <a:buNone/>
              <a:defRPr/>
            </a:lvl1pPr>
          </a:lstStyle>
          <a:p>
            <a:r>
              <a:rPr lang="en-GB"/>
              <a:t>Click icon to add picture</a:t>
            </a:r>
            <a:endParaRPr lang="en-US"/>
          </a:p>
        </p:txBody>
      </p:sp>
    </p:spTree>
    <p:extLst>
      <p:ext uri="{BB962C8B-B14F-4D97-AF65-F5344CB8AC3E}">
        <p14:creationId xmlns:p14="http://schemas.microsoft.com/office/powerpoint/2010/main" val="3010558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8A667-DD05-564E-B57D-77CECB3AE44E}"/>
              </a:ext>
            </a:extLst>
          </p:cNvPr>
          <p:cNvSpPr>
            <a:spLocks noGrp="1"/>
          </p:cNvSpPr>
          <p:nvPr>
            <p:ph type="title"/>
          </p:nvPr>
        </p:nvSpPr>
        <p:spPr/>
        <p:txBody>
          <a:bodyPr/>
          <a:lstStyle/>
          <a:p>
            <a:r>
              <a:rPr lang="en-GB"/>
              <a:t>Click to edit Master title style</a:t>
            </a:r>
            <a:endParaRPr lang="en-US"/>
          </a:p>
        </p:txBody>
      </p:sp>
    </p:spTree>
    <p:extLst>
      <p:ext uri="{BB962C8B-B14F-4D97-AF65-F5344CB8AC3E}">
        <p14:creationId xmlns:p14="http://schemas.microsoft.com/office/powerpoint/2010/main" val="24555991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401000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Section with Photo (Orang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B9ABE-199D-114A-BD4B-8AB0CAAC2A43}"/>
              </a:ext>
            </a:extLst>
          </p:cNvPr>
          <p:cNvSpPr>
            <a:spLocks noGrp="1"/>
          </p:cNvSpPr>
          <p:nvPr>
            <p:ph type="title"/>
          </p:nvPr>
        </p:nvSpPr>
        <p:spPr>
          <a:xfrm>
            <a:off x="704031" y="1060809"/>
            <a:ext cx="5224821" cy="2852737"/>
          </a:xfrm>
          <a:prstGeom prst="rect">
            <a:avLst/>
          </a:prstGeom>
        </p:spPr>
        <p:txBody>
          <a:bodyPr anchor="b">
            <a:normAutofit/>
          </a:bodyPr>
          <a:lstStyle>
            <a:lvl1pPr>
              <a:defRPr sz="5400">
                <a:solidFill>
                  <a:schemeClr val="tx1"/>
                </a:solidFill>
              </a:defRPr>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6159A87B-9450-B342-898B-1B56515C9D04}"/>
              </a:ext>
            </a:extLst>
          </p:cNvPr>
          <p:cNvSpPr>
            <a:spLocks noGrp="1"/>
          </p:cNvSpPr>
          <p:nvPr>
            <p:ph type="body" idx="1"/>
          </p:nvPr>
        </p:nvSpPr>
        <p:spPr>
          <a:xfrm>
            <a:off x="704088" y="4114800"/>
            <a:ext cx="5224821" cy="1500187"/>
          </a:xfrm>
          <a:prstGeom prst="rect">
            <a:avLst/>
          </a:prstGeom>
        </p:spPr>
        <p:txBody>
          <a:bodyPr>
            <a:normAutofit/>
          </a:bodyPr>
          <a:lstStyle>
            <a:lvl1pPr marL="0" indent="0">
              <a:buNone/>
              <a:defRPr sz="28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8" name="Picture Placeholder 3">
            <a:extLst>
              <a:ext uri="{FF2B5EF4-FFF2-40B4-BE49-F238E27FC236}">
                <a16:creationId xmlns:a16="http://schemas.microsoft.com/office/drawing/2014/main" id="{0816FEDB-1838-C944-A3FD-F00975D579E6}"/>
              </a:ext>
            </a:extLst>
          </p:cNvPr>
          <p:cNvSpPr>
            <a:spLocks noGrp="1"/>
          </p:cNvSpPr>
          <p:nvPr>
            <p:ph type="pic" sz="quarter" idx="10"/>
          </p:nvPr>
        </p:nvSpPr>
        <p:spPr>
          <a:xfrm>
            <a:off x="6492240" y="0"/>
            <a:ext cx="5699760" cy="6858000"/>
          </a:xfrm>
          <a:solidFill>
            <a:schemeClr val="tx1"/>
          </a:solidFill>
        </p:spPr>
        <p:txBody>
          <a:bodyPr/>
          <a:lstStyle>
            <a:lvl1pPr marL="0" indent="0">
              <a:buNone/>
              <a:defRPr/>
            </a:lvl1pPr>
          </a:lstStyle>
          <a:p>
            <a:r>
              <a:rPr lang="en-GB"/>
              <a:t>Click icon to add picture</a:t>
            </a:r>
            <a:endParaRPr lang="en-US"/>
          </a:p>
        </p:txBody>
      </p:sp>
    </p:spTree>
    <p:extLst>
      <p:ext uri="{BB962C8B-B14F-4D97-AF65-F5344CB8AC3E}">
        <p14:creationId xmlns:p14="http://schemas.microsoft.com/office/powerpoint/2010/main" val="2670406201"/>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Section with Photo (Navy)">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B9ABE-199D-114A-BD4B-8AB0CAAC2A43}"/>
              </a:ext>
            </a:extLst>
          </p:cNvPr>
          <p:cNvSpPr>
            <a:spLocks noGrp="1"/>
          </p:cNvSpPr>
          <p:nvPr>
            <p:ph type="title"/>
          </p:nvPr>
        </p:nvSpPr>
        <p:spPr>
          <a:xfrm>
            <a:off x="704031" y="1060809"/>
            <a:ext cx="5224821" cy="2852737"/>
          </a:xfrm>
          <a:prstGeom prst="rect">
            <a:avLst/>
          </a:prstGeom>
        </p:spPr>
        <p:txBody>
          <a:bodyPr anchor="b">
            <a:normAutofit/>
          </a:bodyPr>
          <a:lstStyle>
            <a:lvl1pPr>
              <a:defRPr sz="5400">
                <a:solidFill>
                  <a:schemeClr val="bg1"/>
                </a:solidFill>
              </a:defRPr>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6159A87B-9450-B342-898B-1B56515C9D04}"/>
              </a:ext>
            </a:extLst>
          </p:cNvPr>
          <p:cNvSpPr>
            <a:spLocks noGrp="1"/>
          </p:cNvSpPr>
          <p:nvPr>
            <p:ph type="body" idx="1"/>
          </p:nvPr>
        </p:nvSpPr>
        <p:spPr>
          <a:xfrm>
            <a:off x="704031" y="4114800"/>
            <a:ext cx="5224821" cy="1500187"/>
          </a:xfrm>
          <a:prstGeom prst="rect">
            <a:avLst/>
          </a:prstGeom>
        </p:spPr>
        <p:txBody>
          <a:bodyPr>
            <a:normAutofit/>
          </a:bodyPr>
          <a:lstStyle>
            <a:lvl1pPr marL="0" indent="0">
              <a:buNone/>
              <a:defRPr sz="28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5" name="Picture Placeholder 3">
            <a:extLst>
              <a:ext uri="{FF2B5EF4-FFF2-40B4-BE49-F238E27FC236}">
                <a16:creationId xmlns:a16="http://schemas.microsoft.com/office/drawing/2014/main" id="{C17D0421-183A-334C-9D76-A5BEBECDE60F}"/>
              </a:ext>
            </a:extLst>
          </p:cNvPr>
          <p:cNvSpPr>
            <a:spLocks noGrp="1"/>
          </p:cNvSpPr>
          <p:nvPr>
            <p:ph type="pic" sz="quarter" idx="10"/>
          </p:nvPr>
        </p:nvSpPr>
        <p:spPr>
          <a:xfrm>
            <a:off x="6492240" y="0"/>
            <a:ext cx="5699760" cy="6858000"/>
          </a:xfrm>
          <a:solidFill>
            <a:schemeClr val="bg1"/>
          </a:solidFill>
        </p:spPr>
        <p:txBody>
          <a:bodyPr/>
          <a:lstStyle>
            <a:lvl1pPr marL="0" indent="0">
              <a:buNone/>
              <a:defRPr/>
            </a:lvl1pPr>
          </a:lstStyle>
          <a:p>
            <a:r>
              <a:rPr lang="en-GB"/>
              <a:t>Click icon to add picture</a:t>
            </a:r>
            <a:endParaRPr lang="en-US"/>
          </a:p>
        </p:txBody>
      </p:sp>
    </p:spTree>
    <p:extLst>
      <p:ext uri="{BB962C8B-B14F-4D97-AF65-F5344CB8AC3E}">
        <p14:creationId xmlns:p14="http://schemas.microsoft.com/office/powerpoint/2010/main" val="22681767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secHead" preserve="1">
  <p:cSld name="Section (Orang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B9ABE-199D-114A-BD4B-8AB0CAAC2A43}"/>
              </a:ext>
            </a:extLst>
          </p:cNvPr>
          <p:cNvSpPr>
            <a:spLocks noGrp="1"/>
          </p:cNvSpPr>
          <p:nvPr>
            <p:ph type="title"/>
          </p:nvPr>
        </p:nvSpPr>
        <p:spPr>
          <a:xfrm>
            <a:off x="831850" y="3836987"/>
            <a:ext cx="10515600" cy="1363663"/>
          </a:xfrm>
          <a:prstGeom prst="rect">
            <a:avLst/>
          </a:prstGeom>
        </p:spPr>
        <p:txBody>
          <a:bodyPr anchor="b">
            <a:normAutofit/>
          </a:bodyPr>
          <a:lstStyle>
            <a:lvl1pPr>
              <a:defRPr sz="5400">
                <a:solidFill>
                  <a:schemeClr val="bg1"/>
                </a:solidFill>
              </a:defRPr>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6159A87B-9450-B342-898B-1B56515C9D04}"/>
              </a:ext>
            </a:extLst>
          </p:cNvPr>
          <p:cNvSpPr>
            <a:spLocks noGrp="1"/>
          </p:cNvSpPr>
          <p:nvPr>
            <p:ph type="body" idx="1"/>
          </p:nvPr>
        </p:nvSpPr>
        <p:spPr>
          <a:xfrm>
            <a:off x="831850" y="5357813"/>
            <a:ext cx="10515600" cy="719454"/>
          </a:xfrm>
          <a:prstGeom prst="rect">
            <a:avLst/>
          </a:prstGeom>
        </p:spPr>
        <p:txBody>
          <a:bodyPr>
            <a:normAutofit/>
          </a:bodyPr>
          <a:lstStyle>
            <a:lvl1pPr marL="0" indent="0">
              <a:buNone/>
              <a:defRPr sz="28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Tree>
    <p:extLst>
      <p:ext uri="{BB962C8B-B14F-4D97-AF65-F5344CB8AC3E}">
        <p14:creationId xmlns:p14="http://schemas.microsoft.com/office/powerpoint/2010/main" val="32171071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secHead" preserve="1">
  <p:cSld name="Section (Navy)">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B9ABE-199D-114A-BD4B-8AB0CAAC2A43}"/>
              </a:ext>
            </a:extLst>
          </p:cNvPr>
          <p:cNvSpPr>
            <a:spLocks noGrp="1"/>
          </p:cNvSpPr>
          <p:nvPr>
            <p:ph type="title"/>
          </p:nvPr>
        </p:nvSpPr>
        <p:spPr>
          <a:xfrm>
            <a:off x="831850" y="3836987"/>
            <a:ext cx="10515600" cy="1363663"/>
          </a:xfrm>
          <a:prstGeom prst="rect">
            <a:avLst/>
          </a:prstGeom>
        </p:spPr>
        <p:txBody>
          <a:bodyPr anchor="b">
            <a:normAutofit/>
          </a:bodyPr>
          <a:lstStyle>
            <a:lvl1pPr>
              <a:defRPr sz="5400">
                <a:solidFill>
                  <a:schemeClr val="bg1"/>
                </a:solidFill>
              </a:defRPr>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6159A87B-9450-B342-898B-1B56515C9D04}"/>
              </a:ext>
            </a:extLst>
          </p:cNvPr>
          <p:cNvSpPr>
            <a:spLocks noGrp="1"/>
          </p:cNvSpPr>
          <p:nvPr>
            <p:ph type="body" idx="1"/>
          </p:nvPr>
        </p:nvSpPr>
        <p:spPr>
          <a:xfrm>
            <a:off x="831850" y="5357813"/>
            <a:ext cx="10515600" cy="719454"/>
          </a:xfrm>
          <a:prstGeom prst="rect">
            <a:avLst/>
          </a:prstGeom>
        </p:spPr>
        <p:txBody>
          <a:bodyPr>
            <a:normAutofit/>
          </a:bodyPr>
          <a:lstStyle>
            <a:lvl1pPr marL="0" indent="0">
              <a:buNone/>
              <a:defRPr sz="28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Tree>
    <p:extLst>
      <p:ext uri="{BB962C8B-B14F-4D97-AF65-F5344CB8AC3E}">
        <p14:creationId xmlns:p14="http://schemas.microsoft.com/office/powerpoint/2010/main" val="268757429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Closing Slide">
    <p:bg>
      <p:bgRef idx="1001">
        <a:schemeClr val="bg2"/>
      </p:bgRef>
    </p:bg>
    <p:spTree>
      <p:nvGrpSpPr>
        <p:cNvPr id="1" name=""/>
        <p:cNvGrpSpPr/>
        <p:nvPr/>
      </p:nvGrpSpPr>
      <p:grpSpPr>
        <a:xfrm>
          <a:off x="0" y="0"/>
          <a:ext cx="0" cy="0"/>
          <a:chOff x="0" y="0"/>
          <a:chExt cx="0" cy="0"/>
        </a:xfrm>
      </p:grpSpPr>
      <p:sp>
        <p:nvSpPr>
          <p:cNvPr id="8" name="Rectangle 3" descr="This rectangle is a decorative element that becomes a white background for the orange logo at the top left of the slide. " title="Decorative Background">
            <a:extLst>
              <a:ext uri="{FF2B5EF4-FFF2-40B4-BE49-F238E27FC236}">
                <a16:creationId xmlns:a16="http://schemas.microsoft.com/office/drawing/2014/main" id="{982ED1EF-5686-E24D-9F47-3384F095732F}"/>
              </a:ext>
            </a:extLst>
          </p:cNvPr>
          <p:cNvSpPr/>
          <p:nvPr userDrawn="1"/>
        </p:nvSpPr>
        <p:spPr>
          <a:xfrm>
            <a:off x="0" y="0"/>
            <a:ext cx="12191999" cy="1188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8378F63C-0147-3441-9377-F9E2452D2B33}"/>
              </a:ext>
            </a:extLst>
          </p:cNvPr>
          <p:cNvSpPr>
            <a:spLocks noGrp="1"/>
          </p:cNvSpPr>
          <p:nvPr>
            <p:ph type="title"/>
          </p:nvPr>
        </p:nvSpPr>
        <p:spPr>
          <a:xfrm>
            <a:off x="3354332" y="2778847"/>
            <a:ext cx="5486400" cy="1737360"/>
          </a:xfrm>
        </p:spPr>
        <p:txBody>
          <a:bodyPr>
            <a:normAutofit/>
          </a:bodyPr>
          <a:lstStyle>
            <a:lvl1pPr>
              <a:defRPr sz="6600">
                <a:solidFill>
                  <a:schemeClr val="tx1"/>
                </a:solidFill>
              </a:defRPr>
            </a:lvl1pPr>
          </a:lstStyle>
          <a:p>
            <a:r>
              <a:rPr lang="en-GB"/>
              <a:t>Click to edit Master title style</a:t>
            </a:r>
            <a:endParaRPr lang="en-US"/>
          </a:p>
        </p:txBody>
      </p:sp>
      <p:pic>
        <p:nvPicPr>
          <p:cNvPr id="5" name="Picture 2" descr="Syracuse University is presented next to a block S in orange on a white background." title="Syracuse University Logo">
            <a:extLst>
              <a:ext uri="{FF2B5EF4-FFF2-40B4-BE49-F238E27FC236}">
                <a16:creationId xmlns:a16="http://schemas.microsoft.com/office/drawing/2014/main" id="{DB50F347-9886-324C-A880-F8E9B3A822C9}"/>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l="-90" r="-90"/>
          <a:stretch/>
        </p:blipFill>
        <p:spPr>
          <a:xfrm>
            <a:off x="696058" y="365760"/>
            <a:ext cx="2418374" cy="457200"/>
          </a:xfrm>
          <a:prstGeom prst="rect">
            <a:avLst/>
          </a:prstGeom>
        </p:spPr>
      </p:pic>
    </p:spTree>
    <p:extLst>
      <p:ext uri="{BB962C8B-B14F-4D97-AF65-F5344CB8AC3E}">
        <p14:creationId xmlns:p14="http://schemas.microsoft.com/office/powerpoint/2010/main" val="3065986159"/>
      </p:ext>
    </p:extLst>
  </p:cSld>
  <p:clrMapOvr>
    <a:overrideClrMapping bg1="dk1" tx1="lt1" bg2="dk2" tx2="lt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Closing Slide with Laurel (Orange)">
    <p:bg>
      <p:bgRef idx="1001">
        <a:schemeClr val="bg2"/>
      </p:bgRef>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494660B-E1AB-AF43-9B1B-F34D5E1CCF80}"/>
              </a:ext>
            </a:extLst>
          </p:cNvPr>
          <p:cNvSpPr>
            <a:spLocks noGrp="1"/>
          </p:cNvSpPr>
          <p:nvPr>
            <p:ph type="title"/>
          </p:nvPr>
        </p:nvSpPr>
        <p:spPr>
          <a:xfrm>
            <a:off x="740663" y="2766217"/>
            <a:ext cx="5486400" cy="1737360"/>
          </a:xfrm>
        </p:spPr>
        <p:txBody>
          <a:bodyPr tIns="0" bIns="0" anchor="t" anchorCtr="0">
            <a:normAutofit/>
          </a:bodyPr>
          <a:lstStyle>
            <a:lvl1pPr>
              <a:defRPr sz="6600">
                <a:solidFill>
                  <a:schemeClr val="tx1"/>
                </a:solidFill>
              </a:defRPr>
            </a:lvl1pPr>
          </a:lstStyle>
          <a:p>
            <a:r>
              <a:rPr lang="en-GB"/>
              <a:t>Click to edit Master title style</a:t>
            </a:r>
            <a:endParaRPr lang="en-US"/>
          </a:p>
        </p:txBody>
      </p:sp>
      <p:pic>
        <p:nvPicPr>
          <p:cNvPr id="6" name="Picture 3" descr="Syracuse University is presented next to a block S in white on an orange background." title="Syracuse University Logo">
            <a:extLst>
              <a:ext uri="{FF2B5EF4-FFF2-40B4-BE49-F238E27FC236}">
                <a16:creationId xmlns:a16="http://schemas.microsoft.com/office/drawing/2014/main" id="{041D6A3C-A6D7-5C40-8DB1-7F7F93BCA5DE}"/>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l="69" t="408" r="-69" b="-408"/>
          <a:stretch/>
        </p:blipFill>
        <p:spPr>
          <a:xfrm>
            <a:off x="740664" y="466344"/>
            <a:ext cx="3300984" cy="621792"/>
          </a:xfrm>
          <a:prstGeom prst="rect">
            <a:avLst/>
          </a:prstGeom>
        </p:spPr>
      </p:pic>
      <p:pic>
        <p:nvPicPr>
          <p:cNvPr id="7" name="Picture 3" descr="The laurel from the Syracuse University seal is cropped to fit the right side of the slide. The laurel consists of a series of leaves in an arch. The laurel is white on top of an orange background." title="Syracuse University Laurel">
            <a:extLst>
              <a:ext uri="{FF2B5EF4-FFF2-40B4-BE49-F238E27FC236}">
                <a16:creationId xmlns:a16="http://schemas.microsoft.com/office/drawing/2014/main" id="{4F9193E3-243E-1B45-8467-4622423DF063}"/>
              </a:ext>
            </a:extLst>
          </p:cNvPr>
          <p:cNvPicPr>
            <a:picLocks noChangeAspect="1"/>
          </p:cNvPicPr>
          <p:nvPr userDrawn="1"/>
        </p:nvPicPr>
        <p:blipFill rotWithShape="1">
          <a:blip r:embed="rId3" cstate="hqprint">
            <a:alphaModFix/>
            <a:extLst>
              <a:ext uri="{28A0092B-C50C-407E-A947-70E740481C1C}">
                <a14:useLocalDpi xmlns:a14="http://schemas.microsoft.com/office/drawing/2010/main"/>
              </a:ext>
            </a:extLst>
          </a:blip>
          <a:srcRect l="-17" t="19247" r="69129" b="23976"/>
          <a:stretch/>
        </p:blipFill>
        <p:spPr>
          <a:xfrm>
            <a:off x="8339328" y="0"/>
            <a:ext cx="3849624" cy="6858000"/>
          </a:xfrm>
          <a:prstGeom prst="rect">
            <a:avLst/>
          </a:prstGeom>
        </p:spPr>
      </p:pic>
    </p:spTree>
    <p:extLst>
      <p:ext uri="{BB962C8B-B14F-4D97-AF65-F5344CB8AC3E}">
        <p14:creationId xmlns:p14="http://schemas.microsoft.com/office/powerpoint/2010/main" val="2693143397"/>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with Block S (Nav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D7C3A-EF0B-4240-8101-CB6524BBA48C}"/>
              </a:ext>
            </a:extLst>
          </p:cNvPr>
          <p:cNvSpPr>
            <a:spLocks noGrp="1"/>
          </p:cNvSpPr>
          <p:nvPr>
            <p:ph type="ctrTitle"/>
          </p:nvPr>
        </p:nvSpPr>
        <p:spPr>
          <a:xfrm>
            <a:off x="731520" y="1879447"/>
            <a:ext cx="6583680" cy="2387600"/>
          </a:xfrm>
          <a:prstGeom prst="rect">
            <a:avLst/>
          </a:prstGeom>
        </p:spPr>
        <p:txBody>
          <a:bodyPr anchor="b">
            <a:normAutofit/>
          </a:bodyPr>
          <a:lstStyle>
            <a:lvl1pPr algn="l">
              <a:defRPr sz="5400"/>
            </a:lvl1pPr>
          </a:lstStyle>
          <a:p>
            <a:r>
              <a:rPr lang="en-GB"/>
              <a:t>Click to edit Master title style</a:t>
            </a:r>
            <a:endParaRPr lang="en-US"/>
          </a:p>
        </p:txBody>
      </p:sp>
      <p:sp>
        <p:nvSpPr>
          <p:cNvPr id="3" name="Subtitle 2">
            <a:extLst>
              <a:ext uri="{FF2B5EF4-FFF2-40B4-BE49-F238E27FC236}">
                <a16:creationId xmlns:a16="http://schemas.microsoft.com/office/drawing/2014/main" id="{D1FAD06B-ADEF-9846-AB81-A4E3AE9CC54A}"/>
              </a:ext>
            </a:extLst>
          </p:cNvPr>
          <p:cNvSpPr>
            <a:spLocks noGrp="1"/>
          </p:cNvSpPr>
          <p:nvPr>
            <p:ph type="subTitle" idx="1"/>
          </p:nvPr>
        </p:nvSpPr>
        <p:spPr>
          <a:xfrm>
            <a:off x="731520" y="4975122"/>
            <a:ext cx="6583680" cy="1039761"/>
          </a:xfrm>
          <a:prstGeom prst="rect">
            <a:avLst/>
          </a:prstGeom>
        </p:spPr>
        <p:txBody>
          <a:bodyPr>
            <a:normAutofit/>
          </a:bodyPr>
          <a:lstStyle>
            <a:lvl1pPr marL="0" indent="0" algn="l">
              <a:buNone/>
              <a:defRPr sz="28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pic>
        <p:nvPicPr>
          <p:cNvPr id="8" name="Picture 3" descr="Syracuse University is presented next to a block S in orange on a white background." title="Syracuse University Logo">
            <a:extLst>
              <a:ext uri="{FF2B5EF4-FFF2-40B4-BE49-F238E27FC236}">
                <a16:creationId xmlns:a16="http://schemas.microsoft.com/office/drawing/2014/main" id="{33CC16B8-858B-E641-A281-B2BCE05C59E6}"/>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a:off x="740664" y="466344"/>
            <a:ext cx="3300984" cy="621792"/>
          </a:xfrm>
          <a:prstGeom prst="rect">
            <a:avLst/>
          </a:prstGeom>
        </p:spPr>
      </p:pic>
      <p:pic>
        <p:nvPicPr>
          <p:cNvPr id="6" name="Picture 5">
            <a:extLst>
              <a:ext uri="{FF2B5EF4-FFF2-40B4-BE49-F238E27FC236}">
                <a16:creationId xmlns:a16="http://schemas.microsoft.com/office/drawing/2014/main" id="{ED46B1D7-54A6-6E48-B3EB-C57020102EE7}"/>
              </a:ext>
            </a:extLst>
          </p:cNvPr>
          <p:cNvPicPr>
            <a:picLocks noChangeAspect="1"/>
          </p:cNvPicPr>
          <p:nvPr userDrawn="1"/>
        </p:nvPicPr>
        <p:blipFill>
          <a:blip r:embed="rId3"/>
          <a:stretch>
            <a:fillRect/>
          </a:stretch>
        </p:blipFill>
        <p:spPr>
          <a:xfrm>
            <a:off x="7571666" y="447261"/>
            <a:ext cx="4335412" cy="5963478"/>
          </a:xfrm>
          <a:prstGeom prst="rect">
            <a:avLst/>
          </a:prstGeom>
        </p:spPr>
      </p:pic>
    </p:spTree>
    <p:extLst>
      <p:ext uri="{BB962C8B-B14F-4D97-AF65-F5344CB8AC3E}">
        <p14:creationId xmlns:p14="http://schemas.microsoft.com/office/powerpoint/2010/main" val="230139444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Closing Slide with Laurel (Navy)">
    <p:bg>
      <p:bgPr>
        <a:solidFill>
          <a:schemeClr val="accent1"/>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FF41C7C-C8A5-FE4C-AF93-AC5D5F45FC94}"/>
              </a:ext>
            </a:extLst>
          </p:cNvPr>
          <p:cNvSpPr>
            <a:spLocks noGrp="1"/>
          </p:cNvSpPr>
          <p:nvPr>
            <p:ph type="title"/>
          </p:nvPr>
        </p:nvSpPr>
        <p:spPr>
          <a:xfrm>
            <a:off x="740664" y="2766217"/>
            <a:ext cx="5483335" cy="1737360"/>
          </a:xfrm>
        </p:spPr>
        <p:txBody>
          <a:bodyPr tIns="0" bIns="0" anchor="t" anchorCtr="0">
            <a:noAutofit/>
          </a:bodyPr>
          <a:lstStyle>
            <a:lvl1pPr>
              <a:defRPr sz="6600">
                <a:solidFill>
                  <a:schemeClr val="tx2"/>
                </a:solidFill>
              </a:defRPr>
            </a:lvl1pPr>
          </a:lstStyle>
          <a:p>
            <a:r>
              <a:rPr lang="en-GB"/>
              <a:t>Click to edit Master title style</a:t>
            </a:r>
            <a:endParaRPr lang="en-US"/>
          </a:p>
        </p:txBody>
      </p:sp>
      <p:pic>
        <p:nvPicPr>
          <p:cNvPr id="6" name="Picture 3" descr="Syracuse University is presented next to a block S in orange on a navy background." title="Syracuse University Logo">
            <a:extLst>
              <a:ext uri="{FF2B5EF4-FFF2-40B4-BE49-F238E27FC236}">
                <a16:creationId xmlns:a16="http://schemas.microsoft.com/office/drawing/2014/main" id="{AA5B4474-4214-1746-A7BA-39AF0E90AC9E}"/>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a:off x="740664" y="466344"/>
            <a:ext cx="3300984" cy="621792"/>
          </a:xfrm>
          <a:prstGeom prst="rect">
            <a:avLst/>
          </a:prstGeom>
        </p:spPr>
      </p:pic>
      <p:pic>
        <p:nvPicPr>
          <p:cNvPr id="7" name="Picture 3" descr="The laurel from the Syracuse University seal is cropped to fit the right side of the slide. The laurel consists of a series of leaves in an arch. The laurel is white on top of a navy background." title="Syracuse University Laurel">
            <a:extLst>
              <a:ext uri="{FF2B5EF4-FFF2-40B4-BE49-F238E27FC236}">
                <a16:creationId xmlns:a16="http://schemas.microsoft.com/office/drawing/2014/main" id="{6698A982-DF1C-E541-8680-695565939B76}"/>
              </a:ext>
            </a:extLst>
          </p:cNvPr>
          <p:cNvPicPr>
            <a:picLocks noChangeAspect="1"/>
          </p:cNvPicPr>
          <p:nvPr userDrawn="1"/>
        </p:nvPicPr>
        <p:blipFill rotWithShape="1">
          <a:blip r:embed="rId3" cstate="hqprint">
            <a:alphaModFix/>
            <a:extLst>
              <a:ext uri="{28A0092B-C50C-407E-A947-70E740481C1C}">
                <a14:useLocalDpi xmlns:a14="http://schemas.microsoft.com/office/drawing/2010/main"/>
              </a:ext>
            </a:extLst>
          </a:blip>
          <a:srcRect l="-17" t="19247" r="69129" b="23976"/>
          <a:stretch/>
        </p:blipFill>
        <p:spPr>
          <a:xfrm>
            <a:off x="8339328" y="0"/>
            <a:ext cx="3849624" cy="6858000"/>
          </a:xfrm>
          <a:prstGeom prst="rect">
            <a:avLst/>
          </a:prstGeom>
        </p:spPr>
      </p:pic>
    </p:spTree>
    <p:extLst>
      <p:ext uri="{BB962C8B-B14F-4D97-AF65-F5344CB8AC3E}">
        <p14:creationId xmlns:p14="http://schemas.microsoft.com/office/powerpoint/2010/main" val="36115305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Title Slide with Block S (Orang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D7C3A-EF0B-4240-8101-CB6524BBA48C}"/>
              </a:ext>
            </a:extLst>
          </p:cNvPr>
          <p:cNvSpPr>
            <a:spLocks noGrp="1"/>
          </p:cNvSpPr>
          <p:nvPr>
            <p:ph type="ctrTitle"/>
          </p:nvPr>
        </p:nvSpPr>
        <p:spPr>
          <a:xfrm>
            <a:off x="731520" y="1879447"/>
            <a:ext cx="6583680" cy="2387600"/>
          </a:xfrm>
          <a:prstGeom prst="rect">
            <a:avLst/>
          </a:prstGeom>
        </p:spPr>
        <p:txBody>
          <a:bodyPr anchor="b">
            <a:normAutofit/>
          </a:bodyPr>
          <a:lstStyle>
            <a:lvl1pPr algn="l">
              <a:defRPr sz="5400">
                <a:solidFill>
                  <a:schemeClr val="bg1"/>
                </a:solidFill>
              </a:defRPr>
            </a:lvl1pPr>
          </a:lstStyle>
          <a:p>
            <a:r>
              <a:rPr lang="en-GB"/>
              <a:t>Click to edit Master title style</a:t>
            </a:r>
            <a:endParaRPr lang="en-US"/>
          </a:p>
        </p:txBody>
      </p:sp>
      <p:sp>
        <p:nvSpPr>
          <p:cNvPr id="3" name="Subtitle 2">
            <a:extLst>
              <a:ext uri="{FF2B5EF4-FFF2-40B4-BE49-F238E27FC236}">
                <a16:creationId xmlns:a16="http://schemas.microsoft.com/office/drawing/2014/main" id="{D1FAD06B-ADEF-9846-AB81-A4E3AE9CC54A}"/>
              </a:ext>
            </a:extLst>
          </p:cNvPr>
          <p:cNvSpPr>
            <a:spLocks noGrp="1"/>
          </p:cNvSpPr>
          <p:nvPr>
            <p:ph type="subTitle" idx="1"/>
          </p:nvPr>
        </p:nvSpPr>
        <p:spPr>
          <a:xfrm>
            <a:off x="731520" y="4975122"/>
            <a:ext cx="6583680" cy="1039761"/>
          </a:xfrm>
          <a:prstGeom prst="rect">
            <a:avLst/>
          </a:prstGeom>
        </p:spPr>
        <p:txBody>
          <a:bodyPr>
            <a:normAutofit/>
          </a:bodyPr>
          <a:lstStyle>
            <a:lvl1pPr marL="0" indent="0" algn="l">
              <a:buNone/>
              <a:defRPr sz="28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pic>
        <p:nvPicPr>
          <p:cNvPr id="8" name="Picture 3" descr="Syracuse University is presented next to a block S in white on an orange background" title="Syracuse University Logo">
            <a:extLst>
              <a:ext uri="{FF2B5EF4-FFF2-40B4-BE49-F238E27FC236}">
                <a16:creationId xmlns:a16="http://schemas.microsoft.com/office/drawing/2014/main" id="{7CF03E9B-FCD7-F442-A254-65ABE0B4FC5B}"/>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l="69" t="408" r="-69" b="-408"/>
          <a:stretch/>
        </p:blipFill>
        <p:spPr>
          <a:xfrm>
            <a:off x="740664" y="466344"/>
            <a:ext cx="3300984" cy="621792"/>
          </a:xfrm>
          <a:prstGeom prst="rect">
            <a:avLst/>
          </a:prstGeom>
        </p:spPr>
      </p:pic>
      <p:pic>
        <p:nvPicPr>
          <p:cNvPr id="6" name="Picture 5">
            <a:extLst>
              <a:ext uri="{FF2B5EF4-FFF2-40B4-BE49-F238E27FC236}">
                <a16:creationId xmlns:a16="http://schemas.microsoft.com/office/drawing/2014/main" id="{C6CDF402-FE80-D343-802B-79962E0F5AE5}"/>
              </a:ext>
            </a:extLst>
          </p:cNvPr>
          <p:cNvPicPr>
            <a:picLocks noChangeAspect="1"/>
          </p:cNvPicPr>
          <p:nvPr userDrawn="1"/>
        </p:nvPicPr>
        <p:blipFill>
          <a:blip r:embed="rId3"/>
          <a:stretch>
            <a:fillRect/>
          </a:stretch>
        </p:blipFill>
        <p:spPr>
          <a:xfrm>
            <a:off x="7571666" y="447261"/>
            <a:ext cx="4335412" cy="5963478"/>
          </a:xfrm>
          <a:prstGeom prst="rect">
            <a:avLst/>
          </a:prstGeom>
        </p:spPr>
      </p:pic>
    </p:spTree>
    <p:extLst>
      <p:ext uri="{BB962C8B-B14F-4D97-AF65-F5344CB8AC3E}">
        <p14:creationId xmlns:p14="http://schemas.microsoft.com/office/powerpoint/2010/main" val="2884930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with Photo (Orang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D7C3A-EF0B-4240-8101-CB6524BBA48C}"/>
              </a:ext>
            </a:extLst>
          </p:cNvPr>
          <p:cNvSpPr>
            <a:spLocks noGrp="1"/>
          </p:cNvSpPr>
          <p:nvPr>
            <p:ph type="ctrTitle"/>
          </p:nvPr>
        </p:nvSpPr>
        <p:spPr>
          <a:xfrm>
            <a:off x="457200" y="1879447"/>
            <a:ext cx="4390103" cy="2387600"/>
          </a:xfrm>
          <a:prstGeom prst="rect">
            <a:avLst/>
          </a:prstGeom>
        </p:spPr>
        <p:txBody>
          <a:bodyPr anchor="b">
            <a:normAutofit/>
          </a:bodyPr>
          <a:lstStyle>
            <a:lvl1pPr algn="l">
              <a:defRPr sz="5400">
                <a:solidFill>
                  <a:schemeClr val="bg1"/>
                </a:solidFill>
              </a:defRPr>
            </a:lvl1pPr>
          </a:lstStyle>
          <a:p>
            <a:r>
              <a:rPr lang="en-GB"/>
              <a:t>Click to edit Master title style</a:t>
            </a:r>
            <a:endParaRPr lang="en-US"/>
          </a:p>
        </p:txBody>
      </p:sp>
      <p:sp>
        <p:nvSpPr>
          <p:cNvPr id="3" name="Subtitle 2">
            <a:extLst>
              <a:ext uri="{FF2B5EF4-FFF2-40B4-BE49-F238E27FC236}">
                <a16:creationId xmlns:a16="http://schemas.microsoft.com/office/drawing/2014/main" id="{D1FAD06B-ADEF-9846-AB81-A4E3AE9CC54A}"/>
              </a:ext>
            </a:extLst>
          </p:cNvPr>
          <p:cNvSpPr>
            <a:spLocks noGrp="1"/>
          </p:cNvSpPr>
          <p:nvPr>
            <p:ph type="subTitle" idx="1"/>
          </p:nvPr>
        </p:nvSpPr>
        <p:spPr>
          <a:xfrm>
            <a:off x="457200" y="4975122"/>
            <a:ext cx="4390103" cy="1039761"/>
          </a:xfrm>
          <a:prstGeom prst="rect">
            <a:avLst/>
          </a:prstGeom>
        </p:spPr>
        <p:txBody>
          <a:bodyPr>
            <a:normAutofit/>
          </a:bodyPr>
          <a:lstStyle>
            <a:lvl1pPr marL="0" indent="0" algn="l">
              <a:buNone/>
              <a:defRPr sz="28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6" name="Picture Placeholder 3">
            <a:extLst>
              <a:ext uri="{FF2B5EF4-FFF2-40B4-BE49-F238E27FC236}">
                <a16:creationId xmlns:a16="http://schemas.microsoft.com/office/drawing/2014/main" id="{369042D0-5033-4541-ADD4-1239414CD9A6}"/>
              </a:ext>
            </a:extLst>
          </p:cNvPr>
          <p:cNvSpPr>
            <a:spLocks noGrp="1"/>
          </p:cNvSpPr>
          <p:nvPr>
            <p:ph type="pic" sz="quarter" idx="10"/>
          </p:nvPr>
        </p:nvSpPr>
        <p:spPr>
          <a:xfrm>
            <a:off x="5029200" y="0"/>
            <a:ext cx="7162800" cy="6858000"/>
          </a:xfrm>
          <a:solidFill>
            <a:schemeClr val="bg1"/>
          </a:solidFill>
        </p:spPr>
        <p:txBody>
          <a:bodyPr/>
          <a:lstStyle>
            <a:lvl1pPr marL="0" indent="0">
              <a:buNone/>
              <a:defRPr/>
            </a:lvl1pPr>
          </a:lstStyle>
          <a:p>
            <a:r>
              <a:rPr lang="en-GB"/>
              <a:t>Click icon to add picture</a:t>
            </a:r>
            <a:endParaRPr lang="en-US"/>
          </a:p>
        </p:txBody>
      </p:sp>
      <p:pic>
        <p:nvPicPr>
          <p:cNvPr id="7" name="Picture 4" descr="Syracuse University is presented next to a block S in white on an orange background" title="Syracuse University Logo">
            <a:extLst>
              <a:ext uri="{FF2B5EF4-FFF2-40B4-BE49-F238E27FC236}">
                <a16:creationId xmlns:a16="http://schemas.microsoft.com/office/drawing/2014/main" id="{DE7701AA-76BC-3943-BF2D-8660BCB5DAEB}"/>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t="-735" b="735"/>
          <a:stretch/>
        </p:blipFill>
        <p:spPr>
          <a:xfrm>
            <a:off x="457200" y="457200"/>
            <a:ext cx="3300984" cy="621792"/>
          </a:xfrm>
          <a:prstGeom prst="rect">
            <a:avLst/>
          </a:prstGeom>
        </p:spPr>
      </p:pic>
    </p:spTree>
    <p:extLst>
      <p:ext uri="{BB962C8B-B14F-4D97-AF65-F5344CB8AC3E}">
        <p14:creationId xmlns:p14="http://schemas.microsoft.com/office/powerpoint/2010/main" val="240137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Slide with Photo (Navy)">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D7C3A-EF0B-4240-8101-CB6524BBA48C}"/>
              </a:ext>
            </a:extLst>
          </p:cNvPr>
          <p:cNvSpPr>
            <a:spLocks noGrp="1"/>
          </p:cNvSpPr>
          <p:nvPr>
            <p:ph type="ctrTitle"/>
          </p:nvPr>
        </p:nvSpPr>
        <p:spPr>
          <a:xfrm>
            <a:off x="457200" y="1879447"/>
            <a:ext cx="4390103" cy="2387600"/>
          </a:xfrm>
          <a:prstGeom prst="rect">
            <a:avLst/>
          </a:prstGeom>
        </p:spPr>
        <p:txBody>
          <a:bodyPr anchor="b">
            <a:normAutofit/>
          </a:bodyPr>
          <a:lstStyle>
            <a:lvl1pPr algn="l">
              <a:defRPr sz="5400">
                <a:solidFill>
                  <a:schemeClr val="bg1"/>
                </a:solidFill>
              </a:defRPr>
            </a:lvl1pPr>
          </a:lstStyle>
          <a:p>
            <a:r>
              <a:rPr lang="en-GB"/>
              <a:t>Click to edit Master title style</a:t>
            </a:r>
            <a:endParaRPr lang="en-US"/>
          </a:p>
        </p:txBody>
      </p:sp>
      <p:sp>
        <p:nvSpPr>
          <p:cNvPr id="3" name="Subtitle 2">
            <a:extLst>
              <a:ext uri="{FF2B5EF4-FFF2-40B4-BE49-F238E27FC236}">
                <a16:creationId xmlns:a16="http://schemas.microsoft.com/office/drawing/2014/main" id="{D1FAD06B-ADEF-9846-AB81-A4E3AE9CC54A}"/>
              </a:ext>
            </a:extLst>
          </p:cNvPr>
          <p:cNvSpPr>
            <a:spLocks noGrp="1"/>
          </p:cNvSpPr>
          <p:nvPr>
            <p:ph type="subTitle" idx="1"/>
          </p:nvPr>
        </p:nvSpPr>
        <p:spPr>
          <a:xfrm>
            <a:off x="457200" y="4975122"/>
            <a:ext cx="4390103" cy="1039761"/>
          </a:xfrm>
          <a:prstGeom prst="rect">
            <a:avLst/>
          </a:prstGeom>
        </p:spPr>
        <p:txBody>
          <a:bodyPr>
            <a:normAutofit/>
          </a:bodyPr>
          <a:lstStyle>
            <a:lvl1pPr marL="0" indent="0" algn="l">
              <a:buNone/>
              <a:defRPr sz="28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5" name="Picture Placeholder 3">
            <a:extLst>
              <a:ext uri="{FF2B5EF4-FFF2-40B4-BE49-F238E27FC236}">
                <a16:creationId xmlns:a16="http://schemas.microsoft.com/office/drawing/2014/main" id="{DC87AD74-788A-2745-9A83-3936DD28B959}"/>
              </a:ext>
            </a:extLst>
          </p:cNvPr>
          <p:cNvSpPr>
            <a:spLocks noGrp="1"/>
          </p:cNvSpPr>
          <p:nvPr>
            <p:ph type="pic" sz="quarter" idx="10"/>
          </p:nvPr>
        </p:nvSpPr>
        <p:spPr>
          <a:xfrm>
            <a:off x="5029200" y="0"/>
            <a:ext cx="7162800" cy="6858000"/>
          </a:xfrm>
          <a:solidFill>
            <a:schemeClr val="bg1"/>
          </a:solidFill>
        </p:spPr>
        <p:txBody>
          <a:bodyPr/>
          <a:lstStyle>
            <a:lvl1pPr marL="0" indent="0">
              <a:buNone/>
              <a:defRPr/>
            </a:lvl1pPr>
          </a:lstStyle>
          <a:p>
            <a:r>
              <a:rPr lang="en-GB"/>
              <a:t>Click icon to add picture</a:t>
            </a:r>
            <a:endParaRPr lang="en-US"/>
          </a:p>
        </p:txBody>
      </p:sp>
      <p:pic>
        <p:nvPicPr>
          <p:cNvPr id="6" name="Picture 4" descr="Syracuse University is presented next to a block S in orange on a navy background. " title="Syracuse University Logo">
            <a:extLst>
              <a:ext uri="{FF2B5EF4-FFF2-40B4-BE49-F238E27FC236}">
                <a16:creationId xmlns:a16="http://schemas.microsoft.com/office/drawing/2014/main" id="{BAA10509-61C6-614C-9E42-CC55FDFFA38A}"/>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a:off x="457200" y="457200"/>
            <a:ext cx="3300984" cy="621792"/>
          </a:xfrm>
          <a:prstGeom prst="rect">
            <a:avLst/>
          </a:prstGeom>
        </p:spPr>
      </p:pic>
    </p:spTree>
    <p:extLst>
      <p:ext uri="{BB962C8B-B14F-4D97-AF65-F5344CB8AC3E}">
        <p14:creationId xmlns:p14="http://schemas.microsoft.com/office/powerpoint/2010/main" val="5698648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7A350-A569-4D4A-A8C5-9F53139FA321}"/>
              </a:ext>
            </a:extLst>
          </p:cNvPr>
          <p:cNvSpPr>
            <a:spLocks noGrp="1"/>
          </p:cNvSpPr>
          <p:nvPr>
            <p:ph type="title"/>
          </p:nvPr>
        </p:nvSpPr>
        <p:spPr/>
        <p:txBody>
          <a:bodyPr>
            <a:normAutofit/>
          </a:bodyPr>
          <a:lstStyle>
            <a:lvl1pPr>
              <a:defRPr sz="3600"/>
            </a:lvl1pPr>
          </a:lstStyle>
          <a:p>
            <a:r>
              <a:rPr lang="en-GB"/>
              <a:t>Click to edit Master title style</a:t>
            </a:r>
            <a:endParaRPr lang="en-US"/>
          </a:p>
        </p:txBody>
      </p:sp>
      <p:sp>
        <p:nvSpPr>
          <p:cNvPr id="5" name="Content Placeholder 2">
            <a:extLst>
              <a:ext uri="{FF2B5EF4-FFF2-40B4-BE49-F238E27FC236}">
                <a16:creationId xmlns:a16="http://schemas.microsoft.com/office/drawing/2014/main" id="{904DD360-C2B2-1A49-B668-FE02618F2B7F}"/>
              </a:ext>
            </a:extLst>
          </p:cNvPr>
          <p:cNvSpPr>
            <a:spLocks noGrp="1"/>
          </p:cNvSpPr>
          <p:nvPr>
            <p:ph idx="1"/>
          </p:nvPr>
        </p:nvSpPr>
        <p:spPr>
          <a:xfrm>
            <a:off x="838200" y="1825625"/>
            <a:ext cx="10515600" cy="4351338"/>
          </a:xfrm>
        </p:spPr>
        <p:txBody>
          <a:bodyPr/>
          <a:lstStyle>
            <a:lvl1pPr marL="0" indent="0">
              <a:buNone/>
              <a:defRPr sz="3200"/>
            </a:lvl1pPr>
            <a:lvl2pPr marL="9525" indent="0">
              <a:buNone/>
              <a:tabLst/>
              <a:defRPr sz="2800"/>
            </a:lvl2pPr>
            <a:lvl3pPr marL="9525" indent="0">
              <a:buNone/>
              <a:tabLst/>
              <a:defRPr sz="2800"/>
            </a:lvl3pPr>
            <a:lvl4pPr marL="9525" indent="0">
              <a:buNone/>
              <a:tabLst/>
              <a:defRPr sz="2400"/>
            </a:lvl4pPr>
            <a:lvl5pPr marL="9525" indent="0">
              <a:buNone/>
              <a:tabLst/>
              <a:defRPr sz="2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6447810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ulleted Lis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9FBE8-57B1-984B-85C1-A3E9EEE3DDAE}"/>
              </a:ext>
            </a:extLst>
          </p:cNvPr>
          <p:cNvSpPr>
            <a:spLocks noGrp="1"/>
          </p:cNvSpPr>
          <p:nvPr>
            <p:ph type="title"/>
          </p:nvPr>
        </p:nvSpPr>
        <p:spPr/>
        <p:txBody>
          <a:bodyPr/>
          <a:lstStyle/>
          <a:p>
            <a:r>
              <a:rPr lang="en-GB"/>
              <a:t>Click to edit Master title style</a:t>
            </a:r>
            <a:endParaRPr lang="en-US"/>
          </a:p>
        </p:txBody>
      </p:sp>
      <p:sp>
        <p:nvSpPr>
          <p:cNvPr id="5" name="Content Placeholder 2">
            <a:extLst>
              <a:ext uri="{FF2B5EF4-FFF2-40B4-BE49-F238E27FC236}">
                <a16:creationId xmlns:a16="http://schemas.microsoft.com/office/drawing/2014/main" id="{E5067853-CEB1-FC44-B005-DDF70C5D1070}"/>
              </a:ext>
            </a:extLst>
          </p:cNvPr>
          <p:cNvSpPr>
            <a:spLocks noGrp="1"/>
          </p:cNvSpPr>
          <p:nvPr>
            <p:ph idx="1"/>
          </p:nvPr>
        </p:nvSpPr>
        <p:spPr>
          <a:xfrm>
            <a:off x="838200" y="1825625"/>
            <a:ext cx="10515600" cy="4351338"/>
          </a:xfrm>
          <a:prstGeom prst="rect">
            <a:avLst/>
          </a:prstGeom>
        </p:spPr>
        <p:txBody>
          <a:bodyPr/>
          <a:lstStyle>
            <a:lvl1pPr>
              <a:defRPr sz="3200"/>
            </a:lvl1pPr>
            <a:lvl2pPr>
              <a:defRPr sz="2800"/>
            </a:lvl2pPr>
            <a:lvl3pPr>
              <a:defRPr sz="2800"/>
            </a:lvl3pPr>
            <a:lvl4pPr>
              <a:defRPr sz="2400"/>
            </a:lvl4pPr>
            <a:lvl5pPr>
              <a:defRPr sz="2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5607126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F407E-022E-794A-A444-D97BCE8B55BA}"/>
              </a:ext>
            </a:extLst>
          </p:cNvPr>
          <p:cNvSpPr>
            <a:spLocks noGrp="1"/>
          </p:cNvSpPr>
          <p:nvPr>
            <p:ph type="title"/>
          </p:nvPr>
        </p:nvSpPr>
        <p:spPr/>
        <p:txBody>
          <a:bodyPr/>
          <a:lstStyle/>
          <a:p>
            <a:r>
              <a:rPr lang="en-GB"/>
              <a:t>Click to edit Master title style</a:t>
            </a:r>
            <a:endParaRPr lang="en-US"/>
          </a:p>
        </p:txBody>
      </p:sp>
      <p:sp>
        <p:nvSpPr>
          <p:cNvPr id="7" name="Content Placeholder 2">
            <a:extLst>
              <a:ext uri="{FF2B5EF4-FFF2-40B4-BE49-F238E27FC236}">
                <a16:creationId xmlns:a16="http://schemas.microsoft.com/office/drawing/2014/main" id="{E5029A84-5503-7243-AB5C-33942C7CB20D}"/>
              </a:ext>
            </a:extLst>
          </p:cNvPr>
          <p:cNvSpPr>
            <a:spLocks noGrp="1"/>
          </p:cNvSpPr>
          <p:nvPr>
            <p:ph sz="half" idx="1"/>
          </p:nvPr>
        </p:nvSpPr>
        <p:spPr>
          <a:xfrm>
            <a:off x="838200" y="1825625"/>
            <a:ext cx="5181600" cy="4351338"/>
          </a:xfrm>
          <a:prstGeom prst="rect">
            <a:avLst/>
          </a:prstGeo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8" name="Content Placeholder 3">
            <a:extLst>
              <a:ext uri="{FF2B5EF4-FFF2-40B4-BE49-F238E27FC236}">
                <a16:creationId xmlns:a16="http://schemas.microsoft.com/office/drawing/2014/main" id="{8D58A4AA-3BBA-CD47-9E72-79747053069C}"/>
              </a:ext>
            </a:extLst>
          </p:cNvPr>
          <p:cNvSpPr>
            <a:spLocks noGrp="1"/>
          </p:cNvSpPr>
          <p:nvPr>
            <p:ph sz="half" idx="2"/>
          </p:nvPr>
        </p:nvSpPr>
        <p:spPr>
          <a:xfrm>
            <a:off x="6172200" y="1825625"/>
            <a:ext cx="5181600" cy="4351338"/>
          </a:xfrm>
          <a:prstGeom prst="rect">
            <a:avLst/>
          </a:prstGeo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33446122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s with Subtitl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D03F8-3E42-A544-82DD-AA6A2FE1F2B7}"/>
              </a:ext>
            </a:extLst>
          </p:cNvPr>
          <p:cNvSpPr>
            <a:spLocks noGrp="1"/>
          </p:cNvSpPr>
          <p:nvPr>
            <p:ph type="title"/>
          </p:nvPr>
        </p:nvSpPr>
        <p:spPr/>
        <p:txBody>
          <a:bodyPr/>
          <a:lstStyle/>
          <a:p>
            <a:r>
              <a:rPr lang="en-GB"/>
              <a:t>Click to edit Master title style</a:t>
            </a:r>
            <a:endParaRPr lang="en-US"/>
          </a:p>
        </p:txBody>
      </p:sp>
      <p:sp>
        <p:nvSpPr>
          <p:cNvPr id="8" name="Text Placeholder 2">
            <a:extLst>
              <a:ext uri="{FF2B5EF4-FFF2-40B4-BE49-F238E27FC236}">
                <a16:creationId xmlns:a16="http://schemas.microsoft.com/office/drawing/2014/main" id="{292CCD6E-072F-2642-AB45-71658C90933B}"/>
              </a:ext>
            </a:extLst>
          </p:cNvPr>
          <p:cNvSpPr>
            <a:spLocks noGrp="1"/>
          </p:cNvSpPr>
          <p:nvPr>
            <p:ph type="body" idx="1"/>
          </p:nvPr>
        </p:nvSpPr>
        <p:spPr>
          <a:xfrm>
            <a:off x="839788" y="1825625"/>
            <a:ext cx="5157787" cy="731520"/>
          </a:xfrm>
          <a:prstGeom prst="rect">
            <a:avLst/>
          </a:prstGeom>
        </p:spPr>
        <p:txBody>
          <a:bodyPr anchor="b">
            <a:normAutofit/>
          </a:bodyPr>
          <a:lstStyle>
            <a:lvl1pPr marL="0" indent="0">
              <a:buNone/>
              <a:defRPr sz="2800" b="1" i="0">
                <a:solidFill>
                  <a:schemeClr val="accent1"/>
                </a:solidFill>
                <a:latin typeface="Sherman Sans Bold" pitchFamily="2" charset="77"/>
                <a:ea typeface="Sherman Sans Bold" pitchFamily="2" charset="77"/>
                <a:cs typeface="Verdana" panose="020B060403050404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9" name="Content Placeholder 3">
            <a:extLst>
              <a:ext uri="{FF2B5EF4-FFF2-40B4-BE49-F238E27FC236}">
                <a16:creationId xmlns:a16="http://schemas.microsoft.com/office/drawing/2014/main" id="{FCF624C1-8860-7343-A9C7-D4AE6D946B8C}"/>
              </a:ext>
            </a:extLst>
          </p:cNvPr>
          <p:cNvSpPr>
            <a:spLocks noGrp="1"/>
          </p:cNvSpPr>
          <p:nvPr>
            <p:ph sz="half" idx="2"/>
          </p:nvPr>
        </p:nvSpPr>
        <p:spPr>
          <a:xfrm>
            <a:off x="839788" y="2651761"/>
            <a:ext cx="5157787" cy="3525202"/>
          </a:xfrm>
          <a:prstGeom prst="rect">
            <a:avLst/>
          </a:prstGeom>
        </p:spPr>
        <p:txBody>
          <a:bodyPr>
            <a:normAutofit/>
          </a:bodyPr>
          <a:lstStyle>
            <a:lvl1pPr>
              <a:defRPr sz="2800"/>
            </a:lvl1pPr>
            <a:lvl2pPr>
              <a:defRPr sz="2400"/>
            </a:lvl2pPr>
            <a:lvl3pPr>
              <a:defRPr sz="2400"/>
            </a:lvl3pPr>
            <a:lvl4pPr>
              <a:defRPr sz="2000"/>
            </a:lvl4pPr>
            <a:lvl5pPr>
              <a:defRPr sz="20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11" name="Text Placeholder 4">
            <a:extLst>
              <a:ext uri="{FF2B5EF4-FFF2-40B4-BE49-F238E27FC236}">
                <a16:creationId xmlns:a16="http://schemas.microsoft.com/office/drawing/2014/main" id="{6F7A2362-C790-E647-BCBF-A98393C550A5}"/>
              </a:ext>
            </a:extLst>
          </p:cNvPr>
          <p:cNvSpPr>
            <a:spLocks noGrp="1"/>
          </p:cNvSpPr>
          <p:nvPr>
            <p:ph type="body" sz="quarter" idx="3"/>
          </p:nvPr>
        </p:nvSpPr>
        <p:spPr>
          <a:xfrm>
            <a:off x="6172200" y="1825625"/>
            <a:ext cx="5183188" cy="731520"/>
          </a:xfrm>
          <a:prstGeom prst="rect">
            <a:avLst/>
          </a:prstGeom>
        </p:spPr>
        <p:txBody>
          <a:bodyPr anchor="b">
            <a:normAutofit/>
          </a:bodyPr>
          <a:lstStyle>
            <a:lvl1pPr marL="0" indent="0">
              <a:buNone/>
              <a:defRPr sz="2800" b="1" i="0">
                <a:solidFill>
                  <a:schemeClr val="accent1"/>
                </a:solidFill>
                <a:latin typeface="Sherman Sans Bold" pitchFamily="2" charset="77"/>
                <a:ea typeface="Sherman Sans Bold" pitchFamily="2" charset="77"/>
                <a:cs typeface="Verdana" panose="020B060403050404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Content Placeholder 5">
            <a:extLst>
              <a:ext uri="{FF2B5EF4-FFF2-40B4-BE49-F238E27FC236}">
                <a16:creationId xmlns:a16="http://schemas.microsoft.com/office/drawing/2014/main" id="{03FD1DC2-B954-A943-AD79-573CC1E41B48}"/>
              </a:ext>
            </a:extLst>
          </p:cNvPr>
          <p:cNvSpPr>
            <a:spLocks noGrp="1"/>
          </p:cNvSpPr>
          <p:nvPr>
            <p:ph sz="quarter" idx="4"/>
          </p:nvPr>
        </p:nvSpPr>
        <p:spPr>
          <a:xfrm>
            <a:off x="6172200" y="2651761"/>
            <a:ext cx="5183188" cy="3525202"/>
          </a:xfrm>
          <a:prstGeom prst="rect">
            <a:avLst/>
          </a:prstGeom>
        </p:spPr>
        <p:txBody>
          <a:bodyPr>
            <a:normAutofit/>
          </a:bodyPr>
          <a:lstStyle>
            <a:lvl1pPr>
              <a:defRPr sz="2800"/>
            </a:lvl1pPr>
            <a:lvl2pPr>
              <a:defRPr sz="2400"/>
            </a:lvl2pPr>
            <a:lvl3pPr>
              <a:defRPr sz="2400"/>
            </a:lvl3pPr>
            <a:lvl4pPr>
              <a:defRPr sz="2000"/>
            </a:lvl4pPr>
            <a:lvl5pPr>
              <a:defRPr sz="20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1746151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Title Placeholder 1">
            <a:extLst>
              <a:ext uri="{FF2B5EF4-FFF2-40B4-BE49-F238E27FC236}">
                <a16:creationId xmlns:a16="http://schemas.microsoft.com/office/drawing/2014/main" id="{194CB2F0-51AE-5C4D-B565-575D8027D99A}"/>
              </a:ext>
            </a:extLst>
          </p:cNvPr>
          <p:cNvSpPr>
            <a:spLocks noGrp="1"/>
          </p:cNvSpPr>
          <p:nvPr>
            <p:ph type="title"/>
          </p:nvPr>
        </p:nvSpPr>
        <p:spPr>
          <a:xfrm>
            <a:off x="838200" y="365125"/>
            <a:ext cx="10515600" cy="1325563"/>
          </a:xfrm>
          <a:prstGeom prst="rect">
            <a:avLst/>
          </a:prstGeom>
        </p:spPr>
        <p:txBody>
          <a:bodyPr vert="horz" lIns="0" tIns="45720" rIns="0" bIns="45720" rtlCol="0" anchor="ctr">
            <a:normAutofit/>
          </a:bodyPr>
          <a:lstStyle/>
          <a:p>
            <a:r>
              <a:rPr lang="en-GB"/>
              <a:t>Click to edit Master title style</a:t>
            </a:r>
            <a:endParaRPr lang="en-US"/>
          </a:p>
        </p:txBody>
      </p:sp>
      <p:sp>
        <p:nvSpPr>
          <p:cNvPr id="8" name="Text Placeholder 2">
            <a:extLst>
              <a:ext uri="{FF2B5EF4-FFF2-40B4-BE49-F238E27FC236}">
                <a16:creationId xmlns:a16="http://schemas.microsoft.com/office/drawing/2014/main" id="{CBCC5045-1D03-7D4A-9807-27BCB241BDDB}"/>
              </a:ext>
            </a:extLst>
          </p:cNvPr>
          <p:cNvSpPr>
            <a:spLocks noGrp="1"/>
          </p:cNvSpPr>
          <p:nvPr>
            <p:ph type="body" idx="1"/>
          </p:nvPr>
        </p:nvSpPr>
        <p:spPr>
          <a:xfrm>
            <a:off x="838200" y="1825625"/>
            <a:ext cx="10515600" cy="4352544"/>
          </a:xfrm>
          <a:prstGeom prst="rect">
            <a:avLst/>
          </a:prstGeom>
        </p:spPr>
        <p:txBody>
          <a:bodyPr vert="horz" lIns="0" tIns="45720" rIns="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cxnSp>
        <p:nvCxnSpPr>
          <p:cNvPr id="9" name="Straight Connector 3">
            <a:extLst>
              <a:ext uri="{FF2B5EF4-FFF2-40B4-BE49-F238E27FC236}">
                <a16:creationId xmlns:a16="http://schemas.microsoft.com/office/drawing/2014/main" id="{08139C9B-1722-DF45-9141-674D6389476B}"/>
              </a:ext>
            </a:extLst>
          </p:cNvPr>
          <p:cNvCxnSpPr>
            <a:cxnSpLocks/>
          </p:cNvCxnSpPr>
          <p:nvPr userDrawn="1"/>
        </p:nvCxnSpPr>
        <p:spPr>
          <a:xfrm>
            <a:off x="838200" y="6355845"/>
            <a:ext cx="10515600" cy="0"/>
          </a:xfrm>
          <a:prstGeom prst="line">
            <a:avLst/>
          </a:prstGeom>
          <a:ln>
            <a:solidFill>
              <a:schemeClr val="tx2"/>
            </a:solidFill>
          </a:ln>
          <a:effectLst/>
        </p:spPr>
        <p:style>
          <a:lnRef idx="1">
            <a:schemeClr val="accent1"/>
          </a:lnRef>
          <a:fillRef idx="0">
            <a:schemeClr val="accent1"/>
          </a:fillRef>
          <a:effectRef idx="0">
            <a:schemeClr val="accent1"/>
          </a:effectRef>
          <a:fontRef idx="minor">
            <a:schemeClr val="tx1"/>
          </a:fontRef>
        </p:style>
      </p:cxnSp>
      <p:sp>
        <p:nvSpPr>
          <p:cNvPr id="11" name="TextBox 4">
            <a:extLst>
              <a:ext uri="{FF2B5EF4-FFF2-40B4-BE49-F238E27FC236}">
                <a16:creationId xmlns:a16="http://schemas.microsoft.com/office/drawing/2014/main" id="{B074448F-ECDF-DC44-9F43-FD59771C7B33}"/>
              </a:ext>
            </a:extLst>
          </p:cNvPr>
          <p:cNvSpPr txBox="1"/>
          <p:nvPr userDrawn="1"/>
        </p:nvSpPr>
        <p:spPr>
          <a:xfrm>
            <a:off x="838200" y="6355845"/>
            <a:ext cx="1919243" cy="365125"/>
          </a:xfrm>
          <a:prstGeom prst="rect">
            <a:avLst/>
          </a:prstGeom>
          <a:noFill/>
        </p:spPr>
        <p:txBody>
          <a:bodyPr wrap="none" lIns="0" rIns="0" rtlCol="0" anchor="ctr">
            <a:noAutofit/>
          </a:bodyPr>
          <a:lstStyle/>
          <a:p>
            <a:r>
              <a:rPr lang="en-US" sz="1100">
                <a:solidFill>
                  <a:schemeClr val="tx2"/>
                </a:solidFill>
                <a:latin typeface="Sherman Serif Book" pitchFamily="2" charset="77"/>
                <a:ea typeface="Sherman Serif Book" pitchFamily="2" charset="77"/>
                <a:cs typeface="Verdana" panose="020B0604030504040204" pitchFamily="34" charset="0"/>
              </a:rPr>
              <a:t>Syracuse University</a:t>
            </a:r>
          </a:p>
        </p:txBody>
      </p:sp>
      <p:sp>
        <p:nvSpPr>
          <p:cNvPr id="12" name="TextBox 5">
            <a:extLst>
              <a:ext uri="{FF2B5EF4-FFF2-40B4-BE49-F238E27FC236}">
                <a16:creationId xmlns:a16="http://schemas.microsoft.com/office/drawing/2014/main" id="{5617610D-C255-5549-8A79-A9BD2F9C5841}"/>
              </a:ext>
            </a:extLst>
          </p:cNvPr>
          <p:cNvSpPr txBox="1"/>
          <p:nvPr userDrawn="1"/>
        </p:nvSpPr>
        <p:spPr>
          <a:xfrm>
            <a:off x="9434557" y="6355845"/>
            <a:ext cx="1919243" cy="365125"/>
          </a:xfrm>
          <a:prstGeom prst="rect">
            <a:avLst/>
          </a:prstGeom>
          <a:noFill/>
        </p:spPr>
        <p:txBody>
          <a:bodyPr wrap="none" lIns="0" rIns="0" rtlCol="0" anchor="ctr">
            <a:noAutofit/>
          </a:bodyPr>
          <a:lstStyle/>
          <a:p>
            <a:pPr algn="r"/>
            <a:fld id="{9A343670-1D05-7C47-B2D6-B371475A4076}" type="slidenum">
              <a:rPr lang="en-US" sz="1000" b="0" smtClean="0">
                <a:solidFill>
                  <a:schemeClr val="tx2"/>
                </a:solidFill>
                <a:latin typeface="Sherman Sans Book" pitchFamily="2" charset="77"/>
                <a:ea typeface="Sherman Sans Book" pitchFamily="2" charset="77"/>
                <a:cs typeface="Verdana" panose="020B0604030504040204" pitchFamily="34" charset="0"/>
              </a:rPr>
              <a:t>‹#›</a:t>
            </a:fld>
            <a:endParaRPr lang="en-US" sz="1000" b="0">
              <a:solidFill>
                <a:schemeClr val="tx2"/>
              </a:solidFill>
              <a:latin typeface="Sherman Sans Book" pitchFamily="2" charset="77"/>
              <a:ea typeface="Sherman Sans Book" pitchFamily="2" charset="77"/>
              <a:cs typeface="Verdana" panose="020B0604030504040204" pitchFamily="34" charset="0"/>
            </a:endParaRPr>
          </a:p>
        </p:txBody>
      </p:sp>
    </p:spTree>
    <p:extLst>
      <p:ext uri="{BB962C8B-B14F-4D97-AF65-F5344CB8AC3E}">
        <p14:creationId xmlns:p14="http://schemas.microsoft.com/office/powerpoint/2010/main" val="3668965934"/>
      </p:ext>
    </p:extLst>
  </p:cSld>
  <p:clrMap bg1="lt1" tx1="dk1" bg2="lt2" tx2="dk2" accent1="accent1" accent2="accent2" accent3="accent3" accent4="accent4" accent5="accent5" accent6="accent6" hlink="hlink" folHlink="folHlink"/>
  <p:sldLayoutIdLst>
    <p:sldLayoutId id="2147483649" r:id="rId1"/>
    <p:sldLayoutId id="2147483664" r:id="rId2"/>
    <p:sldLayoutId id="2147483665" r:id="rId3"/>
    <p:sldLayoutId id="2147483666" r:id="rId4"/>
    <p:sldLayoutId id="2147483668" r:id="rId5"/>
    <p:sldLayoutId id="2147483671" r:id="rId6"/>
    <p:sldLayoutId id="2147483650" r:id="rId7"/>
    <p:sldLayoutId id="2147483652" r:id="rId8"/>
    <p:sldLayoutId id="2147483653" r:id="rId9"/>
    <p:sldLayoutId id="2147483672" r:id="rId10"/>
    <p:sldLayoutId id="2147483655" r:id="rId11"/>
    <p:sldLayoutId id="2147483654" r:id="rId12"/>
    <p:sldLayoutId id="2147483673" r:id="rId13"/>
    <p:sldLayoutId id="2147483658" r:id="rId14"/>
    <p:sldLayoutId id="2147483657" r:id="rId15"/>
    <p:sldLayoutId id="2147483662" r:id="rId16"/>
    <p:sldLayoutId id="2147483663" r:id="rId17"/>
    <p:sldLayoutId id="2147483656" r:id="rId18"/>
    <p:sldLayoutId id="2147483660" r:id="rId19"/>
    <p:sldLayoutId id="2147483661" r:id="rId20"/>
  </p:sldLayoutIdLst>
  <p:txStyles>
    <p:titleStyle>
      <a:lvl1pPr algn="l" defTabSz="914400" rtl="0" eaLnBrk="1" latinLnBrk="0" hangingPunct="1">
        <a:lnSpc>
          <a:spcPct val="90000"/>
        </a:lnSpc>
        <a:spcBef>
          <a:spcPct val="0"/>
        </a:spcBef>
        <a:buNone/>
        <a:defRPr sz="3600" kern="1200">
          <a:solidFill>
            <a:schemeClr val="tx2"/>
          </a:solidFill>
          <a:latin typeface="Sherman Sans Book" pitchFamily="2" charset="77"/>
          <a:ea typeface="Sherman Sans Book" pitchFamily="2" charset="77"/>
          <a:cs typeface="Verdana" panose="020B0604030504040204" pitchFamily="34" charset="0"/>
        </a:defRPr>
      </a:lvl1pPr>
    </p:titleStyle>
    <p:bodyStyle>
      <a:lvl1pPr marL="228600" indent="-228600" algn="l" defTabSz="914400" rtl="0" eaLnBrk="1" latinLnBrk="0" hangingPunct="1">
        <a:lnSpc>
          <a:spcPct val="90000"/>
        </a:lnSpc>
        <a:spcBef>
          <a:spcPts val="0"/>
        </a:spcBef>
        <a:spcAft>
          <a:spcPts val="1200"/>
        </a:spcAft>
        <a:buClr>
          <a:schemeClr val="tx2"/>
        </a:buClr>
        <a:buFont typeface="Arial" panose="020B0604020202020204" pitchFamily="34" charset="0"/>
        <a:buChar char="•"/>
        <a:defRPr sz="3200" kern="1200">
          <a:solidFill>
            <a:schemeClr val="accent1"/>
          </a:solidFill>
          <a:latin typeface="Sherman Sans Book" pitchFamily="2" charset="77"/>
          <a:ea typeface="Sherman Sans Book" pitchFamily="2" charset="77"/>
          <a:cs typeface="Verdana" panose="020B0604030504040204" pitchFamily="34" charset="0"/>
        </a:defRPr>
      </a:lvl1pPr>
      <a:lvl2pPr marL="685800" indent="-228600" algn="l" defTabSz="914400" rtl="0" eaLnBrk="1" latinLnBrk="0" hangingPunct="1">
        <a:lnSpc>
          <a:spcPct val="90000"/>
        </a:lnSpc>
        <a:spcBef>
          <a:spcPts val="0"/>
        </a:spcBef>
        <a:spcAft>
          <a:spcPts val="1200"/>
        </a:spcAft>
        <a:buClr>
          <a:schemeClr val="tx2"/>
        </a:buClr>
        <a:buFont typeface="System Font Regular"/>
        <a:buChar char="–"/>
        <a:defRPr sz="2800" kern="1200">
          <a:solidFill>
            <a:schemeClr val="accent1"/>
          </a:solidFill>
          <a:latin typeface="Sherman Sans Book" pitchFamily="2" charset="77"/>
          <a:ea typeface="Sherman Sans Book" pitchFamily="2" charset="77"/>
          <a:cs typeface="Verdana" panose="020B0604030504040204" pitchFamily="34" charset="0"/>
        </a:defRPr>
      </a:lvl2pPr>
      <a:lvl3pPr marL="1143000" indent="-228600" algn="l" defTabSz="914400" rtl="0" eaLnBrk="1" latinLnBrk="0" hangingPunct="1">
        <a:lnSpc>
          <a:spcPct val="90000"/>
        </a:lnSpc>
        <a:spcBef>
          <a:spcPts val="0"/>
        </a:spcBef>
        <a:spcAft>
          <a:spcPts val="1200"/>
        </a:spcAft>
        <a:buClr>
          <a:schemeClr val="accent1"/>
        </a:buClr>
        <a:buFont typeface="Wingdings" pitchFamily="2" charset="2"/>
        <a:buChar char="§"/>
        <a:defRPr sz="2800" kern="1200">
          <a:solidFill>
            <a:schemeClr val="accent1"/>
          </a:solidFill>
          <a:latin typeface="Sherman Sans Book" pitchFamily="2" charset="77"/>
          <a:ea typeface="Sherman Sans Book" pitchFamily="2" charset="77"/>
          <a:cs typeface="Verdana" panose="020B0604030504040204" pitchFamily="34" charset="0"/>
        </a:defRPr>
      </a:lvl3pPr>
      <a:lvl4pPr marL="1600200" indent="-228600" algn="l" defTabSz="914400" rtl="0" eaLnBrk="1" latinLnBrk="0" hangingPunct="1">
        <a:lnSpc>
          <a:spcPct val="90000"/>
        </a:lnSpc>
        <a:spcBef>
          <a:spcPts val="0"/>
        </a:spcBef>
        <a:spcAft>
          <a:spcPts val="1200"/>
        </a:spcAft>
        <a:buClr>
          <a:schemeClr val="accent1"/>
        </a:buClr>
        <a:buFont typeface="System Font Regular"/>
        <a:buChar char="–"/>
        <a:defRPr sz="2400" kern="1200">
          <a:solidFill>
            <a:schemeClr val="accent1"/>
          </a:solidFill>
          <a:latin typeface="Sherman Sans Book" pitchFamily="2" charset="77"/>
          <a:ea typeface="Sherman Sans Book" pitchFamily="2" charset="77"/>
          <a:cs typeface="Verdana" panose="020B0604030504040204" pitchFamily="34" charset="0"/>
        </a:defRPr>
      </a:lvl4pPr>
      <a:lvl5pPr marL="2057400" indent="-228600" algn="l" defTabSz="914400" rtl="0" eaLnBrk="1" latinLnBrk="0" hangingPunct="1">
        <a:lnSpc>
          <a:spcPct val="90000"/>
        </a:lnSpc>
        <a:spcBef>
          <a:spcPts val="0"/>
        </a:spcBef>
        <a:spcAft>
          <a:spcPts val="1200"/>
        </a:spcAft>
        <a:buClrTx/>
        <a:buFont typeface="Arial" panose="020B0604020202020204" pitchFamily="34" charset="0"/>
        <a:buChar char="•"/>
        <a:defRPr sz="2400" kern="1200">
          <a:solidFill>
            <a:schemeClr val="accent1"/>
          </a:solidFill>
          <a:latin typeface="Sherman Sans Book" pitchFamily="2" charset="77"/>
          <a:ea typeface="Sherman Sans Book" pitchFamily="2" charset="77"/>
          <a:cs typeface="Verdan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32.png"/></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21F66-3E41-0E40-8A24-85BC6F280B2A}"/>
              </a:ext>
            </a:extLst>
          </p:cNvPr>
          <p:cNvSpPr>
            <a:spLocks noGrp="1"/>
          </p:cNvSpPr>
          <p:nvPr>
            <p:ph type="ctrTitle"/>
          </p:nvPr>
        </p:nvSpPr>
        <p:spPr>
          <a:xfrm>
            <a:off x="466344" y="2591459"/>
            <a:ext cx="6497782" cy="1950571"/>
          </a:xfrm>
        </p:spPr>
        <p:txBody>
          <a:bodyPr vert="horz" lIns="0" tIns="45720" rIns="0" bIns="45720" rtlCol="0" anchor="t">
            <a:normAutofit fontScale="90000"/>
          </a:bodyPr>
          <a:lstStyle/>
          <a:p>
            <a:pPr algn="ctr"/>
            <a:r>
              <a:rPr lang="en-US" sz="8000" dirty="0"/>
              <a:t>NYC Taxi Analysis</a:t>
            </a:r>
          </a:p>
        </p:txBody>
      </p:sp>
      <p:sp>
        <p:nvSpPr>
          <p:cNvPr id="3" name="Subtitle 2">
            <a:extLst>
              <a:ext uri="{FF2B5EF4-FFF2-40B4-BE49-F238E27FC236}">
                <a16:creationId xmlns:a16="http://schemas.microsoft.com/office/drawing/2014/main" id="{0737FF1F-0DED-694B-8A7F-D982B7827CB2}"/>
              </a:ext>
            </a:extLst>
          </p:cNvPr>
          <p:cNvSpPr>
            <a:spLocks noGrp="1"/>
          </p:cNvSpPr>
          <p:nvPr>
            <p:ph type="subTitle" idx="1"/>
          </p:nvPr>
        </p:nvSpPr>
        <p:spPr>
          <a:xfrm>
            <a:off x="466344" y="4542030"/>
            <a:ext cx="3164706" cy="2490627"/>
          </a:xfrm>
          <a:noFill/>
        </p:spPr>
        <p:txBody>
          <a:bodyPr vert="horz" lIns="0" tIns="45720" rIns="0" bIns="45720" rtlCol="0" anchor="t">
            <a:normAutofit/>
          </a:bodyPr>
          <a:lstStyle/>
          <a:p>
            <a:pPr>
              <a:lnSpc>
                <a:spcPct val="110000"/>
              </a:lnSpc>
              <a:spcAft>
                <a:spcPts val="0"/>
              </a:spcAft>
            </a:pPr>
            <a:r>
              <a:rPr lang="en-US" sz="2200" dirty="0">
                <a:latin typeface="Sherman Sans Book"/>
              </a:rPr>
              <a:t>Team 2:</a:t>
            </a:r>
          </a:p>
          <a:p>
            <a:pPr marL="342900" indent="-342900">
              <a:lnSpc>
                <a:spcPct val="110000"/>
              </a:lnSpc>
              <a:spcAft>
                <a:spcPts val="0"/>
              </a:spcAft>
              <a:buChar char="•"/>
            </a:pPr>
            <a:r>
              <a:rPr lang="en-US" sz="2000" dirty="0">
                <a:latin typeface="Sherman Sans Book"/>
              </a:rPr>
              <a:t>Pankaj Yadav</a:t>
            </a:r>
          </a:p>
          <a:p>
            <a:pPr marL="342900" indent="-342900">
              <a:lnSpc>
                <a:spcPct val="110000"/>
              </a:lnSpc>
              <a:spcAft>
                <a:spcPts val="0"/>
              </a:spcAft>
              <a:buChar char="•"/>
            </a:pPr>
            <a:r>
              <a:rPr lang="en-US" sz="2000" dirty="0"/>
              <a:t>Aditi Pala</a:t>
            </a:r>
            <a:endParaRPr lang="en-US" sz="2000" dirty="0">
              <a:latin typeface="Sherman Sans Book"/>
            </a:endParaRPr>
          </a:p>
          <a:p>
            <a:pPr marL="342900" indent="-342900">
              <a:lnSpc>
                <a:spcPct val="110000"/>
              </a:lnSpc>
              <a:spcAft>
                <a:spcPts val="0"/>
              </a:spcAft>
              <a:buChar char="•"/>
            </a:pPr>
            <a:r>
              <a:rPr lang="en-US" sz="2000" dirty="0">
                <a:latin typeface="Sherman Sans Book"/>
              </a:rPr>
              <a:t>Kartik Kaul</a:t>
            </a:r>
          </a:p>
          <a:p>
            <a:pPr marL="342900" indent="-342900">
              <a:lnSpc>
                <a:spcPct val="110000"/>
              </a:lnSpc>
              <a:spcAft>
                <a:spcPts val="0"/>
              </a:spcAft>
              <a:buChar char="•"/>
            </a:pPr>
            <a:r>
              <a:rPr lang="en-US" sz="2000" dirty="0">
                <a:latin typeface="Sherman Sans Book"/>
              </a:rPr>
              <a:t>Shubh Mody</a:t>
            </a:r>
          </a:p>
        </p:txBody>
      </p:sp>
    </p:spTree>
    <p:extLst>
      <p:ext uri="{BB962C8B-B14F-4D97-AF65-F5344CB8AC3E}">
        <p14:creationId xmlns:p14="http://schemas.microsoft.com/office/powerpoint/2010/main" val="15110315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72C77-EBAF-C96F-ABAD-30921F3C5301}"/>
              </a:ext>
            </a:extLst>
          </p:cNvPr>
          <p:cNvSpPr>
            <a:spLocks noGrp="1"/>
          </p:cNvSpPr>
          <p:nvPr>
            <p:ph type="title"/>
          </p:nvPr>
        </p:nvSpPr>
        <p:spPr/>
        <p:txBody>
          <a:bodyPr/>
          <a:lstStyle/>
          <a:p>
            <a:r>
              <a:rPr lang="en-US"/>
              <a:t>Data Cleaning	</a:t>
            </a:r>
          </a:p>
        </p:txBody>
      </p:sp>
      <p:pic>
        <p:nvPicPr>
          <p:cNvPr id="5" name="Content Placeholder 4" descr="Chart&#10;&#10;Description automatically generated">
            <a:extLst>
              <a:ext uri="{FF2B5EF4-FFF2-40B4-BE49-F238E27FC236}">
                <a16:creationId xmlns:a16="http://schemas.microsoft.com/office/drawing/2014/main" id="{F4A7A687-4E32-74FA-72C6-BC786B317A57}"/>
              </a:ext>
            </a:extLst>
          </p:cNvPr>
          <p:cNvPicPr>
            <a:picLocks noGrp="1" noChangeAspect="1"/>
          </p:cNvPicPr>
          <p:nvPr>
            <p:ph idx="1"/>
          </p:nvPr>
        </p:nvPicPr>
        <p:blipFill>
          <a:blip r:embed="rId2"/>
          <a:stretch>
            <a:fillRect/>
          </a:stretch>
        </p:blipFill>
        <p:spPr>
          <a:xfrm>
            <a:off x="4472898" y="0"/>
            <a:ext cx="7532835" cy="6779551"/>
          </a:xfrm>
        </p:spPr>
      </p:pic>
      <p:sp>
        <p:nvSpPr>
          <p:cNvPr id="7" name="Content Placeholder 2">
            <a:extLst>
              <a:ext uri="{FF2B5EF4-FFF2-40B4-BE49-F238E27FC236}">
                <a16:creationId xmlns:a16="http://schemas.microsoft.com/office/drawing/2014/main" id="{52788B2F-36A4-E35C-7C80-73A099AC6C5E}"/>
              </a:ext>
            </a:extLst>
          </p:cNvPr>
          <p:cNvSpPr txBox="1">
            <a:spLocks/>
          </p:cNvSpPr>
          <p:nvPr/>
        </p:nvSpPr>
        <p:spPr>
          <a:xfrm>
            <a:off x="397933" y="1500980"/>
            <a:ext cx="5698067" cy="4351338"/>
          </a:xfrm>
          <a:prstGeom prst="rect">
            <a:avLst/>
          </a:prstGeom>
        </p:spPr>
        <p:txBody>
          <a:bodyPr vert="horz" lIns="0" tIns="45720" rIns="0" bIns="45720" rtlCol="0">
            <a:normAutofit/>
          </a:bodyPr>
          <a:lstStyle>
            <a:lvl1pPr marL="0" indent="0" algn="l" defTabSz="914400" rtl="0" eaLnBrk="1" latinLnBrk="0" hangingPunct="1">
              <a:lnSpc>
                <a:spcPct val="90000"/>
              </a:lnSpc>
              <a:spcBef>
                <a:spcPts val="0"/>
              </a:spcBef>
              <a:spcAft>
                <a:spcPts val="1200"/>
              </a:spcAft>
              <a:buClr>
                <a:schemeClr val="tx2"/>
              </a:buClr>
              <a:buFont typeface="Arial" panose="020B0604020202020204" pitchFamily="34" charset="0"/>
              <a:buNone/>
              <a:defRPr sz="3200" kern="1200">
                <a:solidFill>
                  <a:schemeClr val="accent1"/>
                </a:solidFill>
                <a:latin typeface="Sherman Sans Book" pitchFamily="2" charset="77"/>
                <a:ea typeface="Sherman Sans Book" pitchFamily="2" charset="77"/>
                <a:cs typeface="Verdana" panose="020B0604030504040204" pitchFamily="34" charset="0"/>
              </a:defRPr>
            </a:lvl1pPr>
            <a:lvl2pPr marL="9525" indent="0" algn="l" defTabSz="914400" rtl="0" eaLnBrk="1" latinLnBrk="0" hangingPunct="1">
              <a:lnSpc>
                <a:spcPct val="90000"/>
              </a:lnSpc>
              <a:spcBef>
                <a:spcPts val="0"/>
              </a:spcBef>
              <a:spcAft>
                <a:spcPts val="1200"/>
              </a:spcAft>
              <a:buClr>
                <a:schemeClr val="tx2"/>
              </a:buClr>
              <a:buFont typeface="System Font Regular"/>
              <a:buNone/>
              <a:tabLst/>
              <a:defRPr sz="2800" kern="1200">
                <a:solidFill>
                  <a:schemeClr val="accent1"/>
                </a:solidFill>
                <a:latin typeface="Sherman Sans Book" pitchFamily="2" charset="77"/>
                <a:ea typeface="Sherman Sans Book" pitchFamily="2" charset="77"/>
                <a:cs typeface="Verdana" panose="020B0604030504040204" pitchFamily="34" charset="0"/>
              </a:defRPr>
            </a:lvl2pPr>
            <a:lvl3pPr marL="9525" indent="0" algn="l" defTabSz="914400" rtl="0" eaLnBrk="1" latinLnBrk="0" hangingPunct="1">
              <a:lnSpc>
                <a:spcPct val="90000"/>
              </a:lnSpc>
              <a:spcBef>
                <a:spcPts val="0"/>
              </a:spcBef>
              <a:spcAft>
                <a:spcPts val="1200"/>
              </a:spcAft>
              <a:buClr>
                <a:schemeClr val="accent1"/>
              </a:buClr>
              <a:buFont typeface="Wingdings" pitchFamily="2" charset="2"/>
              <a:buNone/>
              <a:tabLst/>
              <a:defRPr sz="2800" kern="1200">
                <a:solidFill>
                  <a:schemeClr val="accent1"/>
                </a:solidFill>
                <a:latin typeface="Sherman Sans Book" pitchFamily="2" charset="77"/>
                <a:ea typeface="Sherman Sans Book" pitchFamily="2" charset="77"/>
                <a:cs typeface="Verdana" panose="020B0604030504040204" pitchFamily="34" charset="0"/>
              </a:defRPr>
            </a:lvl3pPr>
            <a:lvl4pPr marL="9525" indent="0" algn="l" defTabSz="914400" rtl="0" eaLnBrk="1" latinLnBrk="0" hangingPunct="1">
              <a:lnSpc>
                <a:spcPct val="90000"/>
              </a:lnSpc>
              <a:spcBef>
                <a:spcPts val="0"/>
              </a:spcBef>
              <a:spcAft>
                <a:spcPts val="1200"/>
              </a:spcAft>
              <a:buClr>
                <a:schemeClr val="accent1"/>
              </a:buClr>
              <a:buFont typeface="System Font Regular"/>
              <a:buNone/>
              <a:tabLst/>
              <a:defRPr sz="2400" kern="1200">
                <a:solidFill>
                  <a:schemeClr val="accent1"/>
                </a:solidFill>
                <a:latin typeface="Sherman Sans Book" pitchFamily="2" charset="77"/>
                <a:ea typeface="Sherman Sans Book" pitchFamily="2" charset="77"/>
                <a:cs typeface="Verdana" panose="020B0604030504040204" pitchFamily="34" charset="0"/>
              </a:defRPr>
            </a:lvl4pPr>
            <a:lvl5pPr marL="9525" indent="0" algn="l" defTabSz="914400" rtl="0" eaLnBrk="1" latinLnBrk="0" hangingPunct="1">
              <a:lnSpc>
                <a:spcPct val="90000"/>
              </a:lnSpc>
              <a:spcBef>
                <a:spcPts val="0"/>
              </a:spcBef>
              <a:spcAft>
                <a:spcPts val="1200"/>
              </a:spcAft>
              <a:buClrTx/>
              <a:buFont typeface="Arial" panose="020B0604020202020204" pitchFamily="34" charset="0"/>
              <a:buNone/>
              <a:tabLst/>
              <a:defRPr sz="2400" kern="1200">
                <a:solidFill>
                  <a:schemeClr val="accent1"/>
                </a:solidFill>
                <a:latin typeface="Sherman Sans Book" pitchFamily="2" charset="77"/>
                <a:ea typeface="Sherman Sans Book" pitchFamily="2" charset="77"/>
                <a:cs typeface="Verdan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Font typeface="Arial" panose="020B0604020202020204" pitchFamily="34" charset="0"/>
              <a:buChar char="•"/>
            </a:pPr>
            <a:endParaRPr lang="en-US"/>
          </a:p>
          <a:p>
            <a:pPr marL="457200" indent="-457200">
              <a:buFont typeface="Arial" panose="020B0604020202020204" pitchFamily="34" charset="0"/>
              <a:buChar char="•"/>
            </a:pPr>
            <a:endParaRPr lang="en-US"/>
          </a:p>
        </p:txBody>
      </p:sp>
      <p:sp>
        <p:nvSpPr>
          <p:cNvPr id="8" name="Content Placeholder 2">
            <a:extLst>
              <a:ext uri="{FF2B5EF4-FFF2-40B4-BE49-F238E27FC236}">
                <a16:creationId xmlns:a16="http://schemas.microsoft.com/office/drawing/2014/main" id="{C2EA6DEF-C0F1-F6E6-38E3-E5AA7DEF90EC}"/>
              </a:ext>
            </a:extLst>
          </p:cNvPr>
          <p:cNvSpPr txBox="1">
            <a:spLocks/>
          </p:cNvSpPr>
          <p:nvPr/>
        </p:nvSpPr>
        <p:spPr>
          <a:xfrm>
            <a:off x="838200" y="1542124"/>
            <a:ext cx="3953934" cy="4351338"/>
          </a:xfrm>
          <a:prstGeom prst="rect">
            <a:avLst/>
          </a:prstGeom>
        </p:spPr>
        <p:txBody>
          <a:bodyPr vert="horz" lIns="0" tIns="45720" rIns="0" bIns="45720" rtlCol="0">
            <a:normAutofit/>
          </a:bodyPr>
          <a:lstStyle>
            <a:lvl1pPr marL="0" indent="0" algn="l" defTabSz="914400" rtl="0" eaLnBrk="1" latinLnBrk="0" hangingPunct="1">
              <a:lnSpc>
                <a:spcPct val="90000"/>
              </a:lnSpc>
              <a:spcBef>
                <a:spcPts val="0"/>
              </a:spcBef>
              <a:spcAft>
                <a:spcPts val="1200"/>
              </a:spcAft>
              <a:buClr>
                <a:schemeClr val="tx2"/>
              </a:buClr>
              <a:buFont typeface="Arial" panose="020B0604020202020204" pitchFamily="34" charset="0"/>
              <a:buNone/>
              <a:defRPr sz="3200" kern="1200">
                <a:solidFill>
                  <a:schemeClr val="accent1"/>
                </a:solidFill>
                <a:latin typeface="Sherman Sans Book" pitchFamily="2" charset="77"/>
                <a:ea typeface="Sherman Sans Book" pitchFamily="2" charset="77"/>
                <a:cs typeface="Verdana" panose="020B0604030504040204" pitchFamily="34" charset="0"/>
              </a:defRPr>
            </a:lvl1pPr>
            <a:lvl2pPr marL="9525" indent="0" algn="l" defTabSz="914400" rtl="0" eaLnBrk="1" latinLnBrk="0" hangingPunct="1">
              <a:lnSpc>
                <a:spcPct val="90000"/>
              </a:lnSpc>
              <a:spcBef>
                <a:spcPts val="0"/>
              </a:spcBef>
              <a:spcAft>
                <a:spcPts val="1200"/>
              </a:spcAft>
              <a:buClr>
                <a:schemeClr val="tx2"/>
              </a:buClr>
              <a:buFont typeface="System Font Regular"/>
              <a:buNone/>
              <a:tabLst/>
              <a:defRPr sz="2800" kern="1200">
                <a:solidFill>
                  <a:schemeClr val="accent1"/>
                </a:solidFill>
                <a:latin typeface="Sherman Sans Book" pitchFamily="2" charset="77"/>
                <a:ea typeface="Sherman Sans Book" pitchFamily="2" charset="77"/>
                <a:cs typeface="Verdana" panose="020B0604030504040204" pitchFamily="34" charset="0"/>
              </a:defRPr>
            </a:lvl2pPr>
            <a:lvl3pPr marL="9525" indent="0" algn="l" defTabSz="914400" rtl="0" eaLnBrk="1" latinLnBrk="0" hangingPunct="1">
              <a:lnSpc>
                <a:spcPct val="90000"/>
              </a:lnSpc>
              <a:spcBef>
                <a:spcPts val="0"/>
              </a:spcBef>
              <a:spcAft>
                <a:spcPts val="1200"/>
              </a:spcAft>
              <a:buClr>
                <a:schemeClr val="accent1"/>
              </a:buClr>
              <a:buFont typeface="Wingdings" pitchFamily="2" charset="2"/>
              <a:buNone/>
              <a:tabLst/>
              <a:defRPr sz="2800" kern="1200">
                <a:solidFill>
                  <a:schemeClr val="accent1"/>
                </a:solidFill>
                <a:latin typeface="Sherman Sans Book" pitchFamily="2" charset="77"/>
                <a:ea typeface="Sherman Sans Book" pitchFamily="2" charset="77"/>
                <a:cs typeface="Verdana" panose="020B0604030504040204" pitchFamily="34" charset="0"/>
              </a:defRPr>
            </a:lvl3pPr>
            <a:lvl4pPr marL="9525" indent="0" algn="l" defTabSz="914400" rtl="0" eaLnBrk="1" latinLnBrk="0" hangingPunct="1">
              <a:lnSpc>
                <a:spcPct val="90000"/>
              </a:lnSpc>
              <a:spcBef>
                <a:spcPts val="0"/>
              </a:spcBef>
              <a:spcAft>
                <a:spcPts val="1200"/>
              </a:spcAft>
              <a:buClr>
                <a:schemeClr val="accent1"/>
              </a:buClr>
              <a:buFont typeface="System Font Regular"/>
              <a:buNone/>
              <a:tabLst/>
              <a:defRPr sz="2400" kern="1200">
                <a:solidFill>
                  <a:schemeClr val="accent1"/>
                </a:solidFill>
                <a:latin typeface="Sherman Sans Book" pitchFamily="2" charset="77"/>
                <a:ea typeface="Sherman Sans Book" pitchFamily="2" charset="77"/>
                <a:cs typeface="Verdana" panose="020B0604030504040204" pitchFamily="34" charset="0"/>
              </a:defRPr>
            </a:lvl4pPr>
            <a:lvl5pPr marL="9525" indent="0" algn="l" defTabSz="914400" rtl="0" eaLnBrk="1" latinLnBrk="0" hangingPunct="1">
              <a:lnSpc>
                <a:spcPct val="90000"/>
              </a:lnSpc>
              <a:spcBef>
                <a:spcPts val="0"/>
              </a:spcBef>
              <a:spcAft>
                <a:spcPts val="1200"/>
              </a:spcAft>
              <a:buClrTx/>
              <a:buFont typeface="Arial" panose="020B0604020202020204" pitchFamily="34" charset="0"/>
              <a:buNone/>
              <a:tabLst/>
              <a:defRPr sz="2400" kern="1200">
                <a:solidFill>
                  <a:schemeClr val="accent1"/>
                </a:solidFill>
                <a:latin typeface="Sherman Sans Book" pitchFamily="2" charset="77"/>
                <a:ea typeface="Sherman Sans Book" pitchFamily="2" charset="77"/>
                <a:cs typeface="Verdan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a:t>Box plot of dataset with outliers</a:t>
            </a:r>
          </a:p>
          <a:p>
            <a:pPr marL="457200" indent="-457200">
              <a:buFont typeface="Arial" panose="020B0604020202020204" pitchFamily="34" charset="0"/>
              <a:buChar char="•"/>
            </a:pPr>
            <a:endParaRPr lang="en-US"/>
          </a:p>
          <a:p>
            <a:pPr marL="457200" indent="-457200">
              <a:buFont typeface="Arial" panose="020B0604020202020204" pitchFamily="34" charset="0"/>
              <a:buChar char="•"/>
            </a:pPr>
            <a:endParaRPr lang="en-US"/>
          </a:p>
        </p:txBody>
      </p:sp>
    </p:spTree>
    <p:extLst>
      <p:ext uri="{BB962C8B-B14F-4D97-AF65-F5344CB8AC3E}">
        <p14:creationId xmlns:p14="http://schemas.microsoft.com/office/powerpoint/2010/main" val="27488338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F7049-809C-BB95-517B-D635539D1A93}"/>
              </a:ext>
            </a:extLst>
          </p:cNvPr>
          <p:cNvSpPr>
            <a:spLocks noGrp="1"/>
          </p:cNvSpPr>
          <p:nvPr>
            <p:ph type="title"/>
          </p:nvPr>
        </p:nvSpPr>
        <p:spPr/>
        <p:txBody>
          <a:bodyPr/>
          <a:lstStyle/>
          <a:p>
            <a:r>
              <a:rPr lang="en-US"/>
              <a:t>Data Cleaning</a:t>
            </a:r>
          </a:p>
        </p:txBody>
      </p:sp>
      <p:sp>
        <p:nvSpPr>
          <p:cNvPr id="4" name="Content Placeholder 2">
            <a:extLst>
              <a:ext uri="{FF2B5EF4-FFF2-40B4-BE49-F238E27FC236}">
                <a16:creationId xmlns:a16="http://schemas.microsoft.com/office/drawing/2014/main" id="{1CC3F96F-0304-0ED7-301A-830CF2CB5EA3}"/>
              </a:ext>
            </a:extLst>
          </p:cNvPr>
          <p:cNvSpPr txBox="1">
            <a:spLocks/>
          </p:cNvSpPr>
          <p:nvPr/>
        </p:nvSpPr>
        <p:spPr>
          <a:xfrm>
            <a:off x="838200" y="1530157"/>
            <a:ext cx="3050393" cy="2980002"/>
          </a:xfrm>
          <a:prstGeom prst="rect">
            <a:avLst/>
          </a:prstGeom>
        </p:spPr>
        <p:txBody>
          <a:bodyPr vert="horz" lIns="0" tIns="45720" rIns="0" bIns="45720" rtlCol="0">
            <a:normAutofit/>
          </a:bodyPr>
          <a:lstStyle>
            <a:lvl1pPr marL="0" indent="0" algn="l" defTabSz="914400" rtl="0" eaLnBrk="1" latinLnBrk="0" hangingPunct="1">
              <a:lnSpc>
                <a:spcPct val="90000"/>
              </a:lnSpc>
              <a:spcBef>
                <a:spcPts val="0"/>
              </a:spcBef>
              <a:spcAft>
                <a:spcPts val="1200"/>
              </a:spcAft>
              <a:buClr>
                <a:schemeClr val="tx2"/>
              </a:buClr>
              <a:buFont typeface="Arial" panose="020B0604020202020204" pitchFamily="34" charset="0"/>
              <a:buNone/>
              <a:defRPr sz="3200" kern="1200">
                <a:solidFill>
                  <a:schemeClr val="accent1"/>
                </a:solidFill>
                <a:latin typeface="Sherman Sans Book" pitchFamily="2" charset="77"/>
                <a:ea typeface="Sherman Sans Book" pitchFamily="2" charset="77"/>
                <a:cs typeface="Verdana" panose="020B0604030504040204" pitchFamily="34" charset="0"/>
              </a:defRPr>
            </a:lvl1pPr>
            <a:lvl2pPr marL="9525" indent="0" algn="l" defTabSz="914400" rtl="0" eaLnBrk="1" latinLnBrk="0" hangingPunct="1">
              <a:lnSpc>
                <a:spcPct val="90000"/>
              </a:lnSpc>
              <a:spcBef>
                <a:spcPts val="0"/>
              </a:spcBef>
              <a:spcAft>
                <a:spcPts val="1200"/>
              </a:spcAft>
              <a:buClr>
                <a:schemeClr val="tx2"/>
              </a:buClr>
              <a:buFont typeface="System Font Regular"/>
              <a:buNone/>
              <a:tabLst/>
              <a:defRPr sz="2800" kern="1200">
                <a:solidFill>
                  <a:schemeClr val="accent1"/>
                </a:solidFill>
                <a:latin typeface="Sherman Sans Book" pitchFamily="2" charset="77"/>
                <a:ea typeface="Sherman Sans Book" pitchFamily="2" charset="77"/>
                <a:cs typeface="Verdana" panose="020B0604030504040204" pitchFamily="34" charset="0"/>
              </a:defRPr>
            </a:lvl2pPr>
            <a:lvl3pPr marL="9525" indent="0" algn="l" defTabSz="914400" rtl="0" eaLnBrk="1" latinLnBrk="0" hangingPunct="1">
              <a:lnSpc>
                <a:spcPct val="90000"/>
              </a:lnSpc>
              <a:spcBef>
                <a:spcPts val="0"/>
              </a:spcBef>
              <a:spcAft>
                <a:spcPts val="1200"/>
              </a:spcAft>
              <a:buClr>
                <a:schemeClr val="accent1"/>
              </a:buClr>
              <a:buFont typeface="Wingdings" pitchFamily="2" charset="2"/>
              <a:buNone/>
              <a:tabLst/>
              <a:defRPr sz="2800" kern="1200">
                <a:solidFill>
                  <a:schemeClr val="accent1"/>
                </a:solidFill>
                <a:latin typeface="Sherman Sans Book" pitchFamily="2" charset="77"/>
                <a:ea typeface="Sherman Sans Book" pitchFamily="2" charset="77"/>
                <a:cs typeface="Verdana" panose="020B0604030504040204" pitchFamily="34" charset="0"/>
              </a:defRPr>
            </a:lvl3pPr>
            <a:lvl4pPr marL="9525" indent="0" algn="l" defTabSz="914400" rtl="0" eaLnBrk="1" latinLnBrk="0" hangingPunct="1">
              <a:lnSpc>
                <a:spcPct val="90000"/>
              </a:lnSpc>
              <a:spcBef>
                <a:spcPts val="0"/>
              </a:spcBef>
              <a:spcAft>
                <a:spcPts val="1200"/>
              </a:spcAft>
              <a:buClr>
                <a:schemeClr val="accent1"/>
              </a:buClr>
              <a:buFont typeface="System Font Regular"/>
              <a:buNone/>
              <a:tabLst/>
              <a:defRPr sz="2400" kern="1200">
                <a:solidFill>
                  <a:schemeClr val="accent1"/>
                </a:solidFill>
                <a:latin typeface="Sherman Sans Book" pitchFamily="2" charset="77"/>
                <a:ea typeface="Sherman Sans Book" pitchFamily="2" charset="77"/>
                <a:cs typeface="Verdana" panose="020B0604030504040204" pitchFamily="34" charset="0"/>
              </a:defRPr>
            </a:lvl4pPr>
            <a:lvl5pPr marL="9525" indent="0" algn="l" defTabSz="914400" rtl="0" eaLnBrk="1" latinLnBrk="0" hangingPunct="1">
              <a:lnSpc>
                <a:spcPct val="90000"/>
              </a:lnSpc>
              <a:spcBef>
                <a:spcPts val="0"/>
              </a:spcBef>
              <a:spcAft>
                <a:spcPts val="1200"/>
              </a:spcAft>
              <a:buClrTx/>
              <a:buFont typeface="Arial" panose="020B0604020202020204" pitchFamily="34" charset="0"/>
              <a:buNone/>
              <a:tabLst/>
              <a:defRPr sz="2400" kern="1200">
                <a:solidFill>
                  <a:schemeClr val="accent1"/>
                </a:solidFill>
                <a:latin typeface="Sherman Sans Book" pitchFamily="2" charset="77"/>
                <a:ea typeface="Sherman Sans Book" pitchFamily="2" charset="77"/>
                <a:cs typeface="Verdan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a:t>Box plot of dataset after removing outliers</a:t>
            </a:r>
          </a:p>
          <a:p>
            <a:pPr marL="457200" indent="-457200">
              <a:buFont typeface="Arial" panose="020B0604020202020204" pitchFamily="34" charset="0"/>
              <a:buChar char="•"/>
            </a:pPr>
            <a:endParaRPr lang="en-US"/>
          </a:p>
          <a:p>
            <a:endParaRPr lang="en-US"/>
          </a:p>
        </p:txBody>
      </p:sp>
      <p:pic>
        <p:nvPicPr>
          <p:cNvPr id="8" name="Picture 7" descr="Chart, box and whisker chart&#10;&#10;Description automatically generated">
            <a:extLst>
              <a:ext uri="{FF2B5EF4-FFF2-40B4-BE49-F238E27FC236}">
                <a16:creationId xmlns:a16="http://schemas.microsoft.com/office/drawing/2014/main" id="{5C3116CA-9279-7988-6B20-E984D1F1AC2E}"/>
              </a:ext>
            </a:extLst>
          </p:cNvPr>
          <p:cNvPicPr>
            <a:picLocks noChangeAspect="1"/>
          </p:cNvPicPr>
          <p:nvPr/>
        </p:nvPicPr>
        <p:blipFill rotWithShape="1">
          <a:blip r:embed="rId2"/>
          <a:srcRect l="8359" t="9130" r="7849" b="8022"/>
          <a:stretch/>
        </p:blipFill>
        <p:spPr>
          <a:xfrm>
            <a:off x="3576809" y="673867"/>
            <a:ext cx="8362787" cy="5505573"/>
          </a:xfrm>
          <a:prstGeom prst="rect">
            <a:avLst/>
          </a:prstGeom>
        </p:spPr>
      </p:pic>
    </p:spTree>
    <p:extLst>
      <p:ext uri="{BB962C8B-B14F-4D97-AF65-F5344CB8AC3E}">
        <p14:creationId xmlns:p14="http://schemas.microsoft.com/office/powerpoint/2010/main" val="40598951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F38D9-7F77-223C-E6EC-FE31521C65E9}"/>
              </a:ext>
            </a:extLst>
          </p:cNvPr>
          <p:cNvSpPr>
            <a:spLocks noGrp="1"/>
          </p:cNvSpPr>
          <p:nvPr>
            <p:ph type="title"/>
          </p:nvPr>
        </p:nvSpPr>
        <p:spPr/>
        <p:txBody>
          <a:bodyPr/>
          <a:lstStyle/>
          <a:p>
            <a:r>
              <a:rPr lang="en-US"/>
              <a:t>Data Cleaning: Removing outliers from dataset</a:t>
            </a:r>
          </a:p>
        </p:txBody>
      </p:sp>
      <p:sp>
        <p:nvSpPr>
          <p:cNvPr id="3" name="Content Placeholder 2">
            <a:extLst>
              <a:ext uri="{FF2B5EF4-FFF2-40B4-BE49-F238E27FC236}">
                <a16:creationId xmlns:a16="http://schemas.microsoft.com/office/drawing/2014/main" id="{F54C75AE-074E-5218-2DEC-7A9022B0F255}"/>
              </a:ext>
            </a:extLst>
          </p:cNvPr>
          <p:cNvSpPr>
            <a:spLocks noGrp="1"/>
          </p:cNvSpPr>
          <p:nvPr>
            <p:ph idx="1"/>
          </p:nvPr>
        </p:nvSpPr>
        <p:spPr>
          <a:xfrm>
            <a:off x="838200" y="1825625"/>
            <a:ext cx="10820400" cy="4355042"/>
          </a:xfrm>
        </p:spPr>
        <p:txBody>
          <a:bodyPr>
            <a:normAutofit/>
          </a:bodyPr>
          <a:lstStyle/>
          <a:p>
            <a:r>
              <a:rPr lang="en-US" sz="2200"/>
              <a:t>For Trip distance, tip amount:</a:t>
            </a:r>
          </a:p>
          <a:p>
            <a:pPr marL="342900" indent="-342900">
              <a:buFont typeface="Arial" panose="020B0604020202020204" pitchFamily="34" charset="0"/>
              <a:buChar char="•"/>
            </a:pPr>
            <a:r>
              <a:rPr lang="en-US" sz="2200"/>
              <a:t>Checking where trip distance is more than 0</a:t>
            </a:r>
          </a:p>
          <a:p>
            <a:pPr marL="342900" indent="-342900">
              <a:buFont typeface="Arial" panose="020B0604020202020204" pitchFamily="34" charset="0"/>
              <a:buChar char="•"/>
            </a:pPr>
            <a:r>
              <a:rPr lang="en-US" sz="2200"/>
              <a:t>Using </a:t>
            </a:r>
            <a:r>
              <a:rPr lang="en-US" sz="2200" err="1"/>
              <a:t>InterQuartile</a:t>
            </a:r>
            <a:r>
              <a:rPr lang="en-US" sz="2200"/>
              <a:t> Range concept to remove outliers</a:t>
            </a:r>
          </a:p>
          <a:p>
            <a:pPr marL="457200" indent="-457200">
              <a:buFont typeface="Arial" panose="020B0604020202020204" pitchFamily="34" charset="0"/>
              <a:buChar char="•"/>
            </a:pPr>
            <a:endParaRPr lang="en-US"/>
          </a:p>
        </p:txBody>
      </p:sp>
      <p:pic>
        <p:nvPicPr>
          <p:cNvPr id="4" name="Picture 3">
            <a:extLst>
              <a:ext uri="{FF2B5EF4-FFF2-40B4-BE49-F238E27FC236}">
                <a16:creationId xmlns:a16="http://schemas.microsoft.com/office/drawing/2014/main" id="{468A88A7-439F-B981-2104-32011BF462A1}"/>
              </a:ext>
            </a:extLst>
          </p:cNvPr>
          <p:cNvPicPr>
            <a:picLocks noChangeAspect="1"/>
          </p:cNvPicPr>
          <p:nvPr/>
        </p:nvPicPr>
        <p:blipFill>
          <a:blip r:embed="rId2"/>
          <a:stretch>
            <a:fillRect/>
          </a:stretch>
        </p:blipFill>
        <p:spPr>
          <a:xfrm>
            <a:off x="1790583" y="3843866"/>
            <a:ext cx="8915633" cy="2336801"/>
          </a:xfrm>
          <a:prstGeom prst="rect">
            <a:avLst/>
          </a:prstGeom>
        </p:spPr>
      </p:pic>
    </p:spTree>
    <p:extLst>
      <p:ext uri="{BB962C8B-B14F-4D97-AF65-F5344CB8AC3E}">
        <p14:creationId xmlns:p14="http://schemas.microsoft.com/office/powerpoint/2010/main" val="23157379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F38D9-7F77-223C-E6EC-FE31521C65E9}"/>
              </a:ext>
            </a:extLst>
          </p:cNvPr>
          <p:cNvSpPr>
            <a:spLocks noGrp="1"/>
          </p:cNvSpPr>
          <p:nvPr>
            <p:ph type="title"/>
          </p:nvPr>
        </p:nvSpPr>
        <p:spPr/>
        <p:txBody>
          <a:bodyPr/>
          <a:lstStyle/>
          <a:p>
            <a:r>
              <a:rPr lang="en-US"/>
              <a:t>Data Cleaning: Removing outliers from dataset</a:t>
            </a:r>
          </a:p>
        </p:txBody>
      </p:sp>
      <p:sp>
        <p:nvSpPr>
          <p:cNvPr id="3" name="Content Placeholder 2">
            <a:extLst>
              <a:ext uri="{FF2B5EF4-FFF2-40B4-BE49-F238E27FC236}">
                <a16:creationId xmlns:a16="http://schemas.microsoft.com/office/drawing/2014/main" id="{F54C75AE-074E-5218-2DEC-7A9022B0F255}"/>
              </a:ext>
            </a:extLst>
          </p:cNvPr>
          <p:cNvSpPr>
            <a:spLocks noGrp="1"/>
          </p:cNvSpPr>
          <p:nvPr>
            <p:ph idx="1"/>
          </p:nvPr>
        </p:nvSpPr>
        <p:spPr>
          <a:xfrm>
            <a:off x="838200" y="1537854"/>
            <a:ext cx="10820400" cy="4033215"/>
          </a:xfrm>
        </p:spPr>
        <p:txBody>
          <a:bodyPr>
            <a:normAutofit/>
          </a:bodyPr>
          <a:lstStyle/>
          <a:p>
            <a:r>
              <a:rPr lang="en-US" sz="2200"/>
              <a:t>For </a:t>
            </a:r>
            <a:r>
              <a:rPr lang="en-US" sz="2200" err="1"/>
              <a:t>total_amount</a:t>
            </a:r>
            <a:r>
              <a:rPr lang="en-US" sz="2200"/>
              <a:t>, </a:t>
            </a:r>
            <a:r>
              <a:rPr lang="en-US" sz="2200" err="1"/>
              <a:t>tip_amount</a:t>
            </a:r>
            <a:endParaRPr lang="en-US" sz="2200"/>
          </a:p>
          <a:p>
            <a:pPr marL="342900" indent="-342900">
              <a:buFont typeface="Arial" panose="020B0604020202020204" pitchFamily="34" charset="0"/>
              <a:buChar char="•"/>
            </a:pPr>
            <a:r>
              <a:rPr lang="en-US" sz="2200"/>
              <a:t>Checking where </a:t>
            </a:r>
            <a:r>
              <a:rPr lang="en-US" sz="2200" err="1"/>
              <a:t>Total_amount</a:t>
            </a:r>
            <a:r>
              <a:rPr lang="en-US" sz="2200"/>
              <a:t> is more than $2.5</a:t>
            </a:r>
          </a:p>
          <a:p>
            <a:pPr marL="342900" indent="-342900">
              <a:buFont typeface="Arial" panose="020B0604020202020204" pitchFamily="34" charset="0"/>
              <a:buChar char="•"/>
            </a:pPr>
            <a:r>
              <a:rPr lang="en-US" sz="2200"/>
              <a:t>Using </a:t>
            </a:r>
            <a:r>
              <a:rPr lang="en-US" sz="2200" err="1"/>
              <a:t>InterQuartile</a:t>
            </a:r>
            <a:r>
              <a:rPr lang="en-US" sz="2200"/>
              <a:t> Range concept to remove outliers</a:t>
            </a:r>
          </a:p>
          <a:p>
            <a:pPr marL="457200" indent="-457200">
              <a:buFont typeface="Arial" panose="020B0604020202020204" pitchFamily="34" charset="0"/>
              <a:buChar char="•"/>
            </a:pPr>
            <a:endParaRPr lang="en-US"/>
          </a:p>
        </p:txBody>
      </p:sp>
      <p:pic>
        <p:nvPicPr>
          <p:cNvPr id="5" name="Picture 4">
            <a:extLst>
              <a:ext uri="{FF2B5EF4-FFF2-40B4-BE49-F238E27FC236}">
                <a16:creationId xmlns:a16="http://schemas.microsoft.com/office/drawing/2014/main" id="{C0EB7BB6-15AA-1F25-B5FD-79FCB1571A2C}"/>
              </a:ext>
            </a:extLst>
          </p:cNvPr>
          <p:cNvPicPr>
            <a:picLocks noChangeAspect="1"/>
          </p:cNvPicPr>
          <p:nvPr/>
        </p:nvPicPr>
        <p:blipFill>
          <a:blip r:embed="rId2"/>
          <a:stretch>
            <a:fillRect/>
          </a:stretch>
        </p:blipFill>
        <p:spPr>
          <a:xfrm>
            <a:off x="1052144" y="3245126"/>
            <a:ext cx="10087712" cy="2850874"/>
          </a:xfrm>
          <a:prstGeom prst="rect">
            <a:avLst/>
          </a:prstGeom>
        </p:spPr>
      </p:pic>
    </p:spTree>
    <p:extLst>
      <p:ext uri="{BB962C8B-B14F-4D97-AF65-F5344CB8AC3E}">
        <p14:creationId xmlns:p14="http://schemas.microsoft.com/office/powerpoint/2010/main" val="11775597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F38D9-7F77-223C-E6EC-FE31521C65E9}"/>
              </a:ext>
            </a:extLst>
          </p:cNvPr>
          <p:cNvSpPr>
            <a:spLocks noGrp="1"/>
          </p:cNvSpPr>
          <p:nvPr>
            <p:ph type="title"/>
          </p:nvPr>
        </p:nvSpPr>
        <p:spPr/>
        <p:txBody>
          <a:bodyPr>
            <a:normAutofit/>
          </a:bodyPr>
          <a:lstStyle/>
          <a:p>
            <a:r>
              <a:rPr lang="en-US" dirty="0"/>
              <a:t>Data Cleaning: Removing outliers from dataset</a:t>
            </a:r>
          </a:p>
        </p:txBody>
      </p:sp>
      <p:sp>
        <p:nvSpPr>
          <p:cNvPr id="3" name="Content Placeholder 2">
            <a:extLst>
              <a:ext uri="{FF2B5EF4-FFF2-40B4-BE49-F238E27FC236}">
                <a16:creationId xmlns:a16="http://schemas.microsoft.com/office/drawing/2014/main" id="{F54C75AE-074E-5218-2DEC-7A9022B0F255}"/>
              </a:ext>
            </a:extLst>
          </p:cNvPr>
          <p:cNvSpPr>
            <a:spLocks noGrp="1"/>
          </p:cNvSpPr>
          <p:nvPr>
            <p:ph idx="1"/>
          </p:nvPr>
        </p:nvSpPr>
        <p:spPr>
          <a:xfrm>
            <a:off x="838200" y="1504851"/>
            <a:ext cx="10820400" cy="4355042"/>
          </a:xfrm>
        </p:spPr>
        <p:txBody>
          <a:bodyPr>
            <a:normAutofit/>
          </a:bodyPr>
          <a:lstStyle/>
          <a:p>
            <a:r>
              <a:rPr lang="en-US" sz="2200"/>
              <a:t>For Passenger count:</a:t>
            </a:r>
          </a:p>
          <a:p>
            <a:r>
              <a:rPr lang="en-US" sz="2200"/>
              <a:t>Consider passengers between 0 to 4</a:t>
            </a:r>
          </a:p>
          <a:p>
            <a:r>
              <a:rPr lang="en-US" sz="2200"/>
              <a:t>Note: Why are we taking 0 passengers? Because Green taxis can also deliver packages, hence passengers are 0!</a:t>
            </a:r>
          </a:p>
          <a:p>
            <a:pPr marL="457200" indent="-457200">
              <a:buFont typeface="Arial" panose="020B0604020202020204" pitchFamily="34" charset="0"/>
              <a:buChar char="•"/>
            </a:pPr>
            <a:endParaRPr lang="en-US"/>
          </a:p>
        </p:txBody>
      </p:sp>
      <p:pic>
        <p:nvPicPr>
          <p:cNvPr id="7" name="Picture 6">
            <a:extLst>
              <a:ext uri="{FF2B5EF4-FFF2-40B4-BE49-F238E27FC236}">
                <a16:creationId xmlns:a16="http://schemas.microsoft.com/office/drawing/2014/main" id="{B2CDC2C8-354C-9C9E-B159-4A67B31C00C7}"/>
              </a:ext>
            </a:extLst>
          </p:cNvPr>
          <p:cNvPicPr>
            <a:picLocks noChangeAspect="1"/>
          </p:cNvPicPr>
          <p:nvPr/>
        </p:nvPicPr>
        <p:blipFill>
          <a:blip r:embed="rId2"/>
          <a:stretch>
            <a:fillRect/>
          </a:stretch>
        </p:blipFill>
        <p:spPr>
          <a:xfrm>
            <a:off x="1282455" y="4186903"/>
            <a:ext cx="9930006" cy="1109133"/>
          </a:xfrm>
          <a:prstGeom prst="rect">
            <a:avLst/>
          </a:prstGeom>
        </p:spPr>
      </p:pic>
    </p:spTree>
    <p:extLst>
      <p:ext uri="{BB962C8B-B14F-4D97-AF65-F5344CB8AC3E}">
        <p14:creationId xmlns:p14="http://schemas.microsoft.com/office/powerpoint/2010/main" val="35449876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98E04-8BD5-741A-01C7-4DF7879F83B3}"/>
              </a:ext>
            </a:extLst>
          </p:cNvPr>
          <p:cNvSpPr>
            <a:spLocks noGrp="1"/>
          </p:cNvSpPr>
          <p:nvPr>
            <p:ph type="title"/>
          </p:nvPr>
        </p:nvSpPr>
        <p:spPr/>
        <p:txBody>
          <a:bodyPr>
            <a:normAutofit/>
          </a:bodyPr>
          <a:lstStyle/>
          <a:p>
            <a:r>
              <a:rPr lang="en-US" dirty="0"/>
              <a:t>Data Cleaning: </a:t>
            </a:r>
          </a:p>
        </p:txBody>
      </p:sp>
      <p:pic>
        <p:nvPicPr>
          <p:cNvPr id="4" name="Picture 3">
            <a:extLst>
              <a:ext uri="{FF2B5EF4-FFF2-40B4-BE49-F238E27FC236}">
                <a16:creationId xmlns:a16="http://schemas.microsoft.com/office/drawing/2014/main" id="{832DBDA5-850F-80B1-F607-7703F607ADDA}"/>
              </a:ext>
            </a:extLst>
          </p:cNvPr>
          <p:cNvPicPr>
            <a:picLocks noChangeAspect="1"/>
          </p:cNvPicPr>
          <p:nvPr/>
        </p:nvPicPr>
        <p:blipFill>
          <a:blip r:embed="rId2"/>
          <a:stretch>
            <a:fillRect/>
          </a:stretch>
        </p:blipFill>
        <p:spPr>
          <a:xfrm>
            <a:off x="1372007" y="1838981"/>
            <a:ext cx="8974503" cy="467783"/>
          </a:xfrm>
          <a:prstGeom prst="rect">
            <a:avLst/>
          </a:prstGeom>
        </p:spPr>
      </p:pic>
      <p:sp>
        <p:nvSpPr>
          <p:cNvPr id="7" name="Content Placeholder 2">
            <a:extLst>
              <a:ext uri="{FF2B5EF4-FFF2-40B4-BE49-F238E27FC236}">
                <a16:creationId xmlns:a16="http://schemas.microsoft.com/office/drawing/2014/main" id="{31583D6D-0D62-D317-0C7D-220125244F84}"/>
              </a:ext>
            </a:extLst>
          </p:cNvPr>
          <p:cNvSpPr txBox="1">
            <a:spLocks/>
          </p:cNvSpPr>
          <p:nvPr/>
        </p:nvSpPr>
        <p:spPr>
          <a:xfrm>
            <a:off x="838200" y="1405562"/>
            <a:ext cx="10820400" cy="4355042"/>
          </a:xfrm>
          <a:prstGeom prst="rect">
            <a:avLst/>
          </a:prstGeom>
        </p:spPr>
        <p:txBody>
          <a:bodyPr vert="horz" lIns="0" tIns="45720" rIns="0" bIns="45720" rtlCol="0">
            <a:normAutofit/>
          </a:bodyPr>
          <a:lstStyle>
            <a:lvl1pPr marL="0" indent="0" algn="l" defTabSz="914400" rtl="0" eaLnBrk="1" latinLnBrk="0" hangingPunct="1">
              <a:lnSpc>
                <a:spcPct val="90000"/>
              </a:lnSpc>
              <a:spcBef>
                <a:spcPts val="0"/>
              </a:spcBef>
              <a:spcAft>
                <a:spcPts val="1200"/>
              </a:spcAft>
              <a:buClr>
                <a:schemeClr val="tx2"/>
              </a:buClr>
              <a:buFont typeface="Arial" panose="020B0604020202020204" pitchFamily="34" charset="0"/>
              <a:buNone/>
              <a:defRPr sz="3200" kern="1200">
                <a:solidFill>
                  <a:schemeClr val="accent1"/>
                </a:solidFill>
                <a:latin typeface="Sherman Sans Book" pitchFamily="2" charset="77"/>
                <a:ea typeface="Sherman Sans Book" pitchFamily="2" charset="77"/>
                <a:cs typeface="Verdana" panose="020B0604030504040204" pitchFamily="34" charset="0"/>
              </a:defRPr>
            </a:lvl1pPr>
            <a:lvl2pPr marL="9525" indent="0" algn="l" defTabSz="914400" rtl="0" eaLnBrk="1" latinLnBrk="0" hangingPunct="1">
              <a:lnSpc>
                <a:spcPct val="90000"/>
              </a:lnSpc>
              <a:spcBef>
                <a:spcPts val="0"/>
              </a:spcBef>
              <a:spcAft>
                <a:spcPts val="1200"/>
              </a:spcAft>
              <a:buClr>
                <a:schemeClr val="tx2"/>
              </a:buClr>
              <a:buFont typeface="System Font Regular"/>
              <a:buNone/>
              <a:tabLst/>
              <a:defRPr sz="2800" kern="1200">
                <a:solidFill>
                  <a:schemeClr val="accent1"/>
                </a:solidFill>
                <a:latin typeface="Sherman Sans Book" pitchFamily="2" charset="77"/>
                <a:ea typeface="Sherman Sans Book" pitchFamily="2" charset="77"/>
                <a:cs typeface="Verdana" panose="020B0604030504040204" pitchFamily="34" charset="0"/>
              </a:defRPr>
            </a:lvl2pPr>
            <a:lvl3pPr marL="9525" indent="0" algn="l" defTabSz="914400" rtl="0" eaLnBrk="1" latinLnBrk="0" hangingPunct="1">
              <a:lnSpc>
                <a:spcPct val="90000"/>
              </a:lnSpc>
              <a:spcBef>
                <a:spcPts val="0"/>
              </a:spcBef>
              <a:spcAft>
                <a:spcPts val="1200"/>
              </a:spcAft>
              <a:buClr>
                <a:schemeClr val="accent1"/>
              </a:buClr>
              <a:buFont typeface="Wingdings" pitchFamily="2" charset="2"/>
              <a:buNone/>
              <a:tabLst/>
              <a:defRPr sz="2800" kern="1200">
                <a:solidFill>
                  <a:schemeClr val="accent1"/>
                </a:solidFill>
                <a:latin typeface="Sherman Sans Book" pitchFamily="2" charset="77"/>
                <a:ea typeface="Sherman Sans Book" pitchFamily="2" charset="77"/>
                <a:cs typeface="Verdana" panose="020B0604030504040204" pitchFamily="34" charset="0"/>
              </a:defRPr>
            </a:lvl3pPr>
            <a:lvl4pPr marL="9525" indent="0" algn="l" defTabSz="914400" rtl="0" eaLnBrk="1" latinLnBrk="0" hangingPunct="1">
              <a:lnSpc>
                <a:spcPct val="90000"/>
              </a:lnSpc>
              <a:spcBef>
                <a:spcPts val="0"/>
              </a:spcBef>
              <a:spcAft>
                <a:spcPts val="1200"/>
              </a:spcAft>
              <a:buClr>
                <a:schemeClr val="accent1"/>
              </a:buClr>
              <a:buFont typeface="System Font Regular"/>
              <a:buNone/>
              <a:tabLst/>
              <a:defRPr sz="2400" kern="1200">
                <a:solidFill>
                  <a:schemeClr val="accent1"/>
                </a:solidFill>
                <a:latin typeface="Sherman Sans Book" pitchFamily="2" charset="77"/>
                <a:ea typeface="Sherman Sans Book" pitchFamily="2" charset="77"/>
                <a:cs typeface="Verdana" panose="020B0604030504040204" pitchFamily="34" charset="0"/>
              </a:defRPr>
            </a:lvl4pPr>
            <a:lvl5pPr marL="9525" indent="0" algn="l" defTabSz="914400" rtl="0" eaLnBrk="1" latinLnBrk="0" hangingPunct="1">
              <a:lnSpc>
                <a:spcPct val="90000"/>
              </a:lnSpc>
              <a:spcBef>
                <a:spcPts val="0"/>
              </a:spcBef>
              <a:spcAft>
                <a:spcPts val="1200"/>
              </a:spcAft>
              <a:buClrTx/>
              <a:buFont typeface="Arial" panose="020B0604020202020204" pitchFamily="34" charset="0"/>
              <a:buNone/>
              <a:tabLst/>
              <a:defRPr sz="2400" kern="1200">
                <a:solidFill>
                  <a:schemeClr val="accent1"/>
                </a:solidFill>
                <a:latin typeface="Sherman Sans Book" pitchFamily="2" charset="77"/>
                <a:ea typeface="Sherman Sans Book" pitchFamily="2" charset="77"/>
                <a:cs typeface="Verdan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a:t>Calculate tip percent based on </a:t>
            </a:r>
            <a:r>
              <a:rPr lang="en-US" sz="2200" err="1"/>
              <a:t>tip_amount</a:t>
            </a:r>
            <a:r>
              <a:rPr lang="en-US" sz="2200"/>
              <a:t> and </a:t>
            </a:r>
            <a:r>
              <a:rPr lang="en-US" sz="2200" err="1"/>
              <a:t>total_amount</a:t>
            </a:r>
            <a:endParaRPr lang="en-US" sz="2200"/>
          </a:p>
          <a:p>
            <a:endParaRPr lang="en-US" sz="2200"/>
          </a:p>
          <a:p>
            <a:r>
              <a:rPr lang="en-US" sz="2200"/>
              <a:t>Create new columns based on data requirements</a:t>
            </a:r>
          </a:p>
          <a:p>
            <a:endParaRPr lang="en-US" sz="2200"/>
          </a:p>
          <a:p>
            <a:endParaRPr lang="en-US" sz="2200"/>
          </a:p>
          <a:p>
            <a:r>
              <a:rPr lang="en-US" sz="2200"/>
              <a:t>Calculate trip in minutes and average speed</a:t>
            </a:r>
          </a:p>
          <a:p>
            <a:pPr marL="457200" indent="-457200">
              <a:buFont typeface="Arial" panose="020B0604020202020204" pitchFamily="34" charset="0"/>
              <a:buChar char="•"/>
            </a:pPr>
            <a:endParaRPr lang="en-US"/>
          </a:p>
        </p:txBody>
      </p:sp>
      <p:pic>
        <p:nvPicPr>
          <p:cNvPr id="8" name="Picture 7">
            <a:extLst>
              <a:ext uri="{FF2B5EF4-FFF2-40B4-BE49-F238E27FC236}">
                <a16:creationId xmlns:a16="http://schemas.microsoft.com/office/drawing/2014/main" id="{918508B1-17E7-9985-EBEB-3C152F46324E}"/>
              </a:ext>
            </a:extLst>
          </p:cNvPr>
          <p:cNvPicPr>
            <a:picLocks noChangeAspect="1"/>
          </p:cNvPicPr>
          <p:nvPr/>
        </p:nvPicPr>
        <p:blipFill>
          <a:blip r:embed="rId3"/>
          <a:stretch>
            <a:fillRect/>
          </a:stretch>
        </p:blipFill>
        <p:spPr>
          <a:xfrm>
            <a:off x="1372007" y="2860137"/>
            <a:ext cx="8974503" cy="659664"/>
          </a:xfrm>
          <a:prstGeom prst="rect">
            <a:avLst/>
          </a:prstGeom>
        </p:spPr>
      </p:pic>
      <p:pic>
        <p:nvPicPr>
          <p:cNvPr id="9" name="Picture 8">
            <a:extLst>
              <a:ext uri="{FF2B5EF4-FFF2-40B4-BE49-F238E27FC236}">
                <a16:creationId xmlns:a16="http://schemas.microsoft.com/office/drawing/2014/main" id="{A164F6E0-0BE5-4279-47C0-2F2431517E2F}"/>
              </a:ext>
            </a:extLst>
          </p:cNvPr>
          <p:cNvPicPr>
            <a:picLocks noChangeAspect="1"/>
          </p:cNvPicPr>
          <p:nvPr/>
        </p:nvPicPr>
        <p:blipFill>
          <a:blip r:embed="rId4"/>
          <a:stretch>
            <a:fillRect/>
          </a:stretch>
        </p:blipFill>
        <p:spPr>
          <a:xfrm>
            <a:off x="1372007" y="4073174"/>
            <a:ext cx="8974503" cy="2371499"/>
          </a:xfrm>
          <a:prstGeom prst="rect">
            <a:avLst/>
          </a:prstGeom>
        </p:spPr>
      </p:pic>
    </p:spTree>
    <p:extLst>
      <p:ext uri="{BB962C8B-B14F-4D97-AF65-F5344CB8AC3E}">
        <p14:creationId xmlns:p14="http://schemas.microsoft.com/office/powerpoint/2010/main" val="28567754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6419E-D2EB-2FEF-687C-9A2740F645E6}"/>
              </a:ext>
            </a:extLst>
          </p:cNvPr>
          <p:cNvSpPr>
            <a:spLocks noGrp="1"/>
          </p:cNvSpPr>
          <p:nvPr>
            <p:ph type="title"/>
          </p:nvPr>
        </p:nvSpPr>
        <p:spPr>
          <a:xfrm>
            <a:off x="2242639" y="2556827"/>
            <a:ext cx="10515600" cy="1363663"/>
          </a:xfrm>
        </p:spPr>
        <p:txBody>
          <a:bodyPr/>
          <a:lstStyle/>
          <a:p>
            <a:r>
              <a:rPr lang="en-US" dirty="0"/>
              <a:t>Exploratory Data Analysis</a:t>
            </a:r>
          </a:p>
        </p:txBody>
      </p:sp>
      <p:sp>
        <p:nvSpPr>
          <p:cNvPr id="3" name="Text Placeholder 2">
            <a:extLst>
              <a:ext uri="{FF2B5EF4-FFF2-40B4-BE49-F238E27FC236}">
                <a16:creationId xmlns:a16="http://schemas.microsoft.com/office/drawing/2014/main" id="{86899E21-2E92-6D9B-5409-45D8985419BD}"/>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1676238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9FA0B-F93B-35ED-A81A-0AA8BFBF3072}"/>
              </a:ext>
            </a:extLst>
          </p:cNvPr>
          <p:cNvSpPr>
            <a:spLocks noGrp="1"/>
          </p:cNvSpPr>
          <p:nvPr>
            <p:ph type="title"/>
          </p:nvPr>
        </p:nvSpPr>
        <p:spPr>
          <a:xfrm>
            <a:off x="531496" y="541867"/>
            <a:ext cx="10617834" cy="968401"/>
          </a:xfrm>
        </p:spPr>
        <p:txBody>
          <a:bodyPr>
            <a:noAutofit/>
          </a:bodyPr>
          <a:lstStyle/>
          <a:p>
            <a:r>
              <a:rPr lang="en-US" dirty="0"/>
              <a:t>Analysis of Payment Methods from 2019 -2021: </a:t>
            </a:r>
            <a:br>
              <a:rPr lang="en-US" dirty="0"/>
            </a:br>
            <a:br>
              <a:rPr lang="en-US" dirty="0"/>
            </a:br>
            <a:endParaRPr lang="en-US" dirty="0"/>
          </a:p>
        </p:txBody>
      </p:sp>
      <p:sp>
        <p:nvSpPr>
          <p:cNvPr id="3" name="Content Placeholder 2">
            <a:extLst>
              <a:ext uri="{FF2B5EF4-FFF2-40B4-BE49-F238E27FC236}">
                <a16:creationId xmlns:a16="http://schemas.microsoft.com/office/drawing/2014/main" id="{6FFAD323-5D03-E067-EF2E-D78C549624F3}"/>
              </a:ext>
            </a:extLst>
          </p:cNvPr>
          <p:cNvSpPr>
            <a:spLocks noGrp="1"/>
          </p:cNvSpPr>
          <p:nvPr>
            <p:ph idx="1"/>
          </p:nvPr>
        </p:nvSpPr>
        <p:spPr>
          <a:xfrm>
            <a:off x="1042670" y="1016000"/>
            <a:ext cx="10004426" cy="5160963"/>
          </a:xfrm>
        </p:spPr>
        <p:txBody>
          <a:bodyPr>
            <a:normAutofit/>
          </a:bodyPr>
          <a:lstStyle/>
          <a:p>
            <a:pPr marL="342900" indent="-342900">
              <a:buFont typeface="Arial" panose="020B0604020202020204" pitchFamily="34" charset="0"/>
              <a:buChar char="•"/>
            </a:pPr>
            <a:r>
              <a:rPr lang="en-US" sz="1800"/>
              <a:t>Credit Cards and Cash were the two preferred methods of payment. </a:t>
            </a:r>
          </a:p>
          <a:p>
            <a:pPr marL="342900" indent="-342900">
              <a:buFont typeface="Arial" panose="020B0604020202020204" pitchFamily="34" charset="0"/>
              <a:buChar char="•"/>
            </a:pPr>
            <a:r>
              <a:rPr lang="en-US" sz="1800"/>
              <a:t>There is a sharp decline in the graph which directly corresponds to the decline in the number of trips starting March 2020.</a:t>
            </a:r>
          </a:p>
          <a:p>
            <a:pPr marL="342900" indent="-342900">
              <a:buFont typeface="Arial" panose="020B0604020202020204" pitchFamily="34" charset="0"/>
              <a:buChar char="•"/>
            </a:pPr>
            <a:r>
              <a:rPr lang="en-US" sz="1800"/>
              <a:t>The green vertical line signifies the official date of lockdown. This implies that COVID-19 was the cause of the down trend, and it started even before the official lockdown announcement was made.  </a:t>
            </a:r>
          </a:p>
          <a:p>
            <a:endParaRPr lang="en-US" sz="2200"/>
          </a:p>
          <a:p>
            <a:endParaRPr lang="en-US" sz="1800"/>
          </a:p>
          <a:p>
            <a:endParaRPr lang="en-US" sz="1800"/>
          </a:p>
        </p:txBody>
      </p:sp>
      <p:pic>
        <p:nvPicPr>
          <p:cNvPr id="1026" name="Picture 2">
            <a:extLst>
              <a:ext uri="{FF2B5EF4-FFF2-40B4-BE49-F238E27FC236}">
                <a16:creationId xmlns:a16="http://schemas.microsoft.com/office/drawing/2014/main" id="{30470DBB-934B-9354-1FB9-8DD14378D7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8533" y="2738480"/>
            <a:ext cx="9658563" cy="35776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7738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12D0E-86ED-58C5-CA60-40EADB6FF257}"/>
              </a:ext>
            </a:extLst>
          </p:cNvPr>
          <p:cNvSpPr>
            <a:spLocks noGrp="1"/>
          </p:cNvSpPr>
          <p:nvPr>
            <p:ph type="title"/>
          </p:nvPr>
        </p:nvSpPr>
        <p:spPr>
          <a:xfrm>
            <a:off x="299096" y="360049"/>
            <a:ext cx="3781760" cy="1645920"/>
          </a:xfrm>
        </p:spPr>
        <p:txBody>
          <a:bodyPr vert="horz" lIns="91440" tIns="45720" rIns="91440" bIns="45720" rtlCol="0" anchor="ctr">
            <a:normAutofit/>
          </a:bodyPr>
          <a:lstStyle/>
          <a:p>
            <a:r>
              <a:rPr lang="en-US" dirty="0"/>
              <a:t>Analysis of Taxi Trips throughout the Day. </a:t>
            </a:r>
          </a:p>
        </p:txBody>
      </p:sp>
      <p:pic>
        <p:nvPicPr>
          <p:cNvPr id="2050" name="Picture 2" descr="Chart, bar chart&#10;&#10;Description automatically generated">
            <a:extLst>
              <a:ext uri="{FF2B5EF4-FFF2-40B4-BE49-F238E27FC236}">
                <a16:creationId xmlns:a16="http://schemas.microsoft.com/office/drawing/2014/main" id="{F67AB191-833D-048B-7F47-433854829B27}"/>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4416787" y="696125"/>
            <a:ext cx="3781760" cy="2732875"/>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2">
            <a:extLst>
              <a:ext uri="{FF2B5EF4-FFF2-40B4-BE49-F238E27FC236}">
                <a16:creationId xmlns:a16="http://schemas.microsoft.com/office/drawing/2014/main" id="{BF6D858E-E883-4B81-133E-83674FE1E1CD}"/>
              </a:ext>
            </a:extLst>
          </p:cNvPr>
          <p:cNvSpPr txBox="1">
            <a:spLocks/>
          </p:cNvSpPr>
          <p:nvPr/>
        </p:nvSpPr>
        <p:spPr>
          <a:xfrm>
            <a:off x="133814" y="2155967"/>
            <a:ext cx="4112324" cy="4798503"/>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0"/>
              </a:spcBef>
              <a:spcAft>
                <a:spcPts val="1200"/>
              </a:spcAft>
              <a:buClr>
                <a:schemeClr val="tx2"/>
              </a:buClr>
              <a:buFont typeface="Arial" panose="020B0604020202020204" pitchFamily="34" charset="0"/>
              <a:buNone/>
              <a:defRPr sz="3200" kern="1200">
                <a:solidFill>
                  <a:schemeClr val="accent1"/>
                </a:solidFill>
                <a:latin typeface="Sherman Sans Book" pitchFamily="2" charset="77"/>
                <a:ea typeface="Sherman Sans Book" pitchFamily="2" charset="77"/>
                <a:cs typeface="Verdana" panose="020B0604030504040204" pitchFamily="34" charset="0"/>
              </a:defRPr>
            </a:lvl1pPr>
            <a:lvl2pPr marL="9525" indent="0" algn="l" defTabSz="914400" rtl="0" eaLnBrk="1" latinLnBrk="0" hangingPunct="1">
              <a:lnSpc>
                <a:spcPct val="90000"/>
              </a:lnSpc>
              <a:spcBef>
                <a:spcPts val="0"/>
              </a:spcBef>
              <a:spcAft>
                <a:spcPts val="1200"/>
              </a:spcAft>
              <a:buClr>
                <a:schemeClr val="tx2"/>
              </a:buClr>
              <a:buFont typeface="System Font Regular"/>
              <a:buNone/>
              <a:tabLst/>
              <a:defRPr sz="2800" kern="1200">
                <a:solidFill>
                  <a:schemeClr val="accent1"/>
                </a:solidFill>
                <a:latin typeface="Sherman Sans Book" pitchFamily="2" charset="77"/>
                <a:ea typeface="Sherman Sans Book" pitchFamily="2" charset="77"/>
                <a:cs typeface="Verdana" panose="020B0604030504040204" pitchFamily="34" charset="0"/>
              </a:defRPr>
            </a:lvl2pPr>
            <a:lvl3pPr marL="9525" indent="0" algn="l" defTabSz="914400" rtl="0" eaLnBrk="1" latinLnBrk="0" hangingPunct="1">
              <a:lnSpc>
                <a:spcPct val="90000"/>
              </a:lnSpc>
              <a:spcBef>
                <a:spcPts val="0"/>
              </a:spcBef>
              <a:spcAft>
                <a:spcPts val="1200"/>
              </a:spcAft>
              <a:buClr>
                <a:schemeClr val="accent1"/>
              </a:buClr>
              <a:buFont typeface="Wingdings" pitchFamily="2" charset="2"/>
              <a:buNone/>
              <a:tabLst/>
              <a:defRPr sz="2800" kern="1200">
                <a:solidFill>
                  <a:schemeClr val="accent1"/>
                </a:solidFill>
                <a:latin typeface="Sherman Sans Book" pitchFamily="2" charset="77"/>
                <a:ea typeface="Sherman Sans Book" pitchFamily="2" charset="77"/>
                <a:cs typeface="Verdana" panose="020B0604030504040204" pitchFamily="34" charset="0"/>
              </a:defRPr>
            </a:lvl3pPr>
            <a:lvl4pPr marL="9525" indent="0" algn="l" defTabSz="914400" rtl="0" eaLnBrk="1" latinLnBrk="0" hangingPunct="1">
              <a:lnSpc>
                <a:spcPct val="90000"/>
              </a:lnSpc>
              <a:spcBef>
                <a:spcPts val="0"/>
              </a:spcBef>
              <a:spcAft>
                <a:spcPts val="1200"/>
              </a:spcAft>
              <a:buClr>
                <a:schemeClr val="accent1"/>
              </a:buClr>
              <a:buFont typeface="System Font Regular"/>
              <a:buNone/>
              <a:tabLst/>
              <a:defRPr sz="2400" kern="1200">
                <a:solidFill>
                  <a:schemeClr val="accent1"/>
                </a:solidFill>
                <a:latin typeface="Sherman Sans Book" pitchFamily="2" charset="77"/>
                <a:ea typeface="Sherman Sans Book" pitchFamily="2" charset="77"/>
                <a:cs typeface="Verdana" panose="020B0604030504040204" pitchFamily="34" charset="0"/>
              </a:defRPr>
            </a:lvl4pPr>
            <a:lvl5pPr marL="9525" indent="0" algn="l" defTabSz="914400" rtl="0" eaLnBrk="1" latinLnBrk="0" hangingPunct="1">
              <a:lnSpc>
                <a:spcPct val="90000"/>
              </a:lnSpc>
              <a:spcBef>
                <a:spcPts val="0"/>
              </a:spcBef>
              <a:spcAft>
                <a:spcPts val="1200"/>
              </a:spcAft>
              <a:buClrTx/>
              <a:buFont typeface="Arial" panose="020B0604020202020204" pitchFamily="34" charset="0"/>
              <a:buNone/>
              <a:tabLst/>
              <a:defRPr sz="2400" kern="1200">
                <a:solidFill>
                  <a:schemeClr val="accent1"/>
                </a:solidFill>
                <a:latin typeface="Sherman Sans Book" pitchFamily="2" charset="77"/>
                <a:ea typeface="Sherman Sans Book" pitchFamily="2" charset="77"/>
                <a:cs typeface="Verdan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r>
              <a:rPr lang="en-US" sz="2200" dirty="0"/>
              <a:t>Trips that occur in early morning hour relatively cover longer distances than those happening in the rest of the day.</a:t>
            </a:r>
          </a:p>
          <a:p>
            <a:pPr marL="342900" indent="-342900">
              <a:buFont typeface="Arial" panose="020B0604020202020204" pitchFamily="34" charset="0"/>
              <a:buChar char="•"/>
            </a:pPr>
            <a:r>
              <a:rPr lang="en-US" sz="2200" dirty="0"/>
              <a:t>In contrast, we see that the number of trips gradually increases as the day progresses. </a:t>
            </a:r>
          </a:p>
          <a:p>
            <a:pPr marL="342900" indent="-342900">
              <a:buFont typeface="Arial" panose="020B0604020202020204" pitchFamily="34" charset="0"/>
              <a:buChar char="•"/>
            </a:pPr>
            <a:r>
              <a:rPr lang="en-US" sz="2200" dirty="0"/>
              <a:t>Most trips are happening between 0 to 2 miles of distance</a:t>
            </a:r>
          </a:p>
          <a:p>
            <a:pPr marL="457200" indent="-228600">
              <a:buFont typeface="Arial" panose="020B0604020202020204" pitchFamily="34" charset="0"/>
              <a:buChar char="•"/>
            </a:pPr>
            <a:endParaRPr lang="en-US" sz="1800" dirty="0">
              <a:solidFill>
                <a:schemeClr val="tx1"/>
              </a:solidFill>
              <a:latin typeface="+mn-lt"/>
              <a:ea typeface="+mn-ea"/>
              <a:cs typeface="+mn-cs"/>
            </a:endParaRPr>
          </a:p>
          <a:p>
            <a:pPr marL="457200" indent="-228600">
              <a:buFont typeface="Arial" panose="020B0604020202020204" pitchFamily="34" charset="0"/>
              <a:buChar char="•"/>
            </a:pPr>
            <a:endParaRPr lang="en-US" sz="1800" dirty="0">
              <a:solidFill>
                <a:schemeClr val="tx1"/>
              </a:solidFill>
              <a:latin typeface="+mn-lt"/>
              <a:ea typeface="+mn-ea"/>
              <a:cs typeface="+mn-cs"/>
            </a:endParaRPr>
          </a:p>
        </p:txBody>
      </p:sp>
      <p:pic>
        <p:nvPicPr>
          <p:cNvPr id="2052" name="Picture 4" descr="Chart, histogram&#10;&#10;Description automatically generated">
            <a:extLst>
              <a:ext uri="{FF2B5EF4-FFF2-40B4-BE49-F238E27FC236}">
                <a16:creationId xmlns:a16="http://schemas.microsoft.com/office/drawing/2014/main" id="{3B418965-2CE7-7037-A792-0524D4007354}"/>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8179293" y="703389"/>
            <a:ext cx="4012707" cy="2732874"/>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Chart, histogram&#10;&#10;Description automatically generated">
            <a:extLst>
              <a:ext uri="{FF2B5EF4-FFF2-40B4-BE49-F238E27FC236}">
                <a16:creationId xmlns:a16="http://schemas.microsoft.com/office/drawing/2014/main" id="{EA87DEE5-FA31-5A8E-2403-F74D7C5203AD}"/>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4338908" y="3790710"/>
            <a:ext cx="3859639" cy="258786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075B04D0-198B-6F8A-7D9F-53F2E69C258B}"/>
              </a:ext>
            </a:extLst>
          </p:cNvPr>
          <p:cNvSpPr txBox="1"/>
          <p:nvPr/>
        </p:nvSpPr>
        <p:spPr>
          <a:xfrm>
            <a:off x="603951" y="3790710"/>
            <a:ext cx="7249704" cy="430887"/>
          </a:xfrm>
          <a:prstGeom prst="rect">
            <a:avLst/>
          </a:prstGeom>
          <a:noFill/>
        </p:spPr>
        <p:txBody>
          <a:bodyPr wrap="square" rtlCol="0">
            <a:spAutoFit/>
          </a:bodyPr>
          <a:lstStyle/>
          <a:p>
            <a:endParaRPr lang="en-US" sz="2200"/>
          </a:p>
        </p:txBody>
      </p:sp>
      <p:pic>
        <p:nvPicPr>
          <p:cNvPr id="7170" name="Picture 2">
            <a:extLst>
              <a:ext uri="{FF2B5EF4-FFF2-40B4-BE49-F238E27FC236}">
                <a16:creationId xmlns:a16="http://schemas.microsoft.com/office/drawing/2014/main" id="{5D567273-CDD5-3B02-CEA8-A22B39AF2DF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78080" y="3729868"/>
            <a:ext cx="3415131" cy="24247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32879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6D97D-BF67-B8C2-9A2F-39DD384DBC36}"/>
              </a:ext>
            </a:extLst>
          </p:cNvPr>
          <p:cNvSpPr>
            <a:spLocks noGrp="1"/>
          </p:cNvSpPr>
          <p:nvPr>
            <p:ph type="title"/>
          </p:nvPr>
        </p:nvSpPr>
        <p:spPr>
          <a:xfrm>
            <a:off x="355600" y="2"/>
            <a:ext cx="10998200" cy="1097464"/>
          </a:xfrm>
        </p:spPr>
        <p:txBody>
          <a:bodyPr>
            <a:normAutofit/>
          </a:bodyPr>
          <a:lstStyle/>
          <a:p>
            <a:r>
              <a:rPr lang="en-US" dirty="0"/>
              <a:t>Analysis of Tip amount based on Fare Prices</a:t>
            </a:r>
          </a:p>
        </p:txBody>
      </p:sp>
      <p:pic>
        <p:nvPicPr>
          <p:cNvPr id="3076" name="Picture 4">
            <a:extLst>
              <a:ext uri="{FF2B5EF4-FFF2-40B4-BE49-F238E27FC236}">
                <a16:creationId xmlns:a16="http://schemas.microsoft.com/office/drawing/2014/main" id="{563C94F0-07EE-E69D-8E9E-AA3E70D1D869}"/>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730790" y="1116769"/>
            <a:ext cx="6334210" cy="462446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255422A-D2B6-E488-B6F4-C3188B6AAD9A}"/>
              </a:ext>
            </a:extLst>
          </p:cNvPr>
          <p:cNvSpPr txBox="1"/>
          <p:nvPr/>
        </p:nvSpPr>
        <p:spPr>
          <a:xfrm>
            <a:off x="5317067" y="728133"/>
            <a:ext cx="184731" cy="369332"/>
          </a:xfrm>
          <a:prstGeom prst="rect">
            <a:avLst/>
          </a:prstGeom>
          <a:noFill/>
        </p:spPr>
        <p:txBody>
          <a:bodyPr wrap="none" rtlCol="0">
            <a:spAutoFit/>
          </a:bodyPr>
          <a:lstStyle/>
          <a:p>
            <a:endParaRPr lang="en-US"/>
          </a:p>
        </p:txBody>
      </p:sp>
      <p:sp>
        <p:nvSpPr>
          <p:cNvPr id="5" name="TextBox 4">
            <a:extLst>
              <a:ext uri="{FF2B5EF4-FFF2-40B4-BE49-F238E27FC236}">
                <a16:creationId xmlns:a16="http://schemas.microsoft.com/office/drawing/2014/main" id="{015D5D7D-9C01-801C-018B-DEFE81D529A1}"/>
              </a:ext>
            </a:extLst>
          </p:cNvPr>
          <p:cNvSpPr txBox="1"/>
          <p:nvPr/>
        </p:nvSpPr>
        <p:spPr>
          <a:xfrm>
            <a:off x="355600" y="2020852"/>
            <a:ext cx="5374799" cy="1006429"/>
          </a:xfrm>
          <a:prstGeom prst="rect">
            <a:avLst/>
          </a:prstGeom>
          <a:noFill/>
        </p:spPr>
        <p:txBody>
          <a:bodyPr wrap="square" rtlCol="0">
            <a:spAutoFit/>
          </a:bodyPr>
          <a:lstStyle/>
          <a:p>
            <a:pPr>
              <a:lnSpc>
                <a:spcPct val="90000"/>
              </a:lnSpc>
              <a:spcAft>
                <a:spcPts val="1200"/>
              </a:spcAft>
              <a:buClr>
                <a:schemeClr val="tx2"/>
              </a:buClr>
            </a:pPr>
            <a:r>
              <a:rPr lang="en-US" sz="2200" dirty="0">
                <a:solidFill>
                  <a:schemeClr val="accent1"/>
                </a:solidFill>
                <a:latin typeface="Sherman Sans Book" pitchFamily="2" charset="77"/>
                <a:cs typeface="Verdana" panose="020B0604030504040204" pitchFamily="34" charset="0"/>
              </a:rPr>
              <a:t>The percentage of the tip amount goes on decreasing as the Fare amount of the trip ride increases.</a:t>
            </a:r>
          </a:p>
        </p:txBody>
      </p:sp>
    </p:spTree>
    <p:extLst>
      <p:ext uri="{BB962C8B-B14F-4D97-AF65-F5344CB8AC3E}">
        <p14:creationId xmlns:p14="http://schemas.microsoft.com/office/powerpoint/2010/main" val="15888278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12CC9-F550-F245-B105-23DB02F54A82}"/>
              </a:ext>
            </a:extLst>
          </p:cNvPr>
          <p:cNvSpPr>
            <a:spLocks noGrp="1"/>
          </p:cNvSpPr>
          <p:nvPr>
            <p:ph type="title"/>
          </p:nvPr>
        </p:nvSpPr>
        <p:spPr/>
        <p:txBody>
          <a:bodyPr>
            <a:normAutofit/>
          </a:bodyPr>
          <a:lstStyle/>
          <a:p>
            <a:r>
              <a:rPr lang="en-US" dirty="0"/>
              <a:t>Outline</a:t>
            </a:r>
          </a:p>
        </p:txBody>
      </p:sp>
      <p:sp>
        <p:nvSpPr>
          <p:cNvPr id="6" name="Content Placeholder 5">
            <a:extLst>
              <a:ext uri="{FF2B5EF4-FFF2-40B4-BE49-F238E27FC236}">
                <a16:creationId xmlns:a16="http://schemas.microsoft.com/office/drawing/2014/main" id="{2693BC37-4347-E14F-1771-4E2A870612F8}"/>
              </a:ext>
            </a:extLst>
          </p:cNvPr>
          <p:cNvSpPr>
            <a:spLocks noGrp="1"/>
          </p:cNvSpPr>
          <p:nvPr>
            <p:ph idx="1"/>
          </p:nvPr>
        </p:nvSpPr>
        <p:spPr>
          <a:xfrm>
            <a:off x="838200" y="1569954"/>
            <a:ext cx="10515600" cy="4351338"/>
          </a:xfrm>
        </p:spPr>
        <p:txBody>
          <a:bodyPr vert="horz" lIns="0" tIns="45720" rIns="0" bIns="45720" rtlCol="0" anchor="t">
            <a:normAutofit/>
          </a:bodyPr>
          <a:lstStyle/>
          <a:p>
            <a:pPr marL="342900" indent="-342900">
              <a:buFont typeface="Arial" panose="020B0604020202020204" pitchFamily="34" charset="0"/>
              <a:buChar char="•"/>
            </a:pPr>
            <a:r>
              <a:rPr lang="en-US" sz="2200" dirty="0"/>
              <a:t>Project Overview</a:t>
            </a:r>
          </a:p>
          <a:p>
            <a:pPr marL="342900" indent="-342900">
              <a:buFont typeface="Arial" panose="020B0604020202020204" pitchFamily="34" charset="0"/>
              <a:buChar char="•"/>
            </a:pPr>
            <a:r>
              <a:rPr lang="en-US" sz="2200" dirty="0"/>
              <a:t>Analysis Approach</a:t>
            </a:r>
          </a:p>
          <a:p>
            <a:pPr marL="342900" indent="-342900">
              <a:buFont typeface="Arial" panose="020B0604020202020204" pitchFamily="34" charset="0"/>
              <a:buChar char="•"/>
            </a:pPr>
            <a:r>
              <a:rPr lang="en-US" sz="2200" dirty="0"/>
              <a:t>Dataset</a:t>
            </a:r>
          </a:p>
          <a:p>
            <a:pPr marL="342900" indent="-342900">
              <a:buFont typeface="Arial" panose="020B0604020202020204" pitchFamily="34" charset="0"/>
              <a:buChar char="•"/>
            </a:pPr>
            <a:r>
              <a:rPr lang="en-US" sz="2200" dirty="0"/>
              <a:t>Data Cleaning</a:t>
            </a:r>
          </a:p>
          <a:p>
            <a:pPr marL="342900" indent="-342900">
              <a:buFont typeface="Arial" panose="020B0604020202020204" pitchFamily="34" charset="0"/>
              <a:buChar char="•"/>
            </a:pPr>
            <a:r>
              <a:rPr lang="en-US" sz="2200" dirty="0"/>
              <a:t>QUESTIONS </a:t>
            </a:r>
          </a:p>
          <a:p>
            <a:pPr marL="342900" indent="-342900">
              <a:buFont typeface="Arial" panose="020B0604020202020204" pitchFamily="34" charset="0"/>
              <a:buChar char="•"/>
            </a:pPr>
            <a:r>
              <a:rPr lang="en-US" sz="2200" dirty="0"/>
              <a:t>EDA </a:t>
            </a:r>
          </a:p>
          <a:p>
            <a:pPr marL="342900" indent="-342900">
              <a:buFont typeface="Arial" panose="020B0604020202020204" pitchFamily="34" charset="0"/>
              <a:buChar char="•"/>
            </a:pPr>
            <a:r>
              <a:rPr lang="en-US" sz="2200" dirty="0"/>
              <a:t>Conclusions</a:t>
            </a:r>
          </a:p>
          <a:p>
            <a:pPr marL="342900" indent="-342900">
              <a:buFont typeface="Arial" panose="020B0604020202020204" pitchFamily="34" charset="0"/>
              <a:buChar char="•"/>
            </a:pPr>
            <a:r>
              <a:rPr lang="en-US" sz="2200" dirty="0"/>
              <a:t>Questions?</a:t>
            </a:r>
          </a:p>
          <a:p>
            <a:endParaRPr lang="en-US" sz="2200" dirty="0"/>
          </a:p>
          <a:p>
            <a:endParaRPr lang="en-US" sz="2200" dirty="0"/>
          </a:p>
          <a:p>
            <a:pPr marL="457200" indent="-457200">
              <a:buChar char="•"/>
            </a:pPr>
            <a:endParaRPr lang="en-US" dirty="0"/>
          </a:p>
        </p:txBody>
      </p:sp>
    </p:spTree>
    <p:extLst>
      <p:ext uri="{BB962C8B-B14F-4D97-AF65-F5344CB8AC3E}">
        <p14:creationId xmlns:p14="http://schemas.microsoft.com/office/powerpoint/2010/main" val="1195451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 name="Title 1">
            <a:extLst>
              <a:ext uri="{FF2B5EF4-FFF2-40B4-BE49-F238E27FC236}">
                <a16:creationId xmlns:a16="http://schemas.microsoft.com/office/drawing/2014/main" id="{6F76EACF-EB66-2C64-287C-0FF266296B26}"/>
              </a:ext>
            </a:extLst>
          </p:cNvPr>
          <p:cNvSpPr>
            <a:spLocks noGrp="1"/>
          </p:cNvSpPr>
          <p:nvPr>
            <p:ph type="title"/>
          </p:nvPr>
        </p:nvSpPr>
        <p:spPr>
          <a:xfrm>
            <a:off x="666273" y="728456"/>
            <a:ext cx="3918789" cy="1374664"/>
          </a:xfrm>
        </p:spPr>
        <p:txBody>
          <a:bodyPr vert="horz" lIns="91440" tIns="45720" rIns="91440" bIns="45720" rtlCol="0" anchor="ctr">
            <a:normAutofit/>
          </a:bodyPr>
          <a:lstStyle/>
          <a:p>
            <a:r>
              <a:rPr lang="en-US" dirty="0"/>
              <a:t>Analyzing Airport Trips</a:t>
            </a:r>
          </a:p>
        </p:txBody>
      </p:sp>
      <p:sp>
        <p:nvSpPr>
          <p:cNvPr id="1045" name="Content Placeholder 2">
            <a:extLst>
              <a:ext uri="{FF2B5EF4-FFF2-40B4-BE49-F238E27FC236}">
                <a16:creationId xmlns:a16="http://schemas.microsoft.com/office/drawing/2014/main" id="{88781673-C02B-983C-5AF1-66FC366B461C}"/>
              </a:ext>
            </a:extLst>
          </p:cNvPr>
          <p:cNvSpPr>
            <a:spLocks noGrp="1"/>
          </p:cNvSpPr>
          <p:nvPr>
            <p:ph idx="1"/>
          </p:nvPr>
        </p:nvSpPr>
        <p:spPr>
          <a:xfrm>
            <a:off x="666272" y="2093976"/>
            <a:ext cx="3814288" cy="3317967"/>
          </a:xfrm>
        </p:spPr>
        <p:txBody>
          <a:bodyPr vert="horz" lIns="91440" tIns="45720" rIns="91440" bIns="45720" rtlCol="0">
            <a:normAutofit fontScale="85000" lnSpcReduction="20000"/>
          </a:bodyPr>
          <a:lstStyle/>
          <a:p>
            <a:pPr marL="285750" indent="-285750">
              <a:lnSpc>
                <a:spcPct val="120000"/>
              </a:lnSpc>
              <a:spcAft>
                <a:spcPts val="400"/>
              </a:spcAft>
              <a:buFont typeface="Arial" panose="020B0604020202020204" pitchFamily="34" charset="0"/>
              <a:buChar char="•"/>
            </a:pPr>
            <a:r>
              <a:rPr lang="en-IN" sz="1800" dirty="0">
                <a:solidFill>
                  <a:schemeClr val="tx1">
                    <a:lumMod val="50000"/>
                  </a:schemeClr>
                </a:solidFill>
                <a:effectLst/>
                <a:latin typeface="Helvetica" pitchFamily="2" charset="0"/>
              </a:rPr>
              <a:t>As we can observe, the airport trips usually happen in the close vicinity and during the daytime.</a:t>
            </a:r>
          </a:p>
          <a:p>
            <a:pPr marL="285750" indent="-285750">
              <a:lnSpc>
                <a:spcPct val="120000"/>
              </a:lnSpc>
              <a:spcAft>
                <a:spcPts val="400"/>
              </a:spcAft>
              <a:buFont typeface="Arial" panose="020B0604020202020204" pitchFamily="34" charset="0"/>
              <a:buChar char="•"/>
            </a:pPr>
            <a:r>
              <a:rPr lang="en-IN" sz="1800" dirty="0">
                <a:solidFill>
                  <a:schemeClr val="tx1">
                    <a:lumMod val="50000"/>
                  </a:schemeClr>
                </a:solidFill>
                <a:effectLst/>
                <a:latin typeface="Helvetica" pitchFamily="2" charset="0"/>
              </a:rPr>
              <a:t>And as the number of non-airport trips are significantly higher than that of airport trips, we can observe that they follow the similar trend of the population data </a:t>
            </a:r>
            <a:r>
              <a:rPr lang="en-IN" sz="1800" dirty="0" err="1">
                <a:solidFill>
                  <a:schemeClr val="tx1">
                    <a:lumMod val="50000"/>
                  </a:schemeClr>
                </a:solidFill>
                <a:effectLst/>
                <a:latin typeface="Helvetica" pitchFamily="2" charset="0"/>
              </a:rPr>
              <a:t>i.e</a:t>
            </a:r>
            <a:r>
              <a:rPr lang="en-IN" sz="1800" dirty="0">
                <a:solidFill>
                  <a:schemeClr val="tx1">
                    <a:lumMod val="50000"/>
                  </a:schemeClr>
                </a:solidFill>
                <a:effectLst/>
                <a:latin typeface="Helvetica" pitchFamily="2" charset="0"/>
              </a:rPr>
              <a:t> the total number of trips throughout the day.</a:t>
            </a:r>
          </a:p>
          <a:p>
            <a:pPr marL="285750" indent="-285750">
              <a:lnSpc>
                <a:spcPct val="120000"/>
              </a:lnSpc>
              <a:spcAft>
                <a:spcPts val="400"/>
              </a:spcAft>
              <a:buFont typeface="Arial" panose="020B0604020202020204" pitchFamily="34" charset="0"/>
              <a:buChar char="•"/>
            </a:pPr>
            <a:r>
              <a:rPr lang="en-IN" sz="1800" dirty="0">
                <a:solidFill>
                  <a:schemeClr val="tx1">
                    <a:lumMod val="50000"/>
                  </a:schemeClr>
                </a:solidFill>
                <a:effectLst/>
                <a:latin typeface="Helvetica" pitchFamily="2" charset="0"/>
              </a:rPr>
              <a:t>Although the number of airport trips for green taxi are not very high, we can still observe a 50% increase in airport trips by the end of 2021.</a:t>
            </a:r>
          </a:p>
          <a:p>
            <a:pPr indent="-228600">
              <a:buFont typeface="Arial" panose="020B0604020202020204" pitchFamily="34" charset="0"/>
              <a:buChar char="•"/>
            </a:pPr>
            <a:endParaRPr lang="en-US" sz="1700" dirty="0">
              <a:solidFill>
                <a:schemeClr val="tx1"/>
              </a:solidFill>
              <a:latin typeface="+mn-lt"/>
              <a:ea typeface="+mn-ea"/>
              <a:cs typeface="+mn-cs"/>
            </a:endParaRPr>
          </a:p>
        </p:txBody>
      </p:sp>
      <p:pic>
        <p:nvPicPr>
          <p:cNvPr id="1026" name="Picture 2" descr="Chart, line chart&#10;&#10;Description automatically generated">
            <a:extLst>
              <a:ext uri="{FF2B5EF4-FFF2-40B4-BE49-F238E27FC236}">
                <a16:creationId xmlns:a16="http://schemas.microsoft.com/office/drawing/2014/main" id="{50FB80F8-D918-98EA-416A-2BFFFA47049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881649" y="267789"/>
            <a:ext cx="7117659" cy="632242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Graphical user interface, application&#10;&#10;Description automatically generated">
            <a:extLst>
              <a:ext uri="{FF2B5EF4-FFF2-40B4-BE49-F238E27FC236}">
                <a16:creationId xmlns:a16="http://schemas.microsoft.com/office/drawing/2014/main" id="{6CC8B305-40FF-860A-03AE-B2E19E2031B3}"/>
              </a:ext>
            </a:extLst>
          </p:cNvPr>
          <p:cNvPicPr>
            <a:picLocks noChangeAspect="1"/>
          </p:cNvPicPr>
          <p:nvPr/>
        </p:nvPicPr>
        <p:blipFill>
          <a:blip r:embed="rId3"/>
          <a:stretch>
            <a:fillRect/>
          </a:stretch>
        </p:blipFill>
        <p:spPr>
          <a:xfrm>
            <a:off x="409575" y="5363764"/>
            <a:ext cx="4279382" cy="942058"/>
          </a:xfrm>
          <a:prstGeom prst="rect">
            <a:avLst/>
          </a:prstGeom>
        </p:spPr>
      </p:pic>
    </p:spTree>
    <p:extLst>
      <p:ext uri="{BB962C8B-B14F-4D97-AF65-F5344CB8AC3E}">
        <p14:creationId xmlns:p14="http://schemas.microsoft.com/office/powerpoint/2010/main" val="24791308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8EDE8-06CB-DFA4-AB80-DFCAF281140A}"/>
              </a:ext>
            </a:extLst>
          </p:cNvPr>
          <p:cNvSpPr>
            <a:spLocks noGrp="1"/>
          </p:cNvSpPr>
          <p:nvPr>
            <p:ph type="title"/>
          </p:nvPr>
        </p:nvSpPr>
        <p:spPr>
          <a:xfrm>
            <a:off x="838200" y="1"/>
            <a:ext cx="10515600" cy="1083732"/>
          </a:xfrm>
        </p:spPr>
        <p:txBody>
          <a:bodyPr>
            <a:normAutofit/>
          </a:bodyPr>
          <a:lstStyle/>
          <a:p>
            <a:r>
              <a:rPr lang="en-US" dirty="0"/>
              <a:t>Analysis of Trips based on Location for Green Taxi.</a:t>
            </a:r>
          </a:p>
        </p:txBody>
      </p:sp>
      <p:sp>
        <p:nvSpPr>
          <p:cNvPr id="6" name="Content Placeholder 5">
            <a:extLst>
              <a:ext uri="{FF2B5EF4-FFF2-40B4-BE49-F238E27FC236}">
                <a16:creationId xmlns:a16="http://schemas.microsoft.com/office/drawing/2014/main" id="{3E2E4450-3F34-90B3-855F-01C2E0EDB2E9}"/>
              </a:ext>
            </a:extLst>
          </p:cNvPr>
          <p:cNvSpPr>
            <a:spLocks noGrp="1"/>
          </p:cNvSpPr>
          <p:nvPr>
            <p:ph idx="1"/>
          </p:nvPr>
        </p:nvSpPr>
        <p:spPr>
          <a:xfrm>
            <a:off x="838200" y="858981"/>
            <a:ext cx="10346871" cy="5267555"/>
          </a:xfrm>
        </p:spPr>
        <p:txBody>
          <a:bodyPr>
            <a:normAutofit/>
          </a:bodyPr>
          <a:lstStyle/>
          <a:p>
            <a:pPr marL="342900" indent="-342900">
              <a:buFont typeface="Arial" panose="020B0604020202020204" pitchFamily="34" charset="0"/>
              <a:buChar char="•"/>
            </a:pPr>
            <a:r>
              <a:rPr lang="en-US" sz="2200"/>
              <a:t>The 2D raster image represents the pivot table shown below. It signifies the number trips from and to a particular borough. </a:t>
            </a:r>
          </a:p>
          <a:p>
            <a:pPr marL="342900" indent="-342900">
              <a:buFont typeface="Arial" panose="020B0604020202020204" pitchFamily="34" charset="0"/>
              <a:buChar char="•"/>
            </a:pPr>
            <a:r>
              <a:rPr lang="en-US" sz="2200"/>
              <a:t>The highest number of inter-borough trips are happening from Manhattan to Bronx, followed by Brooklyn to Manhattan and then Bronx &amp; Queens to Manhattan. </a:t>
            </a:r>
          </a:p>
          <a:p>
            <a:pPr marL="342900" indent="-342900">
              <a:buFont typeface="Arial" panose="020B0604020202020204" pitchFamily="34" charset="0"/>
              <a:buChar char="•"/>
            </a:pPr>
            <a:r>
              <a:rPr lang="en-US" sz="2200"/>
              <a:t>There is a gap in data for Staten Island because people usually prefer travelling to Staten Island via the ferries. </a:t>
            </a:r>
          </a:p>
        </p:txBody>
      </p:sp>
      <p:sp>
        <p:nvSpPr>
          <p:cNvPr id="5" name="TextBox 4">
            <a:extLst>
              <a:ext uri="{FF2B5EF4-FFF2-40B4-BE49-F238E27FC236}">
                <a16:creationId xmlns:a16="http://schemas.microsoft.com/office/drawing/2014/main" id="{B241873E-B871-AEFB-2D37-A586BB42F4FF}"/>
              </a:ext>
            </a:extLst>
          </p:cNvPr>
          <p:cNvSpPr txBox="1"/>
          <p:nvPr/>
        </p:nvSpPr>
        <p:spPr>
          <a:xfrm>
            <a:off x="1583871" y="1085347"/>
            <a:ext cx="266420" cy="369332"/>
          </a:xfrm>
          <a:prstGeom prst="rect">
            <a:avLst/>
          </a:prstGeom>
          <a:noFill/>
        </p:spPr>
        <p:txBody>
          <a:bodyPr wrap="none" rtlCol="0">
            <a:spAutoFit/>
          </a:bodyPr>
          <a:lstStyle/>
          <a:p>
            <a:r>
              <a:rPr lang="en-US"/>
              <a:t> </a:t>
            </a:r>
          </a:p>
        </p:txBody>
      </p:sp>
      <p:pic>
        <p:nvPicPr>
          <p:cNvPr id="4100" name="Picture 4">
            <a:extLst>
              <a:ext uri="{FF2B5EF4-FFF2-40B4-BE49-F238E27FC236}">
                <a16:creationId xmlns:a16="http://schemas.microsoft.com/office/drawing/2014/main" id="{97EC0C19-CC5A-2DDF-AB7E-B1EED2D839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3402836"/>
            <a:ext cx="3657599" cy="291767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Table&#10;&#10;Description automatically generated">
            <a:extLst>
              <a:ext uri="{FF2B5EF4-FFF2-40B4-BE49-F238E27FC236}">
                <a16:creationId xmlns:a16="http://schemas.microsoft.com/office/drawing/2014/main" id="{DADBD1F5-5CD3-4D31-E8FC-A73A87D6A7A9}"/>
              </a:ext>
            </a:extLst>
          </p:cNvPr>
          <p:cNvPicPr>
            <a:picLocks noChangeAspect="1"/>
          </p:cNvPicPr>
          <p:nvPr/>
        </p:nvPicPr>
        <p:blipFill>
          <a:blip r:embed="rId4"/>
          <a:stretch>
            <a:fillRect/>
          </a:stretch>
        </p:blipFill>
        <p:spPr>
          <a:xfrm>
            <a:off x="4784272" y="3402836"/>
            <a:ext cx="6111421" cy="2565454"/>
          </a:xfrm>
          <a:prstGeom prst="rect">
            <a:avLst/>
          </a:prstGeom>
        </p:spPr>
      </p:pic>
    </p:spTree>
    <p:extLst>
      <p:ext uri="{BB962C8B-B14F-4D97-AF65-F5344CB8AC3E}">
        <p14:creationId xmlns:p14="http://schemas.microsoft.com/office/powerpoint/2010/main" val="30560784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4FB15-ED1F-3239-9E5C-FFD91C1734EA}"/>
              </a:ext>
            </a:extLst>
          </p:cNvPr>
          <p:cNvSpPr>
            <a:spLocks noGrp="1"/>
          </p:cNvSpPr>
          <p:nvPr>
            <p:ph type="title"/>
          </p:nvPr>
        </p:nvSpPr>
        <p:spPr>
          <a:xfrm>
            <a:off x="838200" y="1"/>
            <a:ext cx="10515600" cy="1136468"/>
          </a:xfrm>
        </p:spPr>
        <p:txBody>
          <a:bodyPr/>
          <a:lstStyle/>
          <a:p>
            <a:r>
              <a:rPr lang="en-US" dirty="0"/>
              <a:t>Analysis of Trips based on Location for Yellow Taxi.</a:t>
            </a:r>
          </a:p>
        </p:txBody>
      </p:sp>
      <p:pic>
        <p:nvPicPr>
          <p:cNvPr id="5" name="Content Placeholder 4" descr="Table&#10;&#10;Description automatically generated">
            <a:extLst>
              <a:ext uri="{FF2B5EF4-FFF2-40B4-BE49-F238E27FC236}">
                <a16:creationId xmlns:a16="http://schemas.microsoft.com/office/drawing/2014/main" id="{ED893C0E-FFB0-7C0D-A61A-8DFDF866B0EB}"/>
              </a:ext>
            </a:extLst>
          </p:cNvPr>
          <p:cNvPicPr>
            <a:picLocks noGrp="1" noChangeAspect="1"/>
          </p:cNvPicPr>
          <p:nvPr>
            <p:ph idx="1"/>
          </p:nvPr>
        </p:nvPicPr>
        <p:blipFill>
          <a:blip r:embed="rId2"/>
          <a:stretch>
            <a:fillRect/>
          </a:stretch>
        </p:blipFill>
        <p:spPr>
          <a:xfrm>
            <a:off x="3263900" y="2743994"/>
            <a:ext cx="5664200" cy="2514600"/>
          </a:xfrm>
        </p:spPr>
      </p:pic>
      <p:pic>
        <p:nvPicPr>
          <p:cNvPr id="4100" name="Picture 4">
            <a:extLst>
              <a:ext uri="{FF2B5EF4-FFF2-40B4-BE49-F238E27FC236}">
                <a16:creationId xmlns:a16="http://schemas.microsoft.com/office/drawing/2014/main" id="{A00D1BF6-22F6-1183-0DD9-495C9D0334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5170" y="3429000"/>
            <a:ext cx="3610634" cy="292731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D9263442-9FB2-F61C-963B-CC3B284AB3E9}"/>
              </a:ext>
            </a:extLst>
          </p:cNvPr>
          <p:cNvSpPr txBox="1"/>
          <p:nvPr/>
        </p:nvSpPr>
        <p:spPr>
          <a:xfrm>
            <a:off x="838200" y="1414732"/>
            <a:ext cx="9023230" cy="1200329"/>
          </a:xfrm>
          <a:prstGeom prst="rect">
            <a:avLst/>
          </a:prstGeom>
          <a:noFill/>
        </p:spPr>
        <p:txBody>
          <a:bodyPr wrap="square" rtlCol="0">
            <a:spAutoFit/>
          </a:bodyPr>
          <a:lstStyle/>
          <a:p>
            <a:r>
              <a:rPr lang="en-US" dirty="0"/>
              <a:t>The highest number of trips for yellow taxi according to the data are originating from Manhattan as it should be because Yellow taxi is local to Central New York, in contrast to Green taxi which originates from multiple Boroughs.</a:t>
            </a:r>
          </a:p>
        </p:txBody>
      </p:sp>
    </p:spTree>
    <p:extLst>
      <p:ext uri="{BB962C8B-B14F-4D97-AF65-F5344CB8AC3E}">
        <p14:creationId xmlns:p14="http://schemas.microsoft.com/office/powerpoint/2010/main" val="35453647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32B8A-BA97-73F3-87BD-B243C8A0BC4E}"/>
              </a:ext>
            </a:extLst>
          </p:cNvPr>
          <p:cNvSpPr>
            <a:spLocks noGrp="1"/>
          </p:cNvSpPr>
          <p:nvPr>
            <p:ph type="title"/>
          </p:nvPr>
        </p:nvSpPr>
        <p:spPr>
          <a:xfrm>
            <a:off x="1008184" y="174032"/>
            <a:ext cx="10175631" cy="1111843"/>
          </a:xfrm>
        </p:spPr>
        <p:txBody>
          <a:bodyPr vert="horz" lIns="91440" tIns="45720" rIns="91440" bIns="45720" rtlCol="0" anchor="ctr">
            <a:normAutofit/>
          </a:bodyPr>
          <a:lstStyle/>
          <a:p>
            <a:r>
              <a:rPr lang="en-US" dirty="0"/>
              <a:t>Surcharge Amount Analysis for Green Taxi</a:t>
            </a:r>
          </a:p>
        </p:txBody>
      </p:sp>
      <p:sp>
        <p:nvSpPr>
          <p:cNvPr id="2054" name="Content Placeholder 2053">
            <a:extLst>
              <a:ext uri="{FF2B5EF4-FFF2-40B4-BE49-F238E27FC236}">
                <a16:creationId xmlns:a16="http://schemas.microsoft.com/office/drawing/2014/main" id="{69030A7A-9976-6E68-E151-CA0946E87FB5}"/>
              </a:ext>
            </a:extLst>
          </p:cNvPr>
          <p:cNvSpPr>
            <a:spLocks noGrp="1"/>
          </p:cNvSpPr>
          <p:nvPr>
            <p:ph idx="1"/>
          </p:nvPr>
        </p:nvSpPr>
        <p:spPr>
          <a:xfrm>
            <a:off x="1008184" y="1115968"/>
            <a:ext cx="10175630" cy="1111843"/>
          </a:xfrm>
        </p:spPr>
        <p:txBody>
          <a:bodyPr vert="horz" lIns="91440" tIns="45720" rIns="91440" bIns="45720" rtlCol="0" anchor="ctr">
            <a:normAutofit fontScale="77500" lnSpcReduction="20000"/>
          </a:bodyPr>
          <a:lstStyle/>
          <a:p>
            <a:pPr indent="-228600">
              <a:lnSpc>
                <a:spcPct val="120000"/>
              </a:lnSpc>
              <a:buFont typeface="Arial" panose="020B0604020202020204" pitchFamily="34" charset="0"/>
              <a:buChar char="•"/>
            </a:pPr>
            <a:r>
              <a:rPr lang="en-US" sz="2000" dirty="0">
                <a:solidFill>
                  <a:schemeClr val="tx1"/>
                </a:solidFill>
                <a:latin typeface="+mn-lt"/>
                <a:ea typeface="+mn-ea"/>
                <a:cs typeface="+mn-cs"/>
              </a:rPr>
              <a:t>The average surcharge amount is consistently higher for Manhattan than any other Borough</a:t>
            </a:r>
          </a:p>
          <a:p>
            <a:pPr indent="-228600">
              <a:lnSpc>
                <a:spcPct val="120000"/>
              </a:lnSpc>
              <a:buFont typeface="Arial" panose="020B0604020202020204" pitchFamily="34" charset="0"/>
              <a:buChar char="•"/>
            </a:pPr>
            <a:r>
              <a:rPr lang="en-US" sz="2000" dirty="0">
                <a:solidFill>
                  <a:schemeClr val="tx1"/>
                </a:solidFill>
                <a:latin typeface="+mn-lt"/>
                <a:ea typeface="+mn-ea"/>
                <a:cs typeface="+mn-cs"/>
              </a:rPr>
              <a:t>Maximum surcharge amount is charged in the early morning hours and again during the evening hours. </a:t>
            </a:r>
          </a:p>
        </p:txBody>
      </p:sp>
      <p:pic>
        <p:nvPicPr>
          <p:cNvPr id="2050" name="Picture 2">
            <a:extLst>
              <a:ext uri="{FF2B5EF4-FFF2-40B4-BE49-F238E27FC236}">
                <a16:creationId xmlns:a16="http://schemas.microsoft.com/office/drawing/2014/main" id="{EEE678EE-7762-30AC-DE2F-58D9EE6E2C3E}"/>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71055" y="2227812"/>
            <a:ext cx="11208327" cy="43253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19171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23C50-B970-0799-6EF4-C7171313353E}"/>
              </a:ext>
            </a:extLst>
          </p:cNvPr>
          <p:cNvSpPr>
            <a:spLocks noGrp="1"/>
          </p:cNvSpPr>
          <p:nvPr>
            <p:ph type="title"/>
          </p:nvPr>
        </p:nvSpPr>
        <p:spPr>
          <a:xfrm>
            <a:off x="838200" y="138024"/>
            <a:ext cx="10515600" cy="789440"/>
          </a:xfrm>
        </p:spPr>
        <p:txBody>
          <a:bodyPr/>
          <a:lstStyle/>
          <a:p>
            <a:r>
              <a:rPr lang="en-US" dirty="0"/>
              <a:t>Comparison with Yellow Taxi</a:t>
            </a:r>
          </a:p>
        </p:txBody>
      </p:sp>
      <p:pic>
        <p:nvPicPr>
          <p:cNvPr id="5122" name="Picture 2">
            <a:extLst>
              <a:ext uri="{FF2B5EF4-FFF2-40B4-BE49-F238E27FC236}">
                <a16:creationId xmlns:a16="http://schemas.microsoft.com/office/drawing/2014/main" id="{2BE6EBC3-3B16-3253-36E1-16F3387802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223" y="2346385"/>
            <a:ext cx="11483845" cy="396551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8C9EB3A-6E94-0D0A-4D97-440955085D3F}"/>
              </a:ext>
            </a:extLst>
          </p:cNvPr>
          <p:cNvSpPr txBox="1"/>
          <p:nvPr/>
        </p:nvSpPr>
        <p:spPr>
          <a:xfrm>
            <a:off x="493932" y="869057"/>
            <a:ext cx="10515601" cy="584775"/>
          </a:xfrm>
          <a:prstGeom prst="rect">
            <a:avLst/>
          </a:prstGeom>
          <a:noFill/>
        </p:spPr>
        <p:txBody>
          <a:bodyPr wrap="square" rtlCol="0">
            <a:spAutoFit/>
          </a:bodyPr>
          <a:lstStyle/>
          <a:p>
            <a:pPr indent="-228600">
              <a:spcAft>
                <a:spcPts val="1200"/>
              </a:spcAft>
              <a:buClr>
                <a:schemeClr val="tx2"/>
              </a:buClr>
              <a:buFont typeface="Arial" panose="020B0604020202020204" pitchFamily="34" charset="0"/>
              <a:buChar char="•"/>
            </a:pPr>
            <a:r>
              <a:rPr lang="en-US" sz="1600" dirty="0"/>
              <a:t>The total surcharge amount for yellow taxi is greater than the surcharge amount of green taxi for all the boroughs with Manhattan having the highest and constant surcharge of $2.75.</a:t>
            </a:r>
          </a:p>
        </p:txBody>
      </p:sp>
    </p:spTree>
    <p:extLst>
      <p:ext uri="{BB962C8B-B14F-4D97-AF65-F5344CB8AC3E}">
        <p14:creationId xmlns:p14="http://schemas.microsoft.com/office/powerpoint/2010/main" val="33583434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14AEB-2515-7ABA-AAC6-6641BBA6CAC8}"/>
              </a:ext>
            </a:extLst>
          </p:cNvPr>
          <p:cNvSpPr>
            <a:spLocks noGrp="1"/>
          </p:cNvSpPr>
          <p:nvPr>
            <p:ph type="title"/>
          </p:nvPr>
        </p:nvSpPr>
        <p:spPr>
          <a:xfrm>
            <a:off x="838200" y="365125"/>
            <a:ext cx="10515600" cy="549275"/>
          </a:xfrm>
        </p:spPr>
        <p:txBody>
          <a:bodyPr>
            <a:normAutofit fontScale="90000"/>
          </a:bodyPr>
          <a:lstStyle/>
          <a:p>
            <a:r>
              <a:rPr lang="en-US" dirty="0"/>
              <a:t>Analysis of Ride Bookings To Different Boroughs</a:t>
            </a:r>
          </a:p>
        </p:txBody>
      </p:sp>
      <p:pic>
        <p:nvPicPr>
          <p:cNvPr id="3074" name="Picture 2">
            <a:extLst>
              <a:ext uri="{FF2B5EF4-FFF2-40B4-BE49-F238E27FC236}">
                <a16:creationId xmlns:a16="http://schemas.microsoft.com/office/drawing/2014/main" id="{FE485810-D312-D3C3-A0A7-071C0FFD0CCF}"/>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29785" y="2092035"/>
            <a:ext cx="11510434" cy="407930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CAF53357-F525-96E3-3894-C14AE7C341DE}"/>
              </a:ext>
            </a:extLst>
          </p:cNvPr>
          <p:cNvSpPr txBox="1"/>
          <p:nvPr/>
        </p:nvSpPr>
        <p:spPr>
          <a:xfrm>
            <a:off x="674557" y="914400"/>
            <a:ext cx="10867869" cy="646331"/>
          </a:xfrm>
          <a:prstGeom prst="rect">
            <a:avLst/>
          </a:prstGeom>
          <a:noFill/>
        </p:spPr>
        <p:txBody>
          <a:bodyPr wrap="square" rtlCol="0">
            <a:spAutoFit/>
          </a:bodyPr>
          <a:lstStyle/>
          <a:p>
            <a:r>
              <a:rPr lang="en-US"/>
              <a:t>The borough that most people travel within or travel to in Green taxis is Manhattan followed by Queens, Brooklyn and Bronx.</a:t>
            </a:r>
          </a:p>
        </p:txBody>
      </p:sp>
    </p:spTree>
    <p:extLst>
      <p:ext uri="{BB962C8B-B14F-4D97-AF65-F5344CB8AC3E}">
        <p14:creationId xmlns:p14="http://schemas.microsoft.com/office/powerpoint/2010/main" val="41386502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949F4-CD13-F1A9-E18A-4880244C2BA6}"/>
              </a:ext>
            </a:extLst>
          </p:cNvPr>
          <p:cNvSpPr>
            <a:spLocks noGrp="1"/>
          </p:cNvSpPr>
          <p:nvPr>
            <p:ph type="title"/>
          </p:nvPr>
        </p:nvSpPr>
        <p:spPr>
          <a:xfrm>
            <a:off x="838200" y="1"/>
            <a:ext cx="10515600" cy="1000663"/>
          </a:xfrm>
        </p:spPr>
        <p:txBody>
          <a:bodyPr/>
          <a:lstStyle/>
          <a:p>
            <a:r>
              <a:rPr lang="en-US" dirty="0"/>
              <a:t>Comparison with Yellow Taxi</a:t>
            </a:r>
          </a:p>
        </p:txBody>
      </p:sp>
      <p:pic>
        <p:nvPicPr>
          <p:cNvPr id="6146" name="Picture 2">
            <a:extLst>
              <a:ext uri="{FF2B5EF4-FFF2-40B4-BE49-F238E27FC236}">
                <a16:creationId xmlns:a16="http://schemas.microsoft.com/office/drawing/2014/main" id="{52A48070-99A1-5289-F308-78BAEBB0EC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540223"/>
            <a:ext cx="10064870" cy="380249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37AC83D-C668-4C01-A59A-F162350661B4}"/>
              </a:ext>
            </a:extLst>
          </p:cNvPr>
          <p:cNvSpPr txBox="1"/>
          <p:nvPr/>
        </p:nvSpPr>
        <p:spPr>
          <a:xfrm>
            <a:off x="464235" y="815998"/>
            <a:ext cx="11352627" cy="646331"/>
          </a:xfrm>
          <a:prstGeom prst="rect">
            <a:avLst/>
          </a:prstGeom>
          <a:noFill/>
        </p:spPr>
        <p:txBody>
          <a:bodyPr wrap="square" rtlCol="0">
            <a:spAutoFit/>
          </a:bodyPr>
          <a:lstStyle/>
          <a:p>
            <a:r>
              <a:rPr lang="en-US" dirty="0"/>
              <a:t>Trips in Manhattan are highly dominant in case of yellow taxis as compared to green taxis. The reason could be that yellow taxis are local to southern Manhattan.</a:t>
            </a:r>
          </a:p>
        </p:txBody>
      </p:sp>
    </p:spTree>
    <p:extLst>
      <p:ext uri="{BB962C8B-B14F-4D97-AF65-F5344CB8AC3E}">
        <p14:creationId xmlns:p14="http://schemas.microsoft.com/office/powerpoint/2010/main" val="30711551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1D9FD-7123-4E81-DD70-3D440922E924}"/>
              </a:ext>
            </a:extLst>
          </p:cNvPr>
          <p:cNvSpPr>
            <a:spLocks noGrp="1"/>
          </p:cNvSpPr>
          <p:nvPr>
            <p:ph type="title"/>
          </p:nvPr>
        </p:nvSpPr>
        <p:spPr>
          <a:xfrm>
            <a:off x="371094" y="1161288"/>
            <a:ext cx="3438144" cy="1239012"/>
          </a:xfrm>
        </p:spPr>
        <p:txBody>
          <a:bodyPr vert="horz" lIns="91440" tIns="45720" rIns="91440" bIns="45720" rtlCol="0" anchor="ctr">
            <a:noAutofit/>
          </a:bodyPr>
          <a:lstStyle/>
          <a:p>
            <a:r>
              <a:rPr lang="en-US" dirty="0"/>
              <a:t>Hourly Analysis of Inter-Borough Trips Vs All Trips </a:t>
            </a:r>
          </a:p>
        </p:txBody>
      </p:sp>
      <p:sp>
        <p:nvSpPr>
          <p:cNvPr id="4" name="TextBox 3">
            <a:extLst>
              <a:ext uri="{FF2B5EF4-FFF2-40B4-BE49-F238E27FC236}">
                <a16:creationId xmlns:a16="http://schemas.microsoft.com/office/drawing/2014/main" id="{28ED7BA2-DF64-6137-4DF7-B941CAFA8E50}"/>
              </a:ext>
            </a:extLst>
          </p:cNvPr>
          <p:cNvSpPr txBox="1"/>
          <p:nvPr/>
        </p:nvSpPr>
        <p:spPr>
          <a:xfrm>
            <a:off x="152827" y="2632964"/>
            <a:ext cx="3657173" cy="3292348"/>
          </a:xfrm>
          <a:prstGeom prst="rect">
            <a:avLst/>
          </a:prstGeom>
        </p:spPr>
        <p:txBody>
          <a:bodyPr vert="horz" lIns="91440" tIns="45720" rIns="91440" bIns="45720" rtlCol="0" anchor="t">
            <a:normAutofit/>
          </a:bodyPr>
          <a:lstStyle/>
          <a:p>
            <a:pPr>
              <a:lnSpc>
                <a:spcPct val="90000"/>
              </a:lnSpc>
              <a:spcAft>
                <a:spcPts val="1200"/>
              </a:spcAft>
              <a:buClr>
                <a:schemeClr val="tx2"/>
              </a:buClr>
            </a:pPr>
            <a:r>
              <a:rPr lang="en-US" sz="2000" dirty="0">
                <a:solidFill>
                  <a:schemeClr val="accent1"/>
                </a:solidFill>
                <a:latin typeface="Sherman Sans Book" pitchFamily="2" charset="77"/>
                <a:cs typeface="Verdana" panose="020B0604030504040204" pitchFamily="34" charset="0"/>
              </a:rPr>
              <a:t>The frequency of green taxi trips for inter-borough commute stays high from 7am to 12am with only minor fluctuation in between from 11am to 4pm</a:t>
            </a:r>
            <a:r>
              <a:rPr lang="en-US" sz="2200" dirty="0">
                <a:solidFill>
                  <a:schemeClr val="accent1"/>
                </a:solidFill>
                <a:latin typeface="Sherman Sans Book" pitchFamily="2" charset="77"/>
                <a:cs typeface="Verdana" panose="020B0604030504040204" pitchFamily="34" charset="0"/>
              </a:rPr>
              <a:t>.</a:t>
            </a:r>
          </a:p>
          <a:p>
            <a:pPr>
              <a:lnSpc>
                <a:spcPct val="90000"/>
              </a:lnSpc>
              <a:spcAft>
                <a:spcPts val="1200"/>
              </a:spcAft>
              <a:buClr>
                <a:schemeClr val="tx2"/>
              </a:buClr>
            </a:pPr>
            <a:endParaRPr lang="en-US" sz="2200" dirty="0">
              <a:solidFill>
                <a:schemeClr val="accent1"/>
              </a:solidFill>
              <a:latin typeface="Sherman Sans Book" pitchFamily="2" charset="77"/>
              <a:cs typeface="Verdana" panose="020B0604030504040204" pitchFamily="34" charset="0"/>
            </a:endParaRPr>
          </a:p>
          <a:p>
            <a:pPr>
              <a:lnSpc>
                <a:spcPct val="90000"/>
              </a:lnSpc>
              <a:spcAft>
                <a:spcPts val="1200"/>
              </a:spcAft>
              <a:buClr>
                <a:schemeClr val="tx2"/>
              </a:buClr>
            </a:pPr>
            <a:endParaRPr lang="en-US" sz="2200" dirty="0">
              <a:solidFill>
                <a:schemeClr val="accent1"/>
              </a:solidFill>
              <a:latin typeface="Sherman Sans Book" pitchFamily="2" charset="77"/>
              <a:cs typeface="Verdana" panose="020B0604030504040204" pitchFamily="34" charset="0"/>
            </a:endParaRPr>
          </a:p>
          <a:p>
            <a:pPr>
              <a:lnSpc>
                <a:spcPct val="90000"/>
              </a:lnSpc>
              <a:spcAft>
                <a:spcPts val="1200"/>
              </a:spcAft>
              <a:buClr>
                <a:schemeClr val="tx2"/>
              </a:buClr>
            </a:pPr>
            <a:endParaRPr lang="en-US" sz="2200" dirty="0">
              <a:solidFill>
                <a:schemeClr val="accent1"/>
              </a:solidFill>
              <a:latin typeface="Sherman Sans Book" pitchFamily="2" charset="77"/>
              <a:cs typeface="Verdana" panose="020B0604030504040204" pitchFamily="34" charset="0"/>
            </a:endParaRPr>
          </a:p>
        </p:txBody>
      </p:sp>
      <p:pic>
        <p:nvPicPr>
          <p:cNvPr id="3074" name="Picture 2">
            <a:extLst>
              <a:ext uri="{FF2B5EF4-FFF2-40B4-BE49-F238E27FC236}">
                <a16:creationId xmlns:a16="http://schemas.microsoft.com/office/drawing/2014/main" id="{EEA8B75F-40C5-7872-06FB-3598E8A01B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08498" y="916436"/>
            <a:ext cx="7430675" cy="50251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70007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12CC9-F550-F245-B105-23DB02F54A82}"/>
              </a:ext>
            </a:extLst>
          </p:cNvPr>
          <p:cNvSpPr>
            <a:spLocks noGrp="1"/>
          </p:cNvSpPr>
          <p:nvPr>
            <p:ph type="title"/>
          </p:nvPr>
        </p:nvSpPr>
        <p:spPr>
          <a:xfrm>
            <a:off x="128016" y="1198089"/>
            <a:ext cx="3830030" cy="1110815"/>
          </a:xfrm>
        </p:spPr>
        <p:txBody>
          <a:bodyPr vert="horz" lIns="91440" tIns="45720" rIns="91440" bIns="45720" rtlCol="0" anchor="ctr">
            <a:noAutofit/>
          </a:bodyPr>
          <a:lstStyle/>
          <a:p>
            <a:r>
              <a:rPr lang="en-US" sz="2600" dirty="0"/>
              <a:t>Comparing Hourly Inter-Borough &amp; Total Trips with Yellow Taxi</a:t>
            </a:r>
          </a:p>
        </p:txBody>
      </p:sp>
      <p:sp>
        <p:nvSpPr>
          <p:cNvPr id="6" name="Content Placeholder 5">
            <a:extLst>
              <a:ext uri="{FF2B5EF4-FFF2-40B4-BE49-F238E27FC236}">
                <a16:creationId xmlns:a16="http://schemas.microsoft.com/office/drawing/2014/main" id="{2693BC37-4347-E14F-1771-4E2A870612F8}"/>
              </a:ext>
            </a:extLst>
          </p:cNvPr>
          <p:cNvSpPr>
            <a:spLocks noGrp="1"/>
          </p:cNvSpPr>
          <p:nvPr>
            <p:ph idx="1"/>
          </p:nvPr>
        </p:nvSpPr>
        <p:spPr>
          <a:xfrm>
            <a:off x="128016" y="2669496"/>
            <a:ext cx="3830030" cy="3255816"/>
          </a:xfrm>
        </p:spPr>
        <p:txBody>
          <a:bodyPr vert="horz" lIns="91440" tIns="45720" rIns="91440" bIns="45720" rtlCol="0" anchor="t">
            <a:normAutofit/>
          </a:bodyPr>
          <a:lstStyle/>
          <a:p>
            <a:pPr marL="12700">
              <a:lnSpc>
                <a:spcPct val="100000"/>
              </a:lnSpc>
            </a:pPr>
            <a:r>
              <a:rPr lang="en-US" sz="1700" dirty="0">
                <a:solidFill>
                  <a:schemeClr val="tx1"/>
                </a:solidFill>
                <a:latin typeface="+mn-lt"/>
                <a:ea typeface="+mn-ea"/>
                <a:cs typeface="+mn-cs"/>
              </a:rPr>
              <a:t>For Yellow Taxi, the number of interborough trips show an up trend starting from 5pm and peak during late night hours from 10pm – 1am. </a:t>
            </a:r>
          </a:p>
          <a:p>
            <a:pPr marL="12700"/>
            <a:r>
              <a:rPr lang="en-US" sz="1700" dirty="0">
                <a:solidFill>
                  <a:schemeClr val="tx1"/>
                </a:solidFill>
                <a:latin typeface="+mn-lt"/>
                <a:ea typeface="+mn-ea"/>
                <a:cs typeface="+mn-cs"/>
              </a:rPr>
              <a:t>While the number of total trips are higher during morning and afternoon. (8am – 4pm)</a:t>
            </a:r>
          </a:p>
          <a:p>
            <a:pPr marL="457200" indent="-228600">
              <a:buFont typeface="Arial" panose="020B0604020202020204" pitchFamily="34" charset="0"/>
              <a:buChar char="•"/>
            </a:pPr>
            <a:endParaRPr lang="en-US" sz="1700" dirty="0">
              <a:solidFill>
                <a:schemeClr val="tx1"/>
              </a:solidFill>
              <a:latin typeface="+mn-lt"/>
              <a:ea typeface="+mn-ea"/>
              <a:cs typeface="+mn-cs"/>
            </a:endParaRPr>
          </a:p>
        </p:txBody>
      </p:sp>
      <p:pic>
        <p:nvPicPr>
          <p:cNvPr id="2052" name="Picture 4">
            <a:extLst>
              <a:ext uri="{FF2B5EF4-FFF2-40B4-BE49-F238E27FC236}">
                <a16:creationId xmlns:a16="http://schemas.microsoft.com/office/drawing/2014/main" id="{4FD73F00-142C-712E-22E3-2D1B2F4D1F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851" y="891652"/>
            <a:ext cx="7503970" cy="50746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89928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78CDE-172C-6F25-8386-62D696BD76D4}"/>
              </a:ext>
            </a:extLst>
          </p:cNvPr>
          <p:cNvSpPr>
            <a:spLocks noGrp="1"/>
          </p:cNvSpPr>
          <p:nvPr>
            <p:ph type="title"/>
          </p:nvPr>
        </p:nvSpPr>
        <p:spPr>
          <a:xfrm>
            <a:off x="838200" y="182881"/>
            <a:ext cx="10515600" cy="914399"/>
          </a:xfrm>
        </p:spPr>
        <p:txBody>
          <a:bodyPr/>
          <a:lstStyle/>
          <a:p>
            <a:r>
              <a:rPr lang="en-US" dirty="0"/>
              <a:t>Conclusion</a:t>
            </a:r>
          </a:p>
        </p:txBody>
      </p:sp>
      <p:sp>
        <p:nvSpPr>
          <p:cNvPr id="3" name="Content Placeholder 2">
            <a:extLst>
              <a:ext uri="{FF2B5EF4-FFF2-40B4-BE49-F238E27FC236}">
                <a16:creationId xmlns:a16="http://schemas.microsoft.com/office/drawing/2014/main" id="{B617E0A8-744A-99D7-8516-96ED5ED26302}"/>
              </a:ext>
            </a:extLst>
          </p:cNvPr>
          <p:cNvSpPr>
            <a:spLocks noGrp="1"/>
          </p:cNvSpPr>
          <p:nvPr>
            <p:ph idx="1"/>
          </p:nvPr>
        </p:nvSpPr>
        <p:spPr>
          <a:xfrm>
            <a:off x="838200" y="1097280"/>
            <a:ext cx="10515600" cy="5079683"/>
          </a:xfrm>
        </p:spPr>
        <p:txBody>
          <a:bodyPr>
            <a:normAutofit/>
          </a:bodyPr>
          <a:lstStyle/>
          <a:p>
            <a:pPr marL="285750" indent="-285750">
              <a:buFont typeface="Arial" panose="020B0604020202020204" pitchFamily="34" charset="0"/>
              <a:buChar char="•"/>
            </a:pPr>
            <a:r>
              <a:rPr lang="en-US" sz="1800" dirty="0"/>
              <a:t>Credit Cards and Cash were the two preferred methods of payment where people with credit cards pay higher tips more frequently.</a:t>
            </a:r>
          </a:p>
          <a:p>
            <a:pPr marL="285750" indent="-285750">
              <a:buFont typeface="Arial" panose="020B0604020202020204" pitchFamily="34" charset="0"/>
              <a:buChar char="•"/>
            </a:pPr>
            <a:r>
              <a:rPr lang="en-US" sz="1800" dirty="0"/>
              <a:t>Green Taxis, cover very a smaller number of fares during late night hours, which indicates people prefer to pre book their cabs with regards to safety concern.</a:t>
            </a:r>
          </a:p>
          <a:p>
            <a:pPr marL="285750" indent="-285750">
              <a:buFont typeface="Arial" panose="020B0604020202020204" pitchFamily="34" charset="0"/>
              <a:buChar char="•"/>
            </a:pPr>
            <a:r>
              <a:rPr lang="en-US" sz="1800" dirty="0"/>
              <a:t>There is a sharp decline in the number of trips starting February 2020 even though the official lockdown date was mid-March 2020 which is represented by green vertical line. This implies that COVID-19 was the cause of the down trend, and it started even before the official lockdown announcement was made. </a:t>
            </a:r>
          </a:p>
          <a:p>
            <a:pPr marL="285750" indent="-285750">
              <a:buFont typeface="Arial" panose="020B0604020202020204" pitchFamily="34" charset="0"/>
              <a:buChar char="•"/>
            </a:pPr>
            <a:r>
              <a:rPr lang="en-US" sz="1800" dirty="0"/>
              <a:t>Trips that occur in early morning hours relatively cover longer distances than those happening in the rest of the day.</a:t>
            </a:r>
          </a:p>
          <a:p>
            <a:pPr marL="285750" indent="-285750">
              <a:buFont typeface="Arial" panose="020B0604020202020204" pitchFamily="34" charset="0"/>
              <a:buChar char="•"/>
            </a:pPr>
            <a:r>
              <a:rPr lang="en-US" sz="1800" dirty="0"/>
              <a:t>Majority of the bookings begin to start early morning during office hours and there is a spike in number of cabs booked around 5pm and 6pm as the offices close and people rush towards home.</a:t>
            </a:r>
          </a:p>
          <a:p>
            <a:pPr marL="285750" indent="-285750">
              <a:buFont typeface="Arial" panose="020B0604020202020204" pitchFamily="34" charset="0"/>
              <a:buChar char="•"/>
            </a:pPr>
            <a:r>
              <a:rPr lang="en-US" sz="1800" dirty="0"/>
              <a:t>In contrast, we see that the number of trips gradually increases as the day progresses. </a:t>
            </a:r>
          </a:p>
          <a:p>
            <a:pPr marL="285750" indent="-285750">
              <a:buFont typeface="Arial" panose="020B0604020202020204" pitchFamily="34" charset="0"/>
              <a:buChar char="•"/>
            </a:pPr>
            <a:r>
              <a:rPr lang="en-US" sz="1800" dirty="0"/>
              <a:t>Most rides occur between 0 to 2 miles.</a:t>
            </a:r>
            <a:endParaRPr lang="en-IN" sz="1800" dirty="0">
              <a:effectLst/>
              <a:latin typeface="Helvetica" pitchFamily="2" charset="0"/>
            </a:endParaRPr>
          </a:p>
          <a:p>
            <a:endParaRPr lang="en-US" sz="2400" dirty="0"/>
          </a:p>
        </p:txBody>
      </p:sp>
    </p:spTree>
    <p:extLst>
      <p:ext uri="{BB962C8B-B14F-4D97-AF65-F5344CB8AC3E}">
        <p14:creationId xmlns:p14="http://schemas.microsoft.com/office/powerpoint/2010/main" val="2229260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12CC9-F550-F245-B105-23DB02F54A82}"/>
              </a:ext>
            </a:extLst>
          </p:cNvPr>
          <p:cNvSpPr>
            <a:spLocks noGrp="1"/>
          </p:cNvSpPr>
          <p:nvPr>
            <p:ph type="title"/>
          </p:nvPr>
        </p:nvSpPr>
        <p:spPr>
          <a:xfrm>
            <a:off x="267937" y="252380"/>
            <a:ext cx="10515600" cy="1325563"/>
          </a:xfrm>
          <a:noFill/>
        </p:spPr>
        <p:txBody>
          <a:bodyPr>
            <a:normAutofit/>
          </a:bodyPr>
          <a:lstStyle/>
          <a:p>
            <a:r>
              <a:rPr lang="en-US"/>
              <a:t>Project Overview:</a:t>
            </a:r>
          </a:p>
        </p:txBody>
      </p:sp>
      <p:pic>
        <p:nvPicPr>
          <p:cNvPr id="13" name="Content Placeholder 12" descr="Diagram&#10;&#10;Description automatically generated">
            <a:extLst>
              <a:ext uri="{FF2B5EF4-FFF2-40B4-BE49-F238E27FC236}">
                <a16:creationId xmlns:a16="http://schemas.microsoft.com/office/drawing/2014/main" id="{6FDDF320-2A6A-B21E-0536-507C35972D65}"/>
              </a:ext>
            </a:extLst>
          </p:cNvPr>
          <p:cNvPicPr>
            <a:picLocks noGrp="1" noChangeAspect="1"/>
          </p:cNvPicPr>
          <p:nvPr>
            <p:ph idx="1"/>
          </p:nvPr>
        </p:nvPicPr>
        <p:blipFill>
          <a:blip r:embed="rId3"/>
          <a:stretch>
            <a:fillRect/>
          </a:stretch>
        </p:blipFill>
        <p:spPr>
          <a:xfrm>
            <a:off x="7079607" y="1839648"/>
            <a:ext cx="4678202" cy="3178703"/>
          </a:xfrm>
        </p:spPr>
      </p:pic>
      <p:sp>
        <p:nvSpPr>
          <p:cNvPr id="5" name="TextBox 4">
            <a:extLst>
              <a:ext uri="{FF2B5EF4-FFF2-40B4-BE49-F238E27FC236}">
                <a16:creationId xmlns:a16="http://schemas.microsoft.com/office/drawing/2014/main" id="{98E6C77F-D4E4-1968-EF3E-C3DBE077B46B}"/>
              </a:ext>
            </a:extLst>
          </p:cNvPr>
          <p:cNvSpPr txBox="1"/>
          <p:nvPr/>
        </p:nvSpPr>
        <p:spPr>
          <a:xfrm>
            <a:off x="267937" y="1485894"/>
            <a:ext cx="6465372" cy="6155531"/>
          </a:xfrm>
          <a:prstGeom prst="rect">
            <a:avLst/>
          </a:prstGeom>
          <a:noFill/>
        </p:spPr>
        <p:txBody>
          <a:bodyPr wrap="square" lIns="91440" tIns="45720" rIns="91440" bIns="45720" rtlCol="0" anchor="t">
            <a:spAutoFit/>
          </a:bodyPr>
          <a:lstStyle/>
          <a:p>
            <a:pPr marL="342900" indent="-342900">
              <a:lnSpc>
                <a:spcPct val="90000"/>
              </a:lnSpc>
              <a:spcAft>
                <a:spcPts val="1200"/>
              </a:spcAft>
              <a:buClr>
                <a:schemeClr val="tx2"/>
              </a:buClr>
              <a:buFont typeface="Arial" panose="020B0604020202020204" pitchFamily="34" charset="0"/>
              <a:buChar char="•"/>
            </a:pPr>
            <a:r>
              <a:rPr lang="en-IN" sz="2000">
                <a:solidFill>
                  <a:schemeClr val="accent1"/>
                </a:solidFill>
                <a:latin typeface="Sherman Sans Book"/>
                <a:cs typeface="Verdana" panose="020B0604030504040204" pitchFamily="34" charset="0"/>
              </a:rPr>
              <a:t>Medallion (yellow) cabs are concentrated in the borough of Manhattan but can be hailed anywhere throughout the five boroughs of New York City and may be hailed with a raised hand or by standing at a taxi stand. New York City is arguably the taxi capital of America and home of the classic yellow taxicab. </a:t>
            </a:r>
          </a:p>
          <a:p>
            <a:pPr marL="342900" indent="-342900">
              <a:lnSpc>
                <a:spcPct val="90000"/>
              </a:lnSpc>
              <a:spcAft>
                <a:spcPts val="1200"/>
              </a:spcAft>
              <a:buClr>
                <a:schemeClr val="tx2"/>
              </a:buClr>
              <a:buFont typeface="Arial" panose="020B0604020202020204" pitchFamily="34" charset="0"/>
              <a:buChar char="•"/>
            </a:pPr>
            <a:r>
              <a:rPr lang="en-IN" sz="2000">
                <a:solidFill>
                  <a:schemeClr val="accent1"/>
                </a:solidFill>
                <a:latin typeface="Sherman Sans Book"/>
                <a:cs typeface="Verdana" panose="020B0604030504040204" pitchFamily="34" charset="0"/>
              </a:rPr>
              <a:t>Introduced in 2013,Boro Taxis in "apple green" colour can be hailed only in the outer boroughs (except at the airports) and in the northern part of Manhattan, specifically above 96th street on the east side and above 110th street on the west side.</a:t>
            </a:r>
          </a:p>
          <a:p>
            <a:pPr marL="342900" indent="-342900">
              <a:lnSpc>
                <a:spcPct val="90000"/>
              </a:lnSpc>
              <a:spcAft>
                <a:spcPts val="1200"/>
              </a:spcAft>
              <a:buClr>
                <a:schemeClr val="tx2"/>
              </a:buClr>
              <a:buFont typeface="Arial" panose="020B0604020202020204" pitchFamily="34" charset="0"/>
              <a:buChar char="•"/>
            </a:pPr>
            <a:r>
              <a:rPr lang="en-IN" sz="2000">
                <a:solidFill>
                  <a:schemeClr val="accent1"/>
                </a:solidFill>
                <a:latin typeface="Sherman Sans Book"/>
                <a:cs typeface="Verdana" panose="020B0604030504040204" pitchFamily="34" charset="0"/>
              </a:rPr>
              <a:t>Post six years of Green Taxi’s launch, It would be interesting to know how the Green And Yellow Taxis are performing based on Taxi Trip Records in New York before, during and after COVID-19.</a:t>
            </a:r>
          </a:p>
          <a:p>
            <a:endParaRPr lang="en-US" sz="2000">
              <a:ea typeface="Verdana"/>
            </a:endParaRPr>
          </a:p>
          <a:p>
            <a:pPr marL="342900" indent="-342900">
              <a:lnSpc>
                <a:spcPct val="90000"/>
              </a:lnSpc>
              <a:spcAft>
                <a:spcPts val="1200"/>
              </a:spcAft>
              <a:buClr>
                <a:schemeClr val="tx2"/>
              </a:buClr>
              <a:buFont typeface="Arial" panose="020B0604020202020204" pitchFamily="34" charset="0"/>
              <a:buChar char="•"/>
            </a:pPr>
            <a:endParaRPr lang="en-IN" sz="2000">
              <a:solidFill>
                <a:schemeClr val="accent1"/>
              </a:solidFill>
              <a:latin typeface="Sherman Sans Book"/>
              <a:cs typeface="Verdana" panose="020B0604030504040204" pitchFamily="34" charset="0"/>
            </a:endParaRPr>
          </a:p>
          <a:p>
            <a:pPr>
              <a:lnSpc>
                <a:spcPct val="90000"/>
              </a:lnSpc>
              <a:spcAft>
                <a:spcPts val="1200"/>
              </a:spcAft>
              <a:buClr>
                <a:schemeClr val="tx2"/>
              </a:buClr>
            </a:pPr>
            <a:endParaRPr lang="en-IN" sz="2000">
              <a:solidFill>
                <a:schemeClr val="accent1"/>
              </a:solidFill>
              <a:latin typeface="Sherman Sans Book" pitchFamily="2" charset="77"/>
              <a:cs typeface="Verdana" panose="020B0604030504040204" pitchFamily="34" charset="0"/>
            </a:endParaRPr>
          </a:p>
          <a:p>
            <a:pPr algn="just"/>
            <a:endParaRPr lang="en-IN">
              <a:solidFill>
                <a:srgbClr val="00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186769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63C7AEC1-4B8C-474A-82C2-21AB4878E2E1}"/>
              </a:ext>
            </a:extLst>
          </p:cNvPr>
          <p:cNvSpPr>
            <a:spLocks noGrp="1"/>
          </p:cNvSpPr>
          <p:nvPr>
            <p:ph type="title"/>
          </p:nvPr>
        </p:nvSpPr>
        <p:spPr>
          <a:noFill/>
        </p:spPr>
        <p:txBody>
          <a:bodyPr anchor="t" anchorCtr="0">
            <a:noAutofit/>
          </a:bodyPr>
          <a:lstStyle/>
          <a:p>
            <a:pPr algn="ctr"/>
            <a:r>
              <a:rPr lang="en-US">
                <a:latin typeface="Sherman Sans Book"/>
              </a:rPr>
              <a:t>Thank You</a:t>
            </a:r>
            <a:endParaRPr lang="en-US"/>
          </a:p>
        </p:txBody>
      </p:sp>
    </p:spTree>
    <p:extLst>
      <p:ext uri="{BB962C8B-B14F-4D97-AF65-F5344CB8AC3E}">
        <p14:creationId xmlns:p14="http://schemas.microsoft.com/office/powerpoint/2010/main" val="28018536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B8277-D3B9-2366-006A-F69D9EF7E062}"/>
              </a:ext>
            </a:extLst>
          </p:cNvPr>
          <p:cNvSpPr>
            <a:spLocks noGrp="1"/>
          </p:cNvSpPr>
          <p:nvPr>
            <p:ph type="title"/>
          </p:nvPr>
        </p:nvSpPr>
        <p:spPr>
          <a:xfrm>
            <a:off x="98854" y="992094"/>
            <a:ext cx="4291467" cy="2795160"/>
          </a:xfrm>
          <a:prstGeom prst="ellipse">
            <a:avLst/>
          </a:prstGeom>
        </p:spPr>
        <p:txBody>
          <a:bodyPr vert="horz" lIns="91440" tIns="45720" rIns="91440" bIns="45720" rtlCol="0" anchor="b">
            <a:normAutofit/>
          </a:bodyPr>
          <a:lstStyle/>
          <a:p>
            <a:pPr algn="ctr"/>
            <a:r>
              <a:rPr lang="en-US" sz="4400" kern="1200" dirty="0">
                <a:solidFill>
                  <a:schemeClr val="tx1"/>
                </a:solidFill>
                <a:latin typeface="+mj-lt"/>
                <a:ea typeface="+mj-ea"/>
                <a:cs typeface="+mj-cs"/>
              </a:rPr>
              <a:t>Questions</a:t>
            </a:r>
          </a:p>
        </p:txBody>
      </p:sp>
      <p:pic>
        <p:nvPicPr>
          <p:cNvPr id="2050" name="Picture 2" descr="Free illustrations of Question mark">
            <a:extLst>
              <a:ext uri="{FF2B5EF4-FFF2-40B4-BE49-F238E27FC236}">
                <a16:creationId xmlns:a16="http://schemas.microsoft.com/office/drawing/2014/main" id="{206BD16B-7EC0-8554-DF0C-A32ED38D9A7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163730" y="0"/>
            <a:ext cx="702827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62304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086D015-D77E-DF08-FC05-918D0F1D954F}"/>
              </a:ext>
            </a:extLst>
          </p:cNvPr>
          <p:cNvSpPr txBox="1">
            <a:spLocks/>
          </p:cNvSpPr>
          <p:nvPr/>
        </p:nvSpPr>
        <p:spPr>
          <a:xfrm>
            <a:off x="330200" y="-67733"/>
            <a:ext cx="10515600" cy="1325563"/>
          </a:xfrm>
          <a:prstGeom prst="rect">
            <a:avLst/>
          </a:prstGeom>
          <a:noFill/>
        </p:spPr>
        <p:txBody>
          <a:bodyPr vert="horz" lIns="0" tIns="45720" rIns="0" bIns="45720" rtlCol="0" anchor="ctr">
            <a:normAutofit/>
          </a:bodyPr>
          <a:lstStyle>
            <a:lvl1pPr algn="l" defTabSz="914400" rtl="0" eaLnBrk="1" latinLnBrk="0" hangingPunct="1">
              <a:lnSpc>
                <a:spcPct val="90000"/>
              </a:lnSpc>
              <a:spcBef>
                <a:spcPct val="0"/>
              </a:spcBef>
              <a:buNone/>
              <a:defRPr sz="3600" kern="1200">
                <a:solidFill>
                  <a:schemeClr val="tx2"/>
                </a:solidFill>
                <a:latin typeface="Sherman Sans Book" pitchFamily="2" charset="77"/>
                <a:ea typeface="Sherman Sans Book" pitchFamily="2" charset="77"/>
                <a:cs typeface="Verdana" panose="020B0604030504040204" pitchFamily="34" charset="0"/>
              </a:defRPr>
            </a:lvl1pPr>
          </a:lstStyle>
          <a:p>
            <a:r>
              <a:rPr lang="en-US" dirty="0"/>
              <a:t>Analysis Approach:</a:t>
            </a:r>
          </a:p>
        </p:txBody>
      </p:sp>
      <p:graphicFrame>
        <p:nvGraphicFramePr>
          <p:cNvPr id="3" name="Diagram 2">
            <a:extLst>
              <a:ext uri="{FF2B5EF4-FFF2-40B4-BE49-F238E27FC236}">
                <a16:creationId xmlns:a16="http://schemas.microsoft.com/office/drawing/2014/main" id="{872E20EC-5E3F-3B11-5D7E-07FE312C6B37}"/>
              </a:ext>
            </a:extLst>
          </p:cNvPr>
          <p:cNvGraphicFramePr/>
          <p:nvPr/>
        </p:nvGraphicFramePr>
        <p:xfrm>
          <a:off x="1431636" y="595048"/>
          <a:ext cx="8312728" cy="50853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249411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12CC9-F550-F245-B105-23DB02F54A82}"/>
              </a:ext>
            </a:extLst>
          </p:cNvPr>
          <p:cNvSpPr>
            <a:spLocks noGrp="1"/>
          </p:cNvSpPr>
          <p:nvPr>
            <p:ph type="title"/>
          </p:nvPr>
        </p:nvSpPr>
        <p:spPr/>
        <p:txBody>
          <a:bodyPr>
            <a:normAutofit/>
          </a:bodyPr>
          <a:lstStyle/>
          <a:p>
            <a:r>
              <a:rPr lang="en-US" dirty="0"/>
              <a:t>Dataset </a:t>
            </a:r>
            <a:r>
              <a:rPr lang="en-US"/>
              <a:t>Characteristics</a:t>
            </a:r>
            <a:r>
              <a:rPr lang="en-US" dirty="0"/>
              <a:t>:</a:t>
            </a:r>
          </a:p>
        </p:txBody>
      </p:sp>
      <p:sp>
        <p:nvSpPr>
          <p:cNvPr id="6" name="Content Placeholder 5">
            <a:extLst>
              <a:ext uri="{FF2B5EF4-FFF2-40B4-BE49-F238E27FC236}">
                <a16:creationId xmlns:a16="http://schemas.microsoft.com/office/drawing/2014/main" id="{2693BC37-4347-E14F-1771-4E2A870612F8}"/>
              </a:ext>
            </a:extLst>
          </p:cNvPr>
          <p:cNvSpPr>
            <a:spLocks noGrp="1"/>
          </p:cNvSpPr>
          <p:nvPr>
            <p:ph idx="1"/>
          </p:nvPr>
        </p:nvSpPr>
        <p:spPr>
          <a:xfrm>
            <a:off x="838200" y="1569954"/>
            <a:ext cx="10515600" cy="4351338"/>
          </a:xfrm>
        </p:spPr>
        <p:txBody>
          <a:bodyPr vert="horz" lIns="0" tIns="45720" rIns="0" bIns="45720" rtlCol="0" anchor="t">
            <a:normAutofit/>
          </a:bodyPr>
          <a:lstStyle/>
          <a:p>
            <a:r>
              <a:rPr lang="en-US" sz="2200" dirty="0"/>
              <a:t>Number of Datasets: 6</a:t>
            </a:r>
          </a:p>
          <a:p>
            <a:r>
              <a:rPr lang="en-US" sz="2200" dirty="0"/>
              <a:t>Number of Columns: 21 (Green), 19 (Yellow)</a:t>
            </a:r>
          </a:p>
          <a:p>
            <a:r>
              <a:rPr lang="en-US" sz="2200" dirty="0"/>
              <a:t>Dataset observations:</a:t>
            </a:r>
          </a:p>
          <a:p>
            <a:pPr marL="342900" indent="-342900">
              <a:buFont typeface="Arial" panose="020B0604020202020204" pitchFamily="34" charset="0"/>
              <a:buChar char="•"/>
            </a:pPr>
            <a:r>
              <a:rPr lang="en-US" sz="2200" dirty="0"/>
              <a:t>Green Taxi 2019 : 6 Million </a:t>
            </a:r>
          </a:p>
          <a:p>
            <a:pPr marL="342900" indent="-342900">
              <a:buFont typeface="Arial" panose="020B0604020202020204" pitchFamily="34" charset="0"/>
              <a:buChar char="•"/>
            </a:pPr>
            <a:r>
              <a:rPr lang="en-US" sz="2200" dirty="0"/>
              <a:t>Green Taxi 2020 : 1.8 Million </a:t>
            </a:r>
          </a:p>
          <a:p>
            <a:pPr marL="342900" indent="-342900">
              <a:buFont typeface="Arial" panose="020B0604020202020204" pitchFamily="34" charset="0"/>
              <a:buChar char="•"/>
            </a:pPr>
            <a:r>
              <a:rPr lang="en-US" sz="2200" dirty="0"/>
              <a:t>Green Taxi 2021 : 1.1 Million </a:t>
            </a:r>
          </a:p>
          <a:p>
            <a:pPr marL="342900" indent="-342900">
              <a:buFont typeface="Arial" panose="020B0604020202020204" pitchFamily="34" charset="0"/>
              <a:buChar char="•"/>
            </a:pPr>
            <a:r>
              <a:rPr lang="en-US" sz="2200" dirty="0"/>
              <a:t>Yellow Taxi 2020: 25 Million </a:t>
            </a:r>
          </a:p>
          <a:p>
            <a:pPr marL="342900" indent="-342900">
              <a:buFont typeface="Arial" panose="020B0604020202020204" pitchFamily="34" charset="0"/>
              <a:buChar char="•"/>
            </a:pPr>
            <a:r>
              <a:rPr lang="en-US" sz="2200" dirty="0"/>
              <a:t>Yellow Taxi 2021: 31 Million </a:t>
            </a:r>
          </a:p>
          <a:p>
            <a:pPr marL="342900" indent="-342900">
              <a:buFont typeface="Arial" panose="020B0604020202020204" pitchFamily="34" charset="0"/>
              <a:buChar char="•"/>
            </a:pPr>
            <a:r>
              <a:rPr lang="en-US" sz="2200" dirty="0"/>
              <a:t>Taxi Zones : 263 </a:t>
            </a:r>
          </a:p>
          <a:p>
            <a:endParaRPr lang="en-US" sz="3600" dirty="0"/>
          </a:p>
        </p:txBody>
      </p:sp>
    </p:spTree>
    <p:extLst>
      <p:ext uri="{BB962C8B-B14F-4D97-AF65-F5344CB8AC3E}">
        <p14:creationId xmlns:p14="http://schemas.microsoft.com/office/powerpoint/2010/main" val="4174258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231E3-0969-2677-152A-16E29F988268}"/>
              </a:ext>
            </a:extLst>
          </p:cNvPr>
          <p:cNvSpPr>
            <a:spLocks noGrp="1"/>
          </p:cNvSpPr>
          <p:nvPr>
            <p:ph type="title"/>
          </p:nvPr>
        </p:nvSpPr>
        <p:spPr/>
        <p:txBody>
          <a:bodyPr>
            <a:normAutofit fontScale="90000"/>
          </a:bodyPr>
          <a:lstStyle/>
          <a:p>
            <a:r>
              <a:rPr lang="en-US" sz="4000" dirty="0"/>
              <a:t>QUESTIONS</a:t>
            </a:r>
            <a:br>
              <a:rPr lang="en-US" dirty="0"/>
            </a:br>
            <a:br>
              <a:rPr lang="en-US" dirty="0"/>
            </a:br>
            <a:endParaRPr lang="en-US" dirty="0"/>
          </a:p>
        </p:txBody>
      </p:sp>
      <p:sp>
        <p:nvSpPr>
          <p:cNvPr id="3" name="Content Placeholder 2">
            <a:extLst>
              <a:ext uri="{FF2B5EF4-FFF2-40B4-BE49-F238E27FC236}">
                <a16:creationId xmlns:a16="http://schemas.microsoft.com/office/drawing/2014/main" id="{AB495945-C03C-29F3-A72A-B4BA3092D81E}"/>
              </a:ext>
            </a:extLst>
          </p:cNvPr>
          <p:cNvSpPr>
            <a:spLocks noGrp="1"/>
          </p:cNvSpPr>
          <p:nvPr>
            <p:ph idx="1"/>
          </p:nvPr>
        </p:nvSpPr>
        <p:spPr>
          <a:xfrm>
            <a:off x="838200" y="931334"/>
            <a:ext cx="10515600" cy="5245630"/>
          </a:xfrm>
        </p:spPr>
        <p:txBody>
          <a:bodyPr>
            <a:normAutofit lnSpcReduction="10000"/>
          </a:bodyPr>
          <a:lstStyle/>
          <a:p>
            <a:pPr>
              <a:lnSpc>
                <a:spcPct val="110000"/>
              </a:lnSpc>
            </a:pPr>
            <a:r>
              <a:rPr lang="en-IN" sz="2600" dirty="0"/>
              <a:t>Research Questions: </a:t>
            </a:r>
          </a:p>
          <a:p>
            <a:pPr marL="457200" indent="-457200">
              <a:lnSpc>
                <a:spcPct val="110000"/>
              </a:lnSpc>
              <a:buFont typeface="+mj-lt"/>
              <a:buAutoNum type="arabicPeriod"/>
            </a:pPr>
            <a:r>
              <a:rPr lang="en-IN" sz="2200" dirty="0"/>
              <a:t>Analyse trends on </a:t>
            </a:r>
            <a:r>
              <a:rPr lang="en-IN" sz="2200" b="1" dirty="0"/>
              <a:t>payment methods </a:t>
            </a:r>
            <a:r>
              <a:rPr lang="en-IN" sz="2200" dirty="0"/>
              <a:t>during and after COVID-19 pandemic.</a:t>
            </a:r>
          </a:p>
          <a:p>
            <a:pPr marL="457200" indent="-457200">
              <a:lnSpc>
                <a:spcPct val="110000"/>
              </a:lnSpc>
              <a:buFont typeface="+mj-lt"/>
              <a:buAutoNum type="arabicPeriod"/>
            </a:pPr>
            <a:r>
              <a:rPr lang="en-IN" sz="2200" b="1" dirty="0"/>
              <a:t>Density of ride bookings</a:t>
            </a:r>
            <a:r>
              <a:rPr lang="en-IN" sz="2200" dirty="0"/>
              <a:t> during different times of the day and the corresponding distances covered?</a:t>
            </a:r>
          </a:p>
          <a:p>
            <a:pPr marL="457200" indent="-457200">
              <a:lnSpc>
                <a:spcPct val="110000"/>
              </a:lnSpc>
              <a:buFont typeface="+mj-lt"/>
              <a:buAutoNum type="arabicPeriod"/>
            </a:pPr>
            <a:r>
              <a:rPr lang="en-IN" sz="2200" dirty="0"/>
              <a:t>How much do the passengers prefer to </a:t>
            </a:r>
            <a:r>
              <a:rPr lang="en-IN" sz="2200" b="1" dirty="0"/>
              <a:t>tip</a:t>
            </a:r>
            <a:r>
              <a:rPr lang="en-IN" sz="2200" dirty="0"/>
              <a:t> based on their metered </a:t>
            </a:r>
            <a:r>
              <a:rPr lang="en-IN" sz="2200" b="1" dirty="0"/>
              <a:t>fare amount</a:t>
            </a:r>
            <a:r>
              <a:rPr lang="en-IN" sz="2200" dirty="0"/>
              <a:t>?</a:t>
            </a:r>
          </a:p>
          <a:p>
            <a:pPr marL="457200" indent="-457200">
              <a:lnSpc>
                <a:spcPct val="110000"/>
              </a:lnSpc>
              <a:buFont typeface="+mj-lt"/>
              <a:buAutoNum type="arabicPeriod"/>
            </a:pPr>
            <a:r>
              <a:rPr lang="en-IN" sz="2200" dirty="0"/>
              <a:t>Analysing </a:t>
            </a:r>
            <a:r>
              <a:rPr lang="en-IN" sz="2200" b="1" dirty="0"/>
              <a:t>Airport Trips</a:t>
            </a:r>
            <a:r>
              <a:rPr lang="en-IN" sz="2200" dirty="0"/>
              <a:t>. </a:t>
            </a:r>
          </a:p>
          <a:p>
            <a:pPr marL="457200" indent="-457200">
              <a:lnSpc>
                <a:spcPct val="110000"/>
              </a:lnSpc>
              <a:buFont typeface="+mj-lt"/>
              <a:buAutoNum type="arabicPeriod"/>
            </a:pPr>
            <a:r>
              <a:rPr lang="en-IN" sz="2200" dirty="0"/>
              <a:t>Analysing </a:t>
            </a:r>
            <a:r>
              <a:rPr lang="en-IN" sz="2200" b="1" dirty="0"/>
              <a:t>trips</a:t>
            </a:r>
            <a:r>
              <a:rPr lang="en-IN" sz="2200" dirty="0"/>
              <a:t> based on Location Type for </a:t>
            </a:r>
            <a:r>
              <a:rPr lang="en-IN" sz="2200" b="1" dirty="0"/>
              <a:t>different boroughs (Comparative Analysis)</a:t>
            </a:r>
          </a:p>
          <a:p>
            <a:pPr marL="457200" indent="-457200">
              <a:lnSpc>
                <a:spcPct val="110000"/>
              </a:lnSpc>
              <a:buFont typeface="+mj-lt"/>
              <a:buAutoNum type="arabicPeriod"/>
            </a:pPr>
            <a:r>
              <a:rPr lang="en-IN" sz="2200" dirty="0"/>
              <a:t>Finding patterns in the </a:t>
            </a:r>
            <a:r>
              <a:rPr lang="en-IN" sz="2200" b="1" dirty="0"/>
              <a:t>surcharge amount </a:t>
            </a:r>
            <a:r>
              <a:rPr lang="en-IN" sz="2200" dirty="0"/>
              <a:t>based on </a:t>
            </a:r>
            <a:r>
              <a:rPr lang="en-IN" sz="2200" b="1" dirty="0"/>
              <a:t>different boroughs. (Comparative Analysis)</a:t>
            </a:r>
          </a:p>
          <a:p>
            <a:pPr marL="457200" indent="-457200">
              <a:lnSpc>
                <a:spcPct val="110000"/>
              </a:lnSpc>
              <a:buFont typeface="+mj-lt"/>
              <a:buAutoNum type="arabicPeriod"/>
            </a:pPr>
            <a:r>
              <a:rPr lang="en-IN" sz="2200" dirty="0"/>
              <a:t>Density of </a:t>
            </a:r>
            <a:r>
              <a:rPr lang="en-IN" sz="2200" b="1" dirty="0"/>
              <a:t>rides going to different boroughs</a:t>
            </a:r>
            <a:r>
              <a:rPr lang="en-IN" sz="2200" dirty="0"/>
              <a:t> (drop-offs). </a:t>
            </a:r>
          </a:p>
          <a:p>
            <a:pPr marL="457200" indent="-457200">
              <a:lnSpc>
                <a:spcPct val="110000"/>
              </a:lnSpc>
              <a:buFont typeface="+mj-lt"/>
              <a:buAutoNum type="arabicPeriod"/>
            </a:pPr>
            <a:r>
              <a:rPr lang="en-IN" sz="2200" dirty="0"/>
              <a:t>Hourly Analysis of </a:t>
            </a:r>
            <a:r>
              <a:rPr lang="en-IN" sz="2200" b="1" dirty="0"/>
              <a:t>Inter-Borough Vs Total trips. (Comparative Analysis) </a:t>
            </a:r>
          </a:p>
          <a:p>
            <a:pPr marL="457200" indent="-457200">
              <a:lnSpc>
                <a:spcPct val="110000"/>
              </a:lnSpc>
              <a:buFont typeface="+mj-lt"/>
              <a:buAutoNum type="arabicPeriod"/>
            </a:pPr>
            <a:endParaRPr lang="en-IN" sz="2200" dirty="0"/>
          </a:p>
        </p:txBody>
      </p:sp>
    </p:spTree>
    <p:extLst>
      <p:ext uri="{BB962C8B-B14F-4D97-AF65-F5344CB8AC3E}">
        <p14:creationId xmlns:p14="http://schemas.microsoft.com/office/powerpoint/2010/main" val="41677599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12CC9-F550-F245-B105-23DB02F54A82}"/>
              </a:ext>
            </a:extLst>
          </p:cNvPr>
          <p:cNvSpPr>
            <a:spLocks noGrp="1"/>
          </p:cNvSpPr>
          <p:nvPr>
            <p:ph type="title"/>
          </p:nvPr>
        </p:nvSpPr>
        <p:spPr/>
        <p:txBody>
          <a:bodyPr>
            <a:normAutofit/>
          </a:bodyPr>
          <a:lstStyle/>
          <a:p>
            <a:r>
              <a:rPr lang="en-US" dirty="0"/>
              <a:t>Data Cleaning</a:t>
            </a:r>
            <a:r>
              <a:rPr lang="en-US"/>
              <a:t>:</a:t>
            </a:r>
            <a:endParaRPr lang="en-US" dirty="0"/>
          </a:p>
        </p:txBody>
      </p:sp>
      <p:sp>
        <p:nvSpPr>
          <p:cNvPr id="11" name="Content Placeholder 2">
            <a:extLst>
              <a:ext uri="{FF2B5EF4-FFF2-40B4-BE49-F238E27FC236}">
                <a16:creationId xmlns:a16="http://schemas.microsoft.com/office/drawing/2014/main" id="{BAC2A572-9FEA-EE1B-3B29-CCD30BB06744}"/>
              </a:ext>
            </a:extLst>
          </p:cNvPr>
          <p:cNvSpPr txBox="1">
            <a:spLocks/>
          </p:cNvSpPr>
          <p:nvPr/>
        </p:nvSpPr>
        <p:spPr>
          <a:xfrm>
            <a:off x="838200" y="1699795"/>
            <a:ext cx="5257800" cy="4341813"/>
          </a:xfrm>
          <a:prstGeom prst="rect">
            <a:avLst/>
          </a:prstGeom>
        </p:spPr>
        <p:txBody>
          <a:bodyPr vert="horz" lIns="0" tIns="45720" rIns="0" bIns="45720" rtlCol="0" anchor="t">
            <a:normAutofit/>
          </a:bodyPr>
          <a:lstStyle>
            <a:lvl1pPr marL="0" indent="0" algn="l" defTabSz="914400" rtl="0" eaLnBrk="1" latinLnBrk="0" hangingPunct="1">
              <a:lnSpc>
                <a:spcPct val="90000"/>
              </a:lnSpc>
              <a:spcBef>
                <a:spcPts val="0"/>
              </a:spcBef>
              <a:spcAft>
                <a:spcPts val="1200"/>
              </a:spcAft>
              <a:buClr>
                <a:schemeClr val="tx2"/>
              </a:buClr>
              <a:buFont typeface="Arial" panose="020B0604020202020204" pitchFamily="34" charset="0"/>
              <a:buNone/>
              <a:defRPr sz="3200" kern="1200">
                <a:solidFill>
                  <a:schemeClr val="accent1"/>
                </a:solidFill>
                <a:latin typeface="Sherman Sans Book" pitchFamily="2" charset="77"/>
                <a:ea typeface="Sherman Sans Book" pitchFamily="2" charset="77"/>
                <a:cs typeface="Verdana" panose="020B0604030504040204" pitchFamily="34" charset="0"/>
              </a:defRPr>
            </a:lvl1pPr>
            <a:lvl2pPr marL="9525" indent="0" algn="l" defTabSz="914400" rtl="0" eaLnBrk="1" latinLnBrk="0" hangingPunct="1">
              <a:lnSpc>
                <a:spcPct val="90000"/>
              </a:lnSpc>
              <a:spcBef>
                <a:spcPts val="0"/>
              </a:spcBef>
              <a:spcAft>
                <a:spcPts val="1200"/>
              </a:spcAft>
              <a:buClr>
                <a:schemeClr val="tx2"/>
              </a:buClr>
              <a:buFont typeface="System Font Regular"/>
              <a:buNone/>
              <a:tabLst/>
              <a:defRPr sz="2800" kern="1200">
                <a:solidFill>
                  <a:schemeClr val="accent1"/>
                </a:solidFill>
                <a:latin typeface="Sherman Sans Book" pitchFamily="2" charset="77"/>
                <a:ea typeface="Sherman Sans Book" pitchFamily="2" charset="77"/>
                <a:cs typeface="Verdana" panose="020B0604030504040204" pitchFamily="34" charset="0"/>
              </a:defRPr>
            </a:lvl2pPr>
            <a:lvl3pPr marL="9525" indent="0" algn="l" defTabSz="914400" rtl="0" eaLnBrk="1" latinLnBrk="0" hangingPunct="1">
              <a:lnSpc>
                <a:spcPct val="90000"/>
              </a:lnSpc>
              <a:spcBef>
                <a:spcPts val="0"/>
              </a:spcBef>
              <a:spcAft>
                <a:spcPts val="1200"/>
              </a:spcAft>
              <a:buClr>
                <a:schemeClr val="accent1"/>
              </a:buClr>
              <a:buFont typeface="Wingdings" pitchFamily="2" charset="2"/>
              <a:buNone/>
              <a:tabLst/>
              <a:defRPr sz="2800" kern="1200">
                <a:solidFill>
                  <a:schemeClr val="accent1"/>
                </a:solidFill>
                <a:latin typeface="Sherman Sans Book" pitchFamily="2" charset="77"/>
                <a:ea typeface="Sherman Sans Book" pitchFamily="2" charset="77"/>
                <a:cs typeface="Verdana" panose="020B0604030504040204" pitchFamily="34" charset="0"/>
              </a:defRPr>
            </a:lvl3pPr>
            <a:lvl4pPr marL="9525" indent="0" algn="l" defTabSz="914400" rtl="0" eaLnBrk="1" latinLnBrk="0" hangingPunct="1">
              <a:lnSpc>
                <a:spcPct val="90000"/>
              </a:lnSpc>
              <a:spcBef>
                <a:spcPts val="0"/>
              </a:spcBef>
              <a:spcAft>
                <a:spcPts val="1200"/>
              </a:spcAft>
              <a:buClr>
                <a:schemeClr val="accent1"/>
              </a:buClr>
              <a:buFont typeface="System Font Regular"/>
              <a:buNone/>
              <a:tabLst/>
              <a:defRPr sz="2400" kern="1200">
                <a:solidFill>
                  <a:schemeClr val="accent1"/>
                </a:solidFill>
                <a:latin typeface="Sherman Sans Book" pitchFamily="2" charset="77"/>
                <a:ea typeface="Sherman Sans Book" pitchFamily="2" charset="77"/>
                <a:cs typeface="Verdana" panose="020B0604030504040204" pitchFamily="34" charset="0"/>
              </a:defRPr>
            </a:lvl4pPr>
            <a:lvl5pPr marL="9525" indent="0" algn="l" defTabSz="914400" rtl="0" eaLnBrk="1" latinLnBrk="0" hangingPunct="1">
              <a:lnSpc>
                <a:spcPct val="90000"/>
              </a:lnSpc>
              <a:spcBef>
                <a:spcPts val="0"/>
              </a:spcBef>
              <a:spcAft>
                <a:spcPts val="1200"/>
              </a:spcAft>
              <a:buClrTx/>
              <a:buFont typeface="Arial" panose="020B0604020202020204" pitchFamily="34" charset="0"/>
              <a:buNone/>
              <a:tabLst/>
              <a:defRPr sz="2400" kern="1200">
                <a:solidFill>
                  <a:schemeClr val="accent1"/>
                </a:solidFill>
                <a:latin typeface="Sherman Sans Book" pitchFamily="2" charset="77"/>
                <a:ea typeface="Sherman Sans Book" pitchFamily="2" charset="77"/>
                <a:cs typeface="Verdan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800">
              <a:latin typeface="Calibri"/>
            </a:endParaRPr>
          </a:p>
        </p:txBody>
      </p:sp>
      <p:sp>
        <p:nvSpPr>
          <p:cNvPr id="4" name="Content Placeholder 2">
            <a:extLst>
              <a:ext uri="{FF2B5EF4-FFF2-40B4-BE49-F238E27FC236}">
                <a16:creationId xmlns:a16="http://schemas.microsoft.com/office/drawing/2014/main" id="{4F80CAF4-950E-A13C-E702-0A744EC08814}"/>
              </a:ext>
            </a:extLst>
          </p:cNvPr>
          <p:cNvSpPr txBox="1">
            <a:spLocks/>
          </p:cNvSpPr>
          <p:nvPr/>
        </p:nvSpPr>
        <p:spPr>
          <a:xfrm>
            <a:off x="838200" y="2028461"/>
            <a:ext cx="6920345" cy="3803538"/>
          </a:xfrm>
          <a:prstGeom prst="rect">
            <a:avLst/>
          </a:prstGeom>
        </p:spPr>
        <p:txBody>
          <a:bodyPr vert="horz" lIns="0" tIns="45720" rIns="0" bIns="45720" rtlCol="0" anchor="t">
            <a:noAutofit/>
          </a:bodyPr>
          <a:lstStyle>
            <a:lvl1pPr marL="0" indent="0" algn="l" defTabSz="914400" rtl="0" eaLnBrk="1" latinLnBrk="0" hangingPunct="1">
              <a:lnSpc>
                <a:spcPct val="90000"/>
              </a:lnSpc>
              <a:spcBef>
                <a:spcPts val="0"/>
              </a:spcBef>
              <a:spcAft>
                <a:spcPts val="1200"/>
              </a:spcAft>
              <a:buClr>
                <a:schemeClr val="tx2"/>
              </a:buClr>
              <a:buFont typeface="Arial" panose="020B0604020202020204" pitchFamily="34" charset="0"/>
              <a:buNone/>
              <a:defRPr sz="3200" kern="1200">
                <a:solidFill>
                  <a:schemeClr val="accent1"/>
                </a:solidFill>
                <a:latin typeface="Sherman Sans Book" pitchFamily="2" charset="77"/>
                <a:ea typeface="Sherman Sans Book" pitchFamily="2" charset="77"/>
                <a:cs typeface="Verdana" panose="020B0604030504040204" pitchFamily="34" charset="0"/>
              </a:defRPr>
            </a:lvl1pPr>
            <a:lvl2pPr marL="9525" indent="0" algn="l" defTabSz="914400" rtl="0" eaLnBrk="1" latinLnBrk="0" hangingPunct="1">
              <a:lnSpc>
                <a:spcPct val="90000"/>
              </a:lnSpc>
              <a:spcBef>
                <a:spcPts val="0"/>
              </a:spcBef>
              <a:spcAft>
                <a:spcPts val="1200"/>
              </a:spcAft>
              <a:buClr>
                <a:schemeClr val="tx2"/>
              </a:buClr>
              <a:buFont typeface="System Font Regular"/>
              <a:buNone/>
              <a:tabLst/>
              <a:defRPr sz="2800" kern="1200">
                <a:solidFill>
                  <a:schemeClr val="accent1"/>
                </a:solidFill>
                <a:latin typeface="Sherman Sans Book" pitchFamily="2" charset="77"/>
                <a:ea typeface="Sherman Sans Book" pitchFamily="2" charset="77"/>
                <a:cs typeface="Verdana" panose="020B0604030504040204" pitchFamily="34" charset="0"/>
              </a:defRPr>
            </a:lvl2pPr>
            <a:lvl3pPr marL="9525" indent="0" algn="l" defTabSz="914400" rtl="0" eaLnBrk="1" latinLnBrk="0" hangingPunct="1">
              <a:lnSpc>
                <a:spcPct val="90000"/>
              </a:lnSpc>
              <a:spcBef>
                <a:spcPts val="0"/>
              </a:spcBef>
              <a:spcAft>
                <a:spcPts val="1200"/>
              </a:spcAft>
              <a:buClr>
                <a:schemeClr val="accent1"/>
              </a:buClr>
              <a:buFont typeface="Wingdings" pitchFamily="2" charset="2"/>
              <a:buNone/>
              <a:tabLst/>
              <a:defRPr sz="2800" kern="1200">
                <a:solidFill>
                  <a:schemeClr val="accent1"/>
                </a:solidFill>
                <a:latin typeface="Sherman Sans Book" pitchFamily="2" charset="77"/>
                <a:ea typeface="Sherman Sans Book" pitchFamily="2" charset="77"/>
                <a:cs typeface="Verdana" panose="020B0604030504040204" pitchFamily="34" charset="0"/>
              </a:defRPr>
            </a:lvl3pPr>
            <a:lvl4pPr marL="9525" indent="0" algn="l" defTabSz="914400" rtl="0" eaLnBrk="1" latinLnBrk="0" hangingPunct="1">
              <a:lnSpc>
                <a:spcPct val="90000"/>
              </a:lnSpc>
              <a:spcBef>
                <a:spcPts val="0"/>
              </a:spcBef>
              <a:spcAft>
                <a:spcPts val="1200"/>
              </a:spcAft>
              <a:buClr>
                <a:schemeClr val="accent1"/>
              </a:buClr>
              <a:buFont typeface="System Font Regular"/>
              <a:buNone/>
              <a:tabLst/>
              <a:defRPr sz="2400" kern="1200">
                <a:solidFill>
                  <a:schemeClr val="accent1"/>
                </a:solidFill>
                <a:latin typeface="Sherman Sans Book" pitchFamily="2" charset="77"/>
                <a:ea typeface="Sherman Sans Book" pitchFamily="2" charset="77"/>
                <a:cs typeface="Verdana" panose="020B0604030504040204" pitchFamily="34" charset="0"/>
              </a:defRPr>
            </a:lvl4pPr>
            <a:lvl5pPr marL="9525" indent="0" algn="l" defTabSz="914400" rtl="0" eaLnBrk="1" latinLnBrk="0" hangingPunct="1">
              <a:lnSpc>
                <a:spcPct val="90000"/>
              </a:lnSpc>
              <a:spcBef>
                <a:spcPts val="0"/>
              </a:spcBef>
              <a:spcAft>
                <a:spcPts val="1200"/>
              </a:spcAft>
              <a:buClrTx/>
              <a:buFont typeface="Arial" panose="020B0604020202020204" pitchFamily="34" charset="0"/>
              <a:buNone/>
              <a:tabLst/>
              <a:defRPr sz="2400" kern="1200">
                <a:solidFill>
                  <a:schemeClr val="accent1"/>
                </a:solidFill>
                <a:latin typeface="Sherman Sans Book" pitchFamily="2" charset="77"/>
                <a:ea typeface="Sherman Sans Book" pitchFamily="2" charset="77"/>
                <a:cs typeface="Verdan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r>
              <a:rPr lang="en-US" sz="2200">
                <a:latin typeface="Sherman Sans Book"/>
              </a:rPr>
              <a:t>Performed initial data analysis to check the data types of each column</a:t>
            </a:r>
          </a:p>
          <a:p>
            <a:endParaRPr lang="en-US" sz="2200"/>
          </a:p>
          <a:p>
            <a:pPr marL="342900" indent="-342900">
              <a:buFont typeface="Arial" panose="020B0604020202020204" pitchFamily="34" charset="0"/>
              <a:buChar char="•"/>
            </a:pPr>
            <a:r>
              <a:rPr lang="en-US" sz="2200">
                <a:latin typeface="Sherman Sans Book"/>
              </a:rPr>
              <a:t>Drop redundant columns </a:t>
            </a:r>
          </a:p>
          <a:p>
            <a:pPr marL="342900" indent="-342900">
              <a:buFont typeface="Arial" panose="020B0604020202020204" pitchFamily="34" charset="0"/>
              <a:buChar char="•"/>
            </a:pPr>
            <a:endParaRPr lang="en-US" sz="2200"/>
          </a:p>
          <a:p>
            <a:pPr marL="342900" indent="-342900">
              <a:buFont typeface="Arial" panose="020B0604020202020204" pitchFamily="34" charset="0"/>
              <a:buChar char="•"/>
            </a:pPr>
            <a:r>
              <a:rPr lang="en-US" sz="2200">
                <a:latin typeface="Sherman Sans Book"/>
              </a:rPr>
              <a:t>Rename columns as per data requirements</a:t>
            </a:r>
          </a:p>
          <a:p>
            <a:endParaRPr lang="en-US" sz="2200"/>
          </a:p>
          <a:p>
            <a:pPr marL="342900" indent="-342900">
              <a:buFont typeface="Arial" panose="020B0604020202020204" pitchFamily="34" charset="0"/>
              <a:buChar char="•"/>
            </a:pPr>
            <a:r>
              <a:rPr lang="en-US" sz="2200"/>
              <a:t>Merging all three datasets</a:t>
            </a:r>
          </a:p>
          <a:p>
            <a:pPr marL="457200" indent="-457200">
              <a:buFont typeface="Arial" panose="020B0604020202020204" pitchFamily="34" charset="0"/>
              <a:buChar char="•"/>
            </a:pPr>
            <a:endParaRPr lang="en-US"/>
          </a:p>
          <a:p>
            <a:pPr marL="457200" indent="-457200">
              <a:buFont typeface="Arial" panose="020B0604020202020204" pitchFamily="34" charset="0"/>
              <a:buChar char="•"/>
            </a:pPr>
            <a:endParaRPr lang="en-US"/>
          </a:p>
          <a:p>
            <a:pPr marL="457200" indent="-457200">
              <a:buFont typeface="Arial" panose="020B0604020202020204" pitchFamily="34" charset="0"/>
              <a:buChar char="•"/>
            </a:pPr>
            <a:endParaRPr lang="en-US"/>
          </a:p>
        </p:txBody>
      </p:sp>
      <p:pic>
        <p:nvPicPr>
          <p:cNvPr id="6" name="Picture 5">
            <a:extLst>
              <a:ext uri="{FF2B5EF4-FFF2-40B4-BE49-F238E27FC236}">
                <a16:creationId xmlns:a16="http://schemas.microsoft.com/office/drawing/2014/main" id="{D98F8BCC-7ADB-8F85-4CDE-A190636771C6}"/>
              </a:ext>
            </a:extLst>
          </p:cNvPr>
          <p:cNvPicPr>
            <a:picLocks noChangeAspect="1"/>
          </p:cNvPicPr>
          <p:nvPr/>
        </p:nvPicPr>
        <p:blipFill rotWithShape="1">
          <a:blip r:embed="rId3"/>
          <a:srcRect l="18111" t="9357" r="13842"/>
          <a:stretch/>
        </p:blipFill>
        <p:spPr>
          <a:xfrm>
            <a:off x="8195733" y="950716"/>
            <a:ext cx="3768632" cy="2155490"/>
          </a:xfrm>
          <a:prstGeom prst="rect">
            <a:avLst/>
          </a:prstGeom>
        </p:spPr>
      </p:pic>
      <p:pic>
        <p:nvPicPr>
          <p:cNvPr id="9" name="Picture 8">
            <a:extLst>
              <a:ext uri="{FF2B5EF4-FFF2-40B4-BE49-F238E27FC236}">
                <a16:creationId xmlns:a16="http://schemas.microsoft.com/office/drawing/2014/main" id="{72C8DD09-6FE6-B029-AD4A-D4E5DE9B1997}"/>
              </a:ext>
            </a:extLst>
          </p:cNvPr>
          <p:cNvPicPr>
            <a:picLocks noChangeAspect="1"/>
          </p:cNvPicPr>
          <p:nvPr/>
        </p:nvPicPr>
        <p:blipFill>
          <a:blip r:embed="rId4"/>
          <a:stretch>
            <a:fillRect/>
          </a:stretch>
        </p:blipFill>
        <p:spPr>
          <a:xfrm>
            <a:off x="7040399" y="3201050"/>
            <a:ext cx="5007668" cy="710548"/>
          </a:xfrm>
          <a:prstGeom prst="rect">
            <a:avLst/>
          </a:prstGeom>
        </p:spPr>
      </p:pic>
      <p:pic>
        <p:nvPicPr>
          <p:cNvPr id="10" name="Picture 9">
            <a:extLst>
              <a:ext uri="{FF2B5EF4-FFF2-40B4-BE49-F238E27FC236}">
                <a16:creationId xmlns:a16="http://schemas.microsoft.com/office/drawing/2014/main" id="{09B7F127-AD4B-BC6C-4554-4F0D4C1FC59D}"/>
              </a:ext>
            </a:extLst>
          </p:cNvPr>
          <p:cNvPicPr>
            <a:picLocks noChangeAspect="1"/>
          </p:cNvPicPr>
          <p:nvPr/>
        </p:nvPicPr>
        <p:blipFill rotWithShape="1">
          <a:blip r:embed="rId5"/>
          <a:srcRect b="67732"/>
          <a:stretch/>
        </p:blipFill>
        <p:spPr>
          <a:xfrm>
            <a:off x="7890931" y="4006442"/>
            <a:ext cx="4157135" cy="1731092"/>
          </a:xfrm>
          <a:prstGeom prst="rect">
            <a:avLst/>
          </a:prstGeom>
        </p:spPr>
      </p:pic>
      <p:pic>
        <p:nvPicPr>
          <p:cNvPr id="12" name="Picture 11">
            <a:extLst>
              <a:ext uri="{FF2B5EF4-FFF2-40B4-BE49-F238E27FC236}">
                <a16:creationId xmlns:a16="http://schemas.microsoft.com/office/drawing/2014/main" id="{C49B8D8C-19C1-47BE-9505-C02E5F4C0A11}"/>
              </a:ext>
            </a:extLst>
          </p:cNvPr>
          <p:cNvPicPr>
            <a:picLocks noChangeAspect="1"/>
          </p:cNvPicPr>
          <p:nvPr/>
        </p:nvPicPr>
        <p:blipFill>
          <a:blip r:embed="rId6"/>
          <a:stretch>
            <a:fillRect/>
          </a:stretch>
        </p:blipFill>
        <p:spPr>
          <a:xfrm>
            <a:off x="5863166" y="5788333"/>
            <a:ext cx="6184900" cy="393700"/>
          </a:xfrm>
          <a:prstGeom prst="rect">
            <a:avLst/>
          </a:prstGeom>
        </p:spPr>
      </p:pic>
    </p:spTree>
    <p:extLst>
      <p:ext uri="{BB962C8B-B14F-4D97-AF65-F5344CB8AC3E}">
        <p14:creationId xmlns:p14="http://schemas.microsoft.com/office/powerpoint/2010/main" val="35330710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1CB21-CBED-CA1C-091F-B6B39D5FCF38}"/>
              </a:ext>
            </a:extLst>
          </p:cNvPr>
          <p:cNvSpPr>
            <a:spLocks noGrp="1"/>
          </p:cNvSpPr>
          <p:nvPr>
            <p:ph type="title"/>
          </p:nvPr>
        </p:nvSpPr>
        <p:spPr/>
        <p:txBody>
          <a:bodyPr>
            <a:normAutofit/>
          </a:bodyPr>
          <a:lstStyle/>
          <a:p>
            <a:r>
              <a:rPr lang="en-US" dirty="0"/>
              <a:t>Data Cleaning</a:t>
            </a:r>
          </a:p>
        </p:txBody>
      </p:sp>
      <p:sp>
        <p:nvSpPr>
          <p:cNvPr id="3" name="Content Placeholder 2">
            <a:extLst>
              <a:ext uri="{FF2B5EF4-FFF2-40B4-BE49-F238E27FC236}">
                <a16:creationId xmlns:a16="http://schemas.microsoft.com/office/drawing/2014/main" id="{EE2354BA-04CC-C71E-F262-8FF19C1AE376}"/>
              </a:ext>
            </a:extLst>
          </p:cNvPr>
          <p:cNvSpPr>
            <a:spLocks noGrp="1"/>
          </p:cNvSpPr>
          <p:nvPr>
            <p:ph idx="1"/>
          </p:nvPr>
        </p:nvSpPr>
        <p:spPr>
          <a:xfrm>
            <a:off x="838200" y="1603376"/>
            <a:ext cx="5698067" cy="4351338"/>
          </a:xfrm>
        </p:spPr>
        <p:txBody>
          <a:bodyPr>
            <a:normAutofit/>
          </a:bodyPr>
          <a:lstStyle/>
          <a:p>
            <a:pPr marL="342900" indent="-342900">
              <a:lnSpc>
                <a:spcPct val="100000"/>
              </a:lnSpc>
              <a:buFont typeface="Arial" panose="020B0604020202020204" pitchFamily="34" charset="0"/>
              <a:buChar char="•"/>
            </a:pPr>
            <a:r>
              <a:rPr lang="en-US" sz="2200" dirty="0"/>
              <a:t>Creating </a:t>
            </a:r>
            <a:r>
              <a:rPr lang="en-US" sz="2200" b="1" dirty="0"/>
              <a:t>Functions</a:t>
            </a:r>
            <a:r>
              <a:rPr lang="en-US" sz="2200" dirty="0"/>
              <a:t> to efficiently convert dates into datetime datatypes</a:t>
            </a:r>
          </a:p>
          <a:p>
            <a:pPr>
              <a:lnSpc>
                <a:spcPct val="100000"/>
              </a:lnSpc>
            </a:pPr>
            <a:endParaRPr lang="en-US" sz="2200" dirty="0"/>
          </a:p>
          <a:p>
            <a:pPr marL="342900" indent="-342900">
              <a:lnSpc>
                <a:spcPct val="100000"/>
              </a:lnSpc>
              <a:buFont typeface="Arial" panose="020B0604020202020204" pitchFamily="34" charset="0"/>
              <a:buChar char="•"/>
            </a:pPr>
            <a:r>
              <a:rPr lang="en-US" sz="2200" dirty="0"/>
              <a:t>Removing negative outliers by considering data where </a:t>
            </a:r>
            <a:r>
              <a:rPr lang="en-US" sz="2200" dirty="0" err="1"/>
              <a:t>dropoff_time</a:t>
            </a:r>
            <a:r>
              <a:rPr lang="en-US" sz="2200" dirty="0"/>
              <a:t> &gt; </a:t>
            </a:r>
            <a:r>
              <a:rPr lang="en-US" sz="2200" dirty="0" err="1"/>
              <a:t>pickup_time</a:t>
            </a:r>
            <a:endParaRPr lang="en-US" sz="2200" dirty="0"/>
          </a:p>
          <a:p>
            <a:pPr>
              <a:lnSpc>
                <a:spcPct val="100000"/>
              </a:lnSpc>
            </a:pPr>
            <a:endParaRPr lang="en-US" sz="2200" dirty="0"/>
          </a:p>
          <a:p>
            <a:pPr marL="342900" indent="-342900">
              <a:lnSpc>
                <a:spcPct val="100000"/>
              </a:lnSpc>
              <a:buFont typeface="Arial" panose="020B0604020202020204" pitchFamily="34" charset="0"/>
              <a:buChar char="•"/>
            </a:pPr>
            <a:r>
              <a:rPr lang="en-US" sz="2200" dirty="0"/>
              <a:t>Fetching data between 2019 to 2021 and dropping NA values from payment type </a:t>
            </a:r>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pic>
        <p:nvPicPr>
          <p:cNvPr id="4" name="Picture 3">
            <a:extLst>
              <a:ext uri="{FF2B5EF4-FFF2-40B4-BE49-F238E27FC236}">
                <a16:creationId xmlns:a16="http://schemas.microsoft.com/office/drawing/2014/main" id="{295A52A2-EB3C-4B3A-60EA-9123A4E2424B}"/>
              </a:ext>
            </a:extLst>
          </p:cNvPr>
          <p:cNvPicPr>
            <a:picLocks noChangeAspect="1"/>
          </p:cNvPicPr>
          <p:nvPr/>
        </p:nvPicPr>
        <p:blipFill>
          <a:blip r:embed="rId2"/>
          <a:stretch>
            <a:fillRect/>
          </a:stretch>
        </p:blipFill>
        <p:spPr>
          <a:xfrm>
            <a:off x="6536267" y="1690687"/>
            <a:ext cx="5496779" cy="670867"/>
          </a:xfrm>
          <a:prstGeom prst="rect">
            <a:avLst/>
          </a:prstGeom>
        </p:spPr>
      </p:pic>
      <p:pic>
        <p:nvPicPr>
          <p:cNvPr id="5" name="Picture 4">
            <a:extLst>
              <a:ext uri="{FF2B5EF4-FFF2-40B4-BE49-F238E27FC236}">
                <a16:creationId xmlns:a16="http://schemas.microsoft.com/office/drawing/2014/main" id="{AF2B2787-B37C-CEC1-9EE5-AD08C94BC243}"/>
              </a:ext>
            </a:extLst>
          </p:cNvPr>
          <p:cNvPicPr>
            <a:picLocks noChangeAspect="1"/>
          </p:cNvPicPr>
          <p:nvPr/>
        </p:nvPicPr>
        <p:blipFill>
          <a:blip r:embed="rId3"/>
          <a:stretch>
            <a:fillRect/>
          </a:stretch>
        </p:blipFill>
        <p:spPr>
          <a:xfrm>
            <a:off x="6536267" y="3367089"/>
            <a:ext cx="5496778" cy="358244"/>
          </a:xfrm>
          <a:prstGeom prst="rect">
            <a:avLst/>
          </a:prstGeom>
        </p:spPr>
      </p:pic>
      <p:pic>
        <p:nvPicPr>
          <p:cNvPr id="6" name="Picture 5">
            <a:extLst>
              <a:ext uri="{FF2B5EF4-FFF2-40B4-BE49-F238E27FC236}">
                <a16:creationId xmlns:a16="http://schemas.microsoft.com/office/drawing/2014/main" id="{F226BD66-F7D9-4B33-89B5-C145E5E2D234}"/>
              </a:ext>
            </a:extLst>
          </p:cNvPr>
          <p:cNvPicPr>
            <a:picLocks noChangeAspect="1"/>
          </p:cNvPicPr>
          <p:nvPr/>
        </p:nvPicPr>
        <p:blipFill>
          <a:blip r:embed="rId4"/>
          <a:stretch>
            <a:fillRect/>
          </a:stretch>
        </p:blipFill>
        <p:spPr>
          <a:xfrm>
            <a:off x="6536267" y="4921636"/>
            <a:ext cx="5496778" cy="631929"/>
          </a:xfrm>
          <a:prstGeom prst="rect">
            <a:avLst/>
          </a:prstGeom>
        </p:spPr>
      </p:pic>
    </p:spTree>
    <p:extLst>
      <p:ext uri="{BB962C8B-B14F-4D97-AF65-F5344CB8AC3E}">
        <p14:creationId xmlns:p14="http://schemas.microsoft.com/office/powerpoint/2010/main" val="37554906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CBE66-8007-073E-0D08-DB3C5CE1B7B3}"/>
              </a:ext>
            </a:extLst>
          </p:cNvPr>
          <p:cNvSpPr>
            <a:spLocks noGrp="1"/>
          </p:cNvSpPr>
          <p:nvPr>
            <p:ph type="title"/>
          </p:nvPr>
        </p:nvSpPr>
        <p:spPr/>
        <p:txBody>
          <a:bodyPr>
            <a:normAutofit/>
          </a:bodyPr>
          <a:lstStyle/>
          <a:p>
            <a:r>
              <a:rPr lang="en-US" dirty="0"/>
              <a:t>Data Cleaning</a:t>
            </a:r>
          </a:p>
        </p:txBody>
      </p:sp>
      <p:sp>
        <p:nvSpPr>
          <p:cNvPr id="3" name="Content Placeholder 2">
            <a:extLst>
              <a:ext uri="{FF2B5EF4-FFF2-40B4-BE49-F238E27FC236}">
                <a16:creationId xmlns:a16="http://schemas.microsoft.com/office/drawing/2014/main" id="{71A0BB2D-E8DA-C23F-FFEF-12E008D036C7}"/>
              </a:ext>
            </a:extLst>
          </p:cNvPr>
          <p:cNvSpPr>
            <a:spLocks noGrp="1"/>
          </p:cNvSpPr>
          <p:nvPr>
            <p:ph idx="1"/>
          </p:nvPr>
        </p:nvSpPr>
        <p:spPr>
          <a:xfrm>
            <a:off x="838200" y="1399309"/>
            <a:ext cx="10515600" cy="4777654"/>
          </a:xfrm>
        </p:spPr>
        <p:txBody>
          <a:bodyPr/>
          <a:lstStyle/>
          <a:p>
            <a:r>
              <a:rPr lang="en-US" sz="2200"/>
              <a:t>Data transformation  </a:t>
            </a:r>
          </a:p>
          <a:p>
            <a:pPr marL="457200" indent="-457200">
              <a:buFont typeface="Arial" panose="020B0604020202020204" pitchFamily="34" charset="0"/>
              <a:buChar char="•"/>
            </a:pPr>
            <a:endParaRPr lang="en-US"/>
          </a:p>
        </p:txBody>
      </p:sp>
      <p:pic>
        <p:nvPicPr>
          <p:cNvPr id="4" name="Picture 3">
            <a:extLst>
              <a:ext uri="{FF2B5EF4-FFF2-40B4-BE49-F238E27FC236}">
                <a16:creationId xmlns:a16="http://schemas.microsoft.com/office/drawing/2014/main" id="{66D3E375-459D-BF58-CA54-EDFD775F6AC3}"/>
              </a:ext>
            </a:extLst>
          </p:cNvPr>
          <p:cNvPicPr>
            <a:picLocks noChangeAspect="1"/>
          </p:cNvPicPr>
          <p:nvPr/>
        </p:nvPicPr>
        <p:blipFill>
          <a:blip r:embed="rId2"/>
          <a:stretch>
            <a:fillRect/>
          </a:stretch>
        </p:blipFill>
        <p:spPr>
          <a:xfrm>
            <a:off x="1516017" y="1878277"/>
            <a:ext cx="9837783" cy="4111096"/>
          </a:xfrm>
          <a:prstGeom prst="rect">
            <a:avLst/>
          </a:prstGeom>
        </p:spPr>
      </p:pic>
    </p:spTree>
    <p:extLst>
      <p:ext uri="{BB962C8B-B14F-4D97-AF65-F5344CB8AC3E}">
        <p14:creationId xmlns:p14="http://schemas.microsoft.com/office/powerpoint/2010/main" val="2784293449"/>
      </p:ext>
    </p:extLst>
  </p:cSld>
  <p:clrMapOvr>
    <a:masterClrMapping/>
  </p:clrMapOvr>
</p:sld>
</file>

<file path=ppt/theme/theme1.xml><?xml version="1.0" encoding="utf-8"?>
<a:theme xmlns:a="http://schemas.openxmlformats.org/drawingml/2006/main" name="Office Theme">
  <a:themeElements>
    <a:clrScheme name="Syracuse University Color Palette">
      <a:dk1>
        <a:srgbClr val="3F403F"/>
      </a:dk1>
      <a:lt1>
        <a:srgbClr val="FFFFFF"/>
      </a:lt1>
      <a:dk2>
        <a:srgbClr val="F76900"/>
      </a:dk2>
      <a:lt2>
        <a:srgbClr val="ADB3B8"/>
      </a:lt2>
      <a:accent1>
        <a:srgbClr val="000E54"/>
      </a:accent1>
      <a:accent2>
        <a:srgbClr val="FF431B"/>
      </a:accent2>
      <a:accent3>
        <a:srgbClr val="FF8E00"/>
      </a:accent3>
      <a:accent4>
        <a:srgbClr val="203299"/>
      </a:accent4>
      <a:accent5>
        <a:srgbClr val="2B72D7"/>
      </a:accent5>
      <a:accent6>
        <a:srgbClr val="F76900"/>
      </a:accent6>
      <a:hlink>
        <a:srgbClr val="D74100"/>
      </a:hlink>
      <a:folHlink>
        <a:srgbClr val="D74100"/>
      </a:folHlink>
    </a:clrScheme>
    <a:fontScheme name="Consolas-Verdana">
      <a:majorFont>
        <a:latin typeface="Consolas" panose="020B0609020204030204"/>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Verdana" panose="020B060403050404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ST_652_TEAM_2" id="{E97C93B8-1569-DA45-A431-6A0C5C19A13E}" vid="{D5733126-533D-8A45-9A46-30B607C25B1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31354CC8B86354096C9C5309F906AD3" ma:contentTypeVersion="10" ma:contentTypeDescription="Create a new document." ma:contentTypeScope="" ma:versionID="cda82b9f4c4c5acc44e0f1daefec1f6d">
  <xsd:schema xmlns:xsd="http://www.w3.org/2001/XMLSchema" xmlns:xs="http://www.w3.org/2001/XMLSchema" xmlns:p="http://schemas.microsoft.com/office/2006/metadata/properties" xmlns:ns2="589b04d2-fbfc-46b5-adb3-4ed8f65a23b4" xmlns:ns3="70e5b322-3c92-4bc9-a304-7d04cbafe78e" targetNamespace="http://schemas.microsoft.com/office/2006/metadata/properties" ma:root="true" ma:fieldsID="8614e4dec1d2cd22d5bc6e6fe9d14235" ns2:_="" ns3:_="">
    <xsd:import namespace="589b04d2-fbfc-46b5-adb3-4ed8f65a23b4"/>
    <xsd:import namespace="70e5b322-3c92-4bc9-a304-7d04cbafe78e"/>
    <xsd:element name="properties">
      <xsd:complexType>
        <xsd:sequence>
          <xsd:element name="documentManagement">
            <xsd:complexType>
              <xsd:all>
                <xsd:element ref="ns2:MediaServiceMetadata" minOccurs="0"/>
                <xsd:element ref="ns2:MediaServiceFastMetadata" minOccurs="0"/>
                <xsd:element ref="ns3:TaxCatchAll" minOccurs="0"/>
                <xsd:element ref="ns2:MediaServiceOCR" minOccurs="0"/>
                <xsd:element ref="ns2:MediaServiceGenerationTime" minOccurs="0"/>
                <xsd:element ref="ns2:MediaServiceEventHashCode" minOccurs="0"/>
                <xsd:element ref="ns2:lcf76f155ced4ddcb4097134ff3c332f"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89b04d2-fbfc-46b5-adb3-4ed8f65a23b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434dd798-54fc-4a98-a97f-5b734a12fa28"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70e5b322-3c92-4bc9-a304-7d04cbafe78e" elementFormDefault="qualified">
    <xsd:import namespace="http://schemas.microsoft.com/office/2006/documentManagement/types"/>
    <xsd:import namespace="http://schemas.microsoft.com/office/infopath/2007/PartnerControls"/>
    <xsd:element name="TaxCatchAll" ma:index="10" nillable="true" ma:displayName="Taxonomy Catch All Column" ma:hidden="true" ma:list="{507cbe76-8288-4e6b-b48d-fbd2433c1234}" ma:internalName="TaxCatchAll" ma:showField="CatchAllData" ma:web="70e5b322-3c92-4bc9-a304-7d04cbafe78e">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589b04d2-fbfc-46b5-adb3-4ed8f65a23b4">
      <Terms xmlns="http://schemas.microsoft.com/office/infopath/2007/PartnerControls"/>
    </lcf76f155ced4ddcb4097134ff3c332f>
    <TaxCatchAll xmlns="70e5b322-3c92-4bc9-a304-7d04cbafe78e"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14D572F-F65F-4DC4-B22E-C8A1FBBBAED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89b04d2-fbfc-46b5-adb3-4ed8f65a23b4"/>
    <ds:schemaRef ds:uri="70e5b322-3c92-4bc9-a304-7d04cbafe78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FB390FF-C915-4C62-B00B-91D8E3CBBF26}">
  <ds:schemaRefs>
    <ds:schemaRef ds:uri="http://schemas.microsoft.com/office/2006/metadata/properties"/>
    <ds:schemaRef ds:uri="http://schemas.microsoft.com/office/infopath/2007/PartnerControls"/>
    <ds:schemaRef ds:uri="589b04d2-fbfc-46b5-adb3-4ed8f65a23b4"/>
    <ds:schemaRef ds:uri="70e5b322-3c92-4bc9-a304-7d04cbafe78e"/>
  </ds:schemaRefs>
</ds:datastoreItem>
</file>

<file path=customXml/itemProps3.xml><?xml version="1.0" encoding="utf-8"?>
<ds:datastoreItem xmlns:ds="http://schemas.openxmlformats.org/officeDocument/2006/customXml" ds:itemID="{14C1BC57-5F60-4C81-A4B1-5897C6ECE83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516</TotalTime>
  <Words>1751</Words>
  <Application>Microsoft Macintosh PowerPoint</Application>
  <PresentationFormat>Widescreen</PresentationFormat>
  <Paragraphs>160</Paragraphs>
  <Slides>31</Slides>
  <Notes>14</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31</vt:i4>
      </vt:variant>
    </vt:vector>
  </HeadingPairs>
  <TitlesOfParts>
    <vt:vector size="44" baseType="lpstr">
      <vt:lpstr>Arial</vt:lpstr>
      <vt:lpstr>Calibri</vt:lpstr>
      <vt:lpstr>Consolas</vt:lpstr>
      <vt:lpstr>Helvetica</vt:lpstr>
      <vt:lpstr>Helvetica Neue</vt:lpstr>
      <vt:lpstr>Roboto</vt:lpstr>
      <vt:lpstr>Sherman Sans Bold</vt:lpstr>
      <vt:lpstr>Sherman Sans Book</vt:lpstr>
      <vt:lpstr>Sherman Serif Book</vt:lpstr>
      <vt:lpstr>System Font Regular</vt:lpstr>
      <vt:lpstr>Verdana</vt:lpstr>
      <vt:lpstr>Wingdings</vt:lpstr>
      <vt:lpstr>Office Theme</vt:lpstr>
      <vt:lpstr>NYC Taxi Analysis</vt:lpstr>
      <vt:lpstr>Outline</vt:lpstr>
      <vt:lpstr>Project Overview:</vt:lpstr>
      <vt:lpstr>PowerPoint Presentation</vt:lpstr>
      <vt:lpstr>Dataset Characteristics:</vt:lpstr>
      <vt:lpstr>QUESTIONS  </vt:lpstr>
      <vt:lpstr>Data Cleaning:</vt:lpstr>
      <vt:lpstr>Data Cleaning</vt:lpstr>
      <vt:lpstr>Data Cleaning</vt:lpstr>
      <vt:lpstr>Data Cleaning </vt:lpstr>
      <vt:lpstr>Data Cleaning</vt:lpstr>
      <vt:lpstr>Data Cleaning: Removing outliers from dataset</vt:lpstr>
      <vt:lpstr>Data Cleaning: Removing outliers from dataset</vt:lpstr>
      <vt:lpstr>Data Cleaning: Removing outliers from dataset</vt:lpstr>
      <vt:lpstr>Data Cleaning: </vt:lpstr>
      <vt:lpstr>Exploratory Data Analysis</vt:lpstr>
      <vt:lpstr>Analysis of Payment Methods from 2019 -2021:   </vt:lpstr>
      <vt:lpstr>Analysis of Taxi Trips throughout the Day. </vt:lpstr>
      <vt:lpstr>Analysis of Tip amount based on Fare Prices</vt:lpstr>
      <vt:lpstr>Analyzing Airport Trips</vt:lpstr>
      <vt:lpstr>Analysis of Trips based on Location for Green Taxi.</vt:lpstr>
      <vt:lpstr>Analysis of Trips based on Location for Yellow Taxi.</vt:lpstr>
      <vt:lpstr>Surcharge Amount Analysis for Green Taxi</vt:lpstr>
      <vt:lpstr>Comparison with Yellow Taxi</vt:lpstr>
      <vt:lpstr>Analysis of Ride Bookings To Different Boroughs</vt:lpstr>
      <vt:lpstr>Comparison with Yellow Taxi</vt:lpstr>
      <vt:lpstr>Hourly Analysis of Inter-Borough Trips Vs All Trips </vt:lpstr>
      <vt:lpstr>Comparing Hourly Inter-Borough &amp; Total Trips with Yellow Taxi</vt:lpstr>
      <vt:lpstr>Conclusion</vt:lpstr>
      <vt:lpstr>Thank You</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NYC Taxi Analysis</dc:title>
  <dc:creator>Shubh Mody</dc:creator>
  <cp:lastModifiedBy>Shubh Mody</cp:lastModifiedBy>
  <cp:revision>30</cp:revision>
  <dcterms:created xsi:type="dcterms:W3CDTF">2022-12-07T09:39:11Z</dcterms:created>
  <dcterms:modified xsi:type="dcterms:W3CDTF">2022-12-07T18:15:56Z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0x010100B31354CC8B86354096C9C5309F906AD3</vt:lpwstr>
  </property>
  <property fmtid="{D5CDD505-2E9C-101B-9397-08002B2CF9AE}" pid="3" name="MediaServiceImageTags">
    <vt:lpwstr/>
  </property>
</Properties>
</file>