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73" r:id="rId14"/>
    <p:sldId id="268" r:id="rId15"/>
    <p:sldId id="269" r:id="rId16"/>
    <p:sldId id="270" r:id="rId17"/>
    <p:sldId id="271" r:id="rId18"/>
    <p:sldId id="272" r:id="rId19"/>
    <p:sldId id="274" r:id="rId20"/>
    <p:sldId id="275" r:id="rId21"/>
    <p:sldId id="276" r:id="rId22"/>
    <p:sldId id="279" r:id="rId23"/>
    <p:sldId id="280" r:id="rId24"/>
    <p:sldId id="278"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4/13/2023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4/13/2023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012B5D-3E13-79B2-75B5-98604D92FD9D}"/>
              </a:ext>
            </a:extLst>
          </p:cNvPr>
          <p:cNvSpPr txBox="1"/>
          <p:nvPr/>
        </p:nvSpPr>
        <p:spPr>
          <a:xfrm>
            <a:off x="214313" y="2786062"/>
            <a:ext cx="9483328" cy="1015663"/>
          </a:xfrm>
          <a:prstGeom prst="rect">
            <a:avLst/>
          </a:prstGeom>
          <a:noFill/>
        </p:spPr>
        <p:txBody>
          <a:bodyPr wrap="square" rtlCol="0">
            <a:spAutoFit/>
          </a:bodyPr>
          <a:lstStyle/>
          <a:p>
            <a:pPr algn="l"/>
            <a:r>
              <a:rPr lang="en-IN" sz="6000" b="1" dirty="0"/>
              <a:t>IMDB MOVIE ANALYSIS</a:t>
            </a:r>
            <a:endParaRPr lang="en-US" sz="6000" b="1" dirty="0"/>
          </a:p>
        </p:txBody>
      </p:sp>
      <p:pic>
        <p:nvPicPr>
          <p:cNvPr id="5" name="Picture 5">
            <a:extLst>
              <a:ext uri="{FF2B5EF4-FFF2-40B4-BE49-F238E27FC236}">
                <a16:creationId xmlns:a16="http://schemas.microsoft.com/office/drawing/2014/main" id="{B80E7061-C4C5-7B82-377B-F80F4A694A27}"/>
              </a:ext>
            </a:extLst>
          </p:cNvPr>
          <p:cNvPicPr>
            <a:picLocks noChangeAspect="1"/>
          </p:cNvPicPr>
          <p:nvPr/>
        </p:nvPicPr>
        <p:blipFill>
          <a:blip r:embed="rId2"/>
          <a:stretch>
            <a:fillRect/>
          </a:stretch>
        </p:blipFill>
        <p:spPr>
          <a:xfrm>
            <a:off x="41672" y="-1"/>
            <a:ext cx="12150328" cy="2553891"/>
          </a:xfrm>
          <a:prstGeom prst="rect">
            <a:avLst/>
          </a:prstGeom>
        </p:spPr>
      </p:pic>
      <p:pic>
        <p:nvPicPr>
          <p:cNvPr id="7" name="Picture 7">
            <a:extLst>
              <a:ext uri="{FF2B5EF4-FFF2-40B4-BE49-F238E27FC236}">
                <a16:creationId xmlns:a16="http://schemas.microsoft.com/office/drawing/2014/main" id="{F5B87422-C432-D5FD-89A8-C7D288E1DEF0}"/>
              </a:ext>
            </a:extLst>
          </p:cNvPr>
          <p:cNvPicPr>
            <a:picLocks noChangeAspect="1"/>
          </p:cNvPicPr>
          <p:nvPr/>
        </p:nvPicPr>
        <p:blipFill>
          <a:blip r:embed="rId3"/>
          <a:stretch>
            <a:fillRect/>
          </a:stretch>
        </p:blipFill>
        <p:spPr>
          <a:xfrm>
            <a:off x="9060656" y="2602422"/>
            <a:ext cx="3131344" cy="1655476"/>
          </a:xfrm>
          <a:prstGeom prst="rect">
            <a:avLst/>
          </a:prstGeom>
        </p:spPr>
      </p:pic>
      <p:pic>
        <p:nvPicPr>
          <p:cNvPr id="3" name="Picture 5">
            <a:extLst>
              <a:ext uri="{FF2B5EF4-FFF2-40B4-BE49-F238E27FC236}">
                <a16:creationId xmlns:a16="http://schemas.microsoft.com/office/drawing/2014/main" id="{C7FFEF2D-AEF4-1757-761B-CA7A3D03A2C0}"/>
              </a:ext>
            </a:extLst>
          </p:cNvPr>
          <p:cNvPicPr>
            <a:picLocks noChangeAspect="1"/>
          </p:cNvPicPr>
          <p:nvPr/>
        </p:nvPicPr>
        <p:blipFill>
          <a:blip r:embed="rId4"/>
          <a:stretch>
            <a:fillRect/>
          </a:stretch>
        </p:blipFill>
        <p:spPr>
          <a:xfrm>
            <a:off x="41673" y="4297144"/>
            <a:ext cx="8888015" cy="2560855"/>
          </a:xfrm>
          <a:prstGeom prst="rect">
            <a:avLst/>
          </a:prstGeom>
        </p:spPr>
      </p:pic>
    </p:spTree>
    <p:extLst>
      <p:ext uri="{BB962C8B-B14F-4D97-AF65-F5344CB8AC3E}">
        <p14:creationId xmlns:p14="http://schemas.microsoft.com/office/powerpoint/2010/main" val="248240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F782C1F-9277-2973-F9EE-F6087E365C14}"/>
              </a:ext>
            </a:extLst>
          </p:cNvPr>
          <p:cNvPicPr>
            <a:picLocks noChangeAspect="1"/>
          </p:cNvPicPr>
          <p:nvPr/>
        </p:nvPicPr>
        <p:blipFill>
          <a:blip r:embed="rId2"/>
          <a:stretch>
            <a:fillRect/>
          </a:stretch>
        </p:blipFill>
        <p:spPr>
          <a:xfrm>
            <a:off x="4919266" y="0"/>
            <a:ext cx="7272734" cy="1982391"/>
          </a:xfrm>
          <a:prstGeom prst="rect">
            <a:avLst/>
          </a:prstGeom>
        </p:spPr>
      </p:pic>
      <p:sp>
        <p:nvSpPr>
          <p:cNvPr id="5" name="TextBox 4">
            <a:extLst>
              <a:ext uri="{FF2B5EF4-FFF2-40B4-BE49-F238E27FC236}">
                <a16:creationId xmlns:a16="http://schemas.microsoft.com/office/drawing/2014/main" id="{8F0444FA-45D5-F0E7-F338-EE7154886A82}"/>
              </a:ext>
            </a:extLst>
          </p:cNvPr>
          <p:cNvSpPr txBox="1"/>
          <p:nvPr/>
        </p:nvSpPr>
        <p:spPr>
          <a:xfrm>
            <a:off x="0" y="802177"/>
            <a:ext cx="4914901" cy="954107"/>
          </a:xfrm>
          <a:prstGeom prst="rect">
            <a:avLst/>
          </a:prstGeom>
          <a:noFill/>
        </p:spPr>
        <p:txBody>
          <a:bodyPr wrap="square" rtlCol="0">
            <a:spAutoFit/>
          </a:bodyPr>
          <a:lstStyle/>
          <a:p>
            <a:pPr algn="l"/>
            <a:r>
              <a:rPr lang="en-IN" sz="2800" b="1" dirty="0"/>
              <a:t>OBSERVING OUTLIERS USING</a:t>
            </a:r>
          </a:p>
          <a:p>
            <a:pPr algn="l"/>
            <a:r>
              <a:rPr lang="en-IN" sz="2800" b="1" dirty="0"/>
              <a:t>               CHARTS</a:t>
            </a:r>
            <a:endParaRPr lang="en-US" sz="2800" b="1" dirty="0"/>
          </a:p>
        </p:txBody>
      </p:sp>
      <p:sp>
        <p:nvSpPr>
          <p:cNvPr id="2" name="TextBox 1">
            <a:extLst>
              <a:ext uri="{FF2B5EF4-FFF2-40B4-BE49-F238E27FC236}">
                <a16:creationId xmlns:a16="http://schemas.microsoft.com/office/drawing/2014/main" id="{30CEB121-8492-66E3-1E34-D5D34CDC1348}"/>
              </a:ext>
            </a:extLst>
          </p:cNvPr>
          <p:cNvSpPr txBox="1"/>
          <p:nvPr/>
        </p:nvSpPr>
        <p:spPr>
          <a:xfrm>
            <a:off x="202803" y="2087758"/>
            <a:ext cx="12192000" cy="369332"/>
          </a:xfrm>
          <a:prstGeom prst="rect">
            <a:avLst/>
          </a:prstGeom>
          <a:noFill/>
        </p:spPr>
        <p:txBody>
          <a:bodyPr wrap="square" rtlCol="0">
            <a:spAutoFit/>
          </a:bodyPr>
          <a:lstStyle/>
          <a:p>
            <a:pPr algn="l"/>
            <a:r>
              <a:rPr lang="en-IN" b="1" dirty="0"/>
              <a:t>We observed outliers individually for Profit and Budget and one combined for Profit and Budget together. </a:t>
            </a:r>
            <a:endParaRPr lang="en-US" b="1" dirty="0"/>
          </a:p>
        </p:txBody>
      </p:sp>
      <p:pic>
        <p:nvPicPr>
          <p:cNvPr id="3" name="Picture 6">
            <a:extLst>
              <a:ext uri="{FF2B5EF4-FFF2-40B4-BE49-F238E27FC236}">
                <a16:creationId xmlns:a16="http://schemas.microsoft.com/office/drawing/2014/main" id="{E75E81F6-1A5E-65F7-CE0F-4CC002AA4048}"/>
              </a:ext>
            </a:extLst>
          </p:cNvPr>
          <p:cNvPicPr>
            <a:picLocks noChangeAspect="1"/>
          </p:cNvPicPr>
          <p:nvPr/>
        </p:nvPicPr>
        <p:blipFill>
          <a:blip r:embed="rId3"/>
          <a:stretch>
            <a:fillRect/>
          </a:stretch>
        </p:blipFill>
        <p:spPr>
          <a:xfrm>
            <a:off x="108284" y="2510335"/>
            <a:ext cx="11911263" cy="4248013"/>
          </a:xfrm>
          <a:prstGeom prst="rect">
            <a:avLst/>
          </a:prstGeom>
        </p:spPr>
      </p:pic>
    </p:spTree>
    <p:extLst>
      <p:ext uri="{BB962C8B-B14F-4D97-AF65-F5344CB8AC3E}">
        <p14:creationId xmlns:p14="http://schemas.microsoft.com/office/powerpoint/2010/main" val="365661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BA1A-BC24-3607-335A-4F3A40D3BDF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8B05A0B-8626-03FA-8878-9E83ED8C9918}"/>
              </a:ext>
            </a:extLst>
          </p:cNvPr>
          <p:cNvPicPr>
            <a:picLocks noGrp="1" noChangeAspect="1"/>
          </p:cNvPicPr>
          <p:nvPr>
            <p:ph idx="1"/>
          </p:nvPr>
        </p:nvPicPr>
        <p:blipFill>
          <a:blip r:embed="rId2"/>
          <a:stretch>
            <a:fillRect/>
          </a:stretch>
        </p:blipFill>
        <p:spPr>
          <a:xfrm>
            <a:off x="0" y="0"/>
            <a:ext cx="12192000" cy="6858000"/>
          </a:xfrm>
        </p:spPr>
      </p:pic>
      <p:sp>
        <p:nvSpPr>
          <p:cNvPr id="5" name="TextBox 4">
            <a:extLst>
              <a:ext uri="{FF2B5EF4-FFF2-40B4-BE49-F238E27FC236}">
                <a16:creationId xmlns:a16="http://schemas.microsoft.com/office/drawing/2014/main" id="{D7903A78-E8E3-0E25-5603-2507C7DB01FA}"/>
              </a:ext>
            </a:extLst>
          </p:cNvPr>
          <p:cNvSpPr txBox="1"/>
          <p:nvPr/>
        </p:nvSpPr>
        <p:spPr>
          <a:xfrm>
            <a:off x="2803922" y="1640490"/>
            <a:ext cx="7653357" cy="1323439"/>
          </a:xfrm>
          <a:prstGeom prst="rect">
            <a:avLst/>
          </a:prstGeom>
          <a:noFill/>
        </p:spPr>
        <p:txBody>
          <a:bodyPr wrap="square" rtlCol="0">
            <a:spAutoFit/>
          </a:bodyPr>
          <a:lstStyle/>
          <a:p>
            <a:pPr algn="l"/>
            <a:r>
              <a:rPr lang="en-IN" sz="8000" b="1" dirty="0">
                <a:solidFill>
                  <a:schemeClr val="bg1"/>
                </a:solidFill>
              </a:rPr>
              <a:t>IMDB TOP 250</a:t>
            </a:r>
            <a:endParaRPr lang="en-US" sz="8000" b="1" dirty="0">
              <a:solidFill>
                <a:schemeClr val="bg1"/>
              </a:solidFill>
            </a:endParaRPr>
          </a:p>
        </p:txBody>
      </p:sp>
    </p:spTree>
    <p:extLst>
      <p:ext uri="{BB962C8B-B14F-4D97-AF65-F5344CB8AC3E}">
        <p14:creationId xmlns:p14="http://schemas.microsoft.com/office/powerpoint/2010/main" val="1378156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40FFF5-64F9-356D-D230-33D8BA4E256E}"/>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4521FA8-E39B-4123-AA70-9FC46D7FC6D7}"/>
              </a:ext>
            </a:extLst>
          </p:cNvPr>
          <p:cNvSpPr txBox="1"/>
          <p:nvPr/>
        </p:nvSpPr>
        <p:spPr>
          <a:xfrm>
            <a:off x="1023905" y="1034869"/>
            <a:ext cx="4474525" cy="523220"/>
          </a:xfrm>
          <a:prstGeom prst="rect">
            <a:avLst/>
          </a:prstGeom>
          <a:noFill/>
        </p:spPr>
        <p:txBody>
          <a:bodyPr wrap="square" rtlCol="0">
            <a:spAutoFit/>
          </a:bodyPr>
          <a:lstStyle/>
          <a:p>
            <a:pPr algn="l"/>
            <a:r>
              <a:rPr lang="en-IN" sz="2800" b="1" dirty="0"/>
              <a:t>TOP 250 MOVIES</a:t>
            </a:r>
            <a:endParaRPr lang="en-US" sz="2800" b="1" dirty="0"/>
          </a:p>
        </p:txBody>
      </p:sp>
      <p:sp>
        <p:nvSpPr>
          <p:cNvPr id="7" name="TextBox 6">
            <a:extLst>
              <a:ext uri="{FF2B5EF4-FFF2-40B4-BE49-F238E27FC236}">
                <a16:creationId xmlns:a16="http://schemas.microsoft.com/office/drawing/2014/main" id="{A8BEA82D-88A3-AF0C-2A8F-F8B8491A444A}"/>
              </a:ext>
            </a:extLst>
          </p:cNvPr>
          <p:cNvSpPr txBox="1"/>
          <p:nvPr/>
        </p:nvSpPr>
        <p:spPr>
          <a:xfrm rot="10800000" flipV="1">
            <a:off x="164899" y="2620362"/>
            <a:ext cx="5022212" cy="3847207"/>
          </a:xfrm>
          <a:prstGeom prst="rect">
            <a:avLst/>
          </a:prstGeom>
          <a:noFill/>
        </p:spPr>
        <p:txBody>
          <a:bodyPr wrap="square" rtlCol="0">
            <a:spAutoFit/>
          </a:bodyPr>
          <a:lstStyle/>
          <a:p>
            <a:pPr algn="l"/>
            <a:r>
              <a:rPr lang="en-IN" sz="2000" b="1" dirty="0"/>
              <a:t>For finding Top_250_movies Firstly, we want only those movies who have no. Of voted users&gt; 25000 so, for this we filtered this column. </a:t>
            </a:r>
          </a:p>
          <a:p>
            <a:pPr algn="l"/>
            <a:endParaRPr lang="en-IN" sz="2000" b="1" dirty="0"/>
          </a:p>
          <a:p>
            <a:pPr algn="l"/>
            <a:r>
              <a:rPr lang="en-IN" sz="2000" b="1" dirty="0"/>
              <a:t>After that we sorted movies according to their </a:t>
            </a:r>
            <a:r>
              <a:rPr lang="en-IN" sz="2000" b="1" dirty="0" err="1"/>
              <a:t>imdb_score</a:t>
            </a:r>
            <a:r>
              <a:rPr lang="en-IN" sz="2000" b="1" dirty="0"/>
              <a:t>.</a:t>
            </a:r>
          </a:p>
          <a:p>
            <a:pPr algn="l"/>
            <a:endParaRPr lang="en-IN" sz="2000" b="1" dirty="0"/>
          </a:p>
          <a:p>
            <a:pPr algn="l"/>
            <a:r>
              <a:rPr lang="en-IN" sz="2000" b="1" dirty="0"/>
              <a:t> As shown here in the table we got Top 250 movies and assigned them ranking according to the </a:t>
            </a:r>
            <a:r>
              <a:rPr lang="en-IN" sz="2000" b="1" dirty="0" err="1"/>
              <a:t>imdb_score</a:t>
            </a:r>
            <a:r>
              <a:rPr lang="en-IN" sz="2000" b="1" dirty="0"/>
              <a:t> . </a:t>
            </a:r>
          </a:p>
          <a:p>
            <a:pPr algn="l"/>
            <a:endParaRPr lang="en-US" sz="2400" b="1" dirty="0"/>
          </a:p>
        </p:txBody>
      </p:sp>
      <p:pic>
        <p:nvPicPr>
          <p:cNvPr id="2" name="Picture 2">
            <a:extLst>
              <a:ext uri="{FF2B5EF4-FFF2-40B4-BE49-F238E27FC236}">
                <a16:creationId xmlns:a16="http://schemas.microsoft.com/office/drawing/2014/main" id="{F28DDBCD-A972-551C-8E33-06EE8E1EBA1B}"/>
              </a:ext>
            </a:extLst>
          </p:cNvPr>
          <p:cNvPicPr>
            <a:picLocks noChangeAspect="1"/>
          </p:cNvPicPr>
          <p:nvPr/>
        </p:nvPicPr>
        <p:blipFill>
          <a:blip r:embed="rId2"/>
          <a:stretch>
            <a:fillRect/>
          </a:stretch>
        </p:blipFill>
        <p:spPr>
          <a:xfrm>
            <a:off x="5343523" y="601578"/>
            <a:ext cx="6848477" cy="6256421"/>
          </a:xfrm>
          <a:prstGeom prst="rect">
            <a:avLst/>
          </a:prstGeom>
        </p:spPr>
      </p:pic>
    </p:spTree>
    <p:extLst>
      <p:ext uri="{BB962C8B-B14F-4D97-AF65-F5344CB8AC3E}">
        <p14:creationId xmlns:p14="http://schemas.microsoft.com/office/powerpoint/2010/main" val="193176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D90403-FDE8-E412-E448-E3912B79E0BE}"/>
              </a:ext>
            </a:extLst>
          </p:cNvPr>
          <p:cNvSpPr txBox="1"/>
          <p:nvPr/>
        </p:nvSpPr>
        <p:spPr>
          <a:xfrm>
            <a:off x="336363" y="1080023"/>
            <a:ext cx="5513189" cy="523220"/>
          </a:xfrm>
          <a:prstGeom prst="rect">
            <a:avLst/>
          </a:prstGeom>
          <a:noFill/>
        </p:spPr>
        <p:txBody>
          <a:bodyPr wrap="square" rtlCol="0">
            <a:spAutoFit/>
          </a:bodyPr>
          <a:lstStyle/>
          <a:p>
            <a:pPr algn="l"/>
            <a:r>
              <a:rPr lang="en-IN" sz="2800" b="1" dirty="0"/>
              <a:t>TOP_FOREIGN_LANG_FILM</a:t>
            </a:r>
            <a:endParaRPr lang="en-US" sz="2800" b="1" dirty="0"/>
          </a:p>
        </p:txBody>
      </p:sp>
      <p:sp>
        <p:nvSpPr>
          <p:cNvPr id="6" name="TextBox 5">
            <a:extLst>
              <a:ext uri="{FF2B5EF4-FFF2-40B4-BE49-F238E27FC236}">
                <a16:creationId xmlns:a16="http://schemas.microsoft.com/office/drawing/2014/main" id="{2B0603B0-5F64-6494-B20D-B032AD1AA981}"/>
              </a:ext>
            </a:extLst>
          </p:cNvPr>
          <p:cNvSpPr txBox="1"/>
          <p:nvPr/>
        </p:nvSpPr>
        <p:spPr>
          <a:xfrm>
            <a:off x="1460897" y="2499386"/>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2D8B2242-37FE-6AF7-DB48-8F7402F0D7BD}"/>
              </a:ext>
            </a:extLst>
          </p:cNvPr>
          <p:cNvSpPr txBox="1"/>
          <p:nvPr/>
        </p:nvSpPr>
        <p:spPr>
          <a:xfrm>
            <a:off x="336363" y="2712359"/>
            <a:ext cx="4953595" cy="3231654"/>
          </a:xfrm>
          <a:prstGeom prst="rect">
            <a:avLst/>
          </a:prstGeom>
          <a:noFill/>
        </p:spPr>
        <p:txBody>
          <a:bodyPr wrap="square" rtlCol="0">
            <a:spAutoFit/>
          </a:bodyPr>
          <a:lstStyle/>
          <a:p>
            <a:pPr algn="l"/>
            <a:r>
              <a:rPr lang="en-IN" sz="2000" b="1" dirty="0"/>
              <a:t>After Filtering and Sorting we have to extract all those movies which are not in English language. </a:t>
            </a:r>
          </a:p>
          <a:p>
            <a:pPr algn="l"/>
            <a:endParaRPr lang="en-IN" sz="2000" b="1" dirty="0"/>
          </a:p>
          <a:p>
            <a:pPr algn="l"/>
            <a:r>
              <a:rPr lang="en-IN" sz="2000" b="1" dirty="0"/>
              <a:t>So, for this we filtered this column and got movies other than English language. </a:t>
            </a:r>
          </a:p>
          <a:p>
            <a:pPr algn="l"/>
            <a:endParaRPr lang="en-IN" sz="2000" b="1" dirty="0"/>
          </a:p>
          <a:p>
            <a:pPr algn="l"/>
            <a:r>
              <a:rPr lang="en-IN" sz="2000" b="1" dirty="0"/>
              <a:t> As shown here, next preferred language after English is Italian. </a:t>
            </a:r>
          </a:p>
          <a:p>
            <a:pPr algn="l"/>
            <a:endParaRPr lang="en-US" sz="2400" b="1" dirty="0"/>
          </a:p>
        </p:txBody>
      </p:sp>
      <p:pic>
        <p:nvPicPr>
          <p:cNvPr id="2" name="Picture 2">
            <a:extLst>
              <a:ext uri="{FF2B5EF4-FFF2-40B4-BE49-F238E27FC236}">
                <a16:creationId xmlns:a16="http://schemas.microsoft.com/office/drawing/2014/main" id="{34BF8C7D-C7D8-B1B1-903A-1F420AF9615F}"/>
              </a:ext>
            </a:extLst>
          </p:cNvPr>
          <p:cNvPicPr>
            <a:picLocks noChangeAspect="1"/>
          </p:cNvPicPr>
          <p:nvPr/>
        </p:nvPicPr>
        <p:blipFill>
          <a:blip r:embed="rId2"/>
          <a:stretch>
            <a:fillRect/>
          </a:stretch>
        </p:blipFill>
        <p:spPr>
          <a:xfrm>
            <a:off x="5516061" y="613611"/>
            <a:ext cx="6675939" cy="6244389"/>
          </a:xfrm>
          <a:prstGeom prst="rect">
            <a:avLst/>
          </a:prstGeom>
        </p:spPr>
      </p:pic>
    </p:spTree>
    <p:extLst>
      <p:ext uri="{BB962C8B-B14F-4D97-AF65-F5344CB8AC3E}">
        <p14:creationId xmlns:p14="http://schemas.microsoft.com/office/powerpoint/2010/main" val="378033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85108-C811-0FBC-9635-466A81AA742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F29FC3F-B302-CAAE-CF91-81F2266EE0DF}"/>
              </a:ext>
            </a:extLst>
          </p:cNvPr>
          <p:cNvPicPr>
            <a:picLocks noGrp="1" noChangeAspect="1"/>
          </p:cNvPicPr>
          <p:nvPr>
            <p:ph idx="1"/>
          </p:nvPr>
        </p:nvPicPr>
        <p:blipFill>
          <a:blip r:embed="rId2"/>
          <a:stretch>
            <a:fillRect/>
          </a:stretch>
        </p:blipFill>
        <p:spPr>
          <a:xfrm>
            <a:off x="0" y="0"/>
            <a:ext cx="12192000" cy="6858000"/>
          </a:xfrm>
        </p:spPr>
      </p:pic>
      <p:sp>
        <p:nvSpPr>
          <p:cNvPr id="5" name="TextBox 4">
            <a:extLst>
              <a:ext uri="{FF2B5EF4-FFF2-40B4-BE49-F238E27FC236}">
                <a16:creationId xmlns:a16="http://schemas.microsoft.com/office/drawing/2014/main" id="{DE59D83D-CBAE-8936-D65E-4D15202D1EF5}"/>
              </a:ext>
            </a:extLst>
          </p:cNvPr>
          <p:cNvSpPr txBox="1"/>
          <p:nvPr/>
        </p:nvSpPr>
        <p:spPr>
          <a:xfrm>
            <a:off x="4961947" y="2390510"/>
            <a:ext cx="7230053" cy="2800767"/>
          </a:xfrm>
          <a:prstGeom prst="rect">
            <a:avLst/>
          </a:prstGeom>
          <a:noFill/>
        </p:spPr>
        <p:txBody>
          <a:bodyPr wrap="square" rtlCol="0">
            <a:spAutoFit/>
          </a:bodyPr>
          <a:lstStyle/>
          <a:p>
            <a:pPr algn="l"/>
            <a:r>
              <a:rPr lang="en-IN" sz="8800" b="1" dirty="0"/>
              <a:t>BEST DIRECTORS</a:t>
            </a:r>
            <a:endParaRPr lang="en-US" sz="8800" b="1" dirty="0"/>
          </a:p>
        </p:txBody>
      </p:sp>
    </p:spTree>
    <p:extLst>
      <p:ext uri="{BB962C8B-B14F-4D97-AF65-F5344CB8AC3E}">
        <p14:creationId xmlns:p14="http://schemas.microsoft.com/office/powerpoint/2010/main" val="238261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7143C-8086-08CB-110B-6C3264FCF144}"/>
              </a:ext>
            </a:extLst>
          </p:cNvPr>
          <p:cNvSpPr txBox="1"/>
          <p:nvPr/>
        </p:nvSpPr>
        <p:spPr>
          <a:xfrm>
            <a:off x="1098100" y="1028323"/>
            <a:ext cx="5888237" cy="523220"/>
          </a:xfrm>
          <a:prstGeom prst="rect">
            <a:avLst/>
          </a:prstGeom>
          <a:noFill/>
        </p:spPr>
        <p:txBody>
          <a:bodyPr wrap="square" rtlCol="0">
            <a:spAutoFit/>
          </a:bodyPr>
          <a:lstStyle/>
          <a:p>
            <a:pPr algn="l"/>
            <a:r>
              <a:rPr lang="en-IN" sz="2800" b="1" dirty="0"/>
              <a:t>TOP 10 DIRECTORS</a:t>
            </a:r>
            <a:endParaRPr lang="en-US" sz="2800" b="1" dirty="0"/>
          </a:p>
        </p:txBody>
      </p:sp>
      <p:pic>
        <p:nvPicPr>
          <p:cNvPr id="5" name="Picture 5">
            <a:extLst>
              <a:ext uri="{FF2B5EF4-FFF2-40B4-BE49-F238E27FC236}">
                <a16:creationId xmlns:a16="http://schemas.microsoft.com/office/drawing/2014/main" id="{216905C2-B4D9-E734-CEC9-E84F3F95259D}"/>
              </a:ext>
            </a:extLst>
          </p:cNvPr>
          <p:cNvPicPr>
            <a:picLocks noChangeAspect="1"/>
          </p:cNvPicPr>
          <p:nvPr/>
        </p:nvPicPr>
        <p:blipFill>
          <a:blip r:embed="rId2"/>
          <a:stretch>
            <a:fillRect/>
          </a:stretch>
        </p:blipFill>
        <p:spPr>
          <a:xfrm>
            <a:off x="5607845" y="589547"/>
            <a:ext cx="6584155" cy="6268453"/>
          </a:xfrm>
          <a:prstGeom prst="rect">
            <a:avLst/>
          </a:prstGeom>
        </p:spPr>
      </p:pic>
      <p:sp>
        <p:nvSpPr>
          <p:cNvPr id="6" name="TextBox 5">
            <a:extLst>
              <a:ext uri="{FF2B5EF4-FFF2-40B4-BE49-F238E27FC236}">
                <a16:creationId xmlns:a16="http://schemas.microsoft.com/office/drawing/2014/main" id="{0FB68980-AA8C-8EFA-EE91-1FE58C07E463}"/>
              </a:ext>
            </a:extLst>
          </p:cNvPr>
          <p:cNvSpPr txBox="1"/>
          <p:nvPr/>
        </p:nvSpPr>
        <p:spPr>
          <a:xfrm>
            <a:off x="401240" y="2627019"/>
            <a:ext cx="5013128" cy="3539430"/>
          </a:xfrm>
          <a:prstGeom prst="rect">
            <a:avLst/>
          </a:prstGeom>
          <a:noFill/>
        </p:spPr>
        <p:txBody>
          <a:bodyPr wrap="square" rtlCol="0">
            <a:spAutoFit/>
          </a:bodyPr>
          <a:lstStyle/>
          <a:p>
            <a:pPr algn="l"/>
            <a:r>
              <a:rPr lang="en-IN" sz="2000" b="1" dirty="0"/>
              <a:t>We have to find Top 10 Best Directors on the basis of their highest Mean IMDb Score. </a:t>
            </a:r>
          </a:p>
          <a:p>
            <a:pPr algn="l"/>
            <a:endParaRPr lang="en-IN" sz="2000" b="1" dirty="0"/>
          </a:p>
          <a:p>
            <a:pPr algn="l"/>
            <a:r>
              <a:rPr lang="en-IN" sz="2000" b="1" dirty="0"/>
              <a:t> Firstly, we removed duplicates from our data and then sorted </a:t>
            </a:r>
            <a:r>
              <a:rPr lang="en-IN" sz="2000" b="1" dirty="0" err="1"/>
              <a:t>imdb_score</a:t>
            </a:r>
            <a:r>
              <a:rPr lang="en-IN" sz="2000" b="1" dirty="0"/>
              <a:t> after that we sorted </a:t>
            </a:r>
            <a:r>
              <a:rPr lang="en-IN" sz="2000" b="1" dirty="0" err="1"/>
              <a:t>director_name</a:t>
            </a:r>
            <a:r>
              <a:rPr lang="en-IN" sz="2000" b="1" dirty="0"/>
              <a:t>.</a:t>
            </a:r>
          </a:p>
          <a:p>
            <a:pPr algn="l"/>
            <a:endParaRPr lang="en-IN" sz="2000" b="1" dirty="0"/>
          </a:p>
          <a:p>
            <a:pPr algn="l"/>
            <a:r>
              <a:rPr lang="en-IN" sz="2000" b="1" dirty="0"/>
              <a:t>After sorting we created a pivot table which shows Top 10 Best Directors. </a:t>
            </a:r>
          </a:p>
          <a:p>
            <a:pPr algn="l"/>
            <a:endParaRPr lang="en-US" sz="2400" b="1" dirty="0"/>
          </a:p>
        </p:txBody>
      </p:sp>
    </p:spTree>
    <p:extLst>
      <p:ext uri="{BB962C8B-B14F-4D97-AF65-F5344CB8AC3E}">
        <p14:creationId xmlns:p14="http://schemas.microsoft.com/office/powerpoint/2010/main" val="1787697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93A4-82B9-2864-A7A0-234BB5B8BC4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5A36F33-332E-FBE9-D7D4-4C1E710FCC09}"/>
              </a:ext>
            </a:extLst>
          </p:cNvPr>
          <p:cNvPicPr>
            <a:picLocks noGrp="1" noChangeAspect="1"/>
          </p:cNvPicPr>
          <p:nvPr>
            <p:ph idx="1"/>
          </p:nvPr>
        </p:nvPicPr>
        <p:blipFill>
          <a:blip r:embed="rId2"/>
          <a:stretch>
            <a:fillRect/>
          </a:stretch>
        </p:blipFill>
        <p:spPr>
          <a:xfrm>
            <a:off x="0" y="0"/>
            <a:ext cx="12192000" cy="6857999"/>
          </a:xfrm>
        </p:spPr>
      </p:pic>
      <p:sp>
        <p:nvSpPr>
          <p:cNvPr id="5" name="TextBox 4">
            <a:extLst>
              <a:ext uri="{FF2B5EF4-FFF2-40B4-BE49-F238E27FC236}">
                <a16:creationId xmlns:a16="http://schemas.microsoft.com/office/drawing/2014/main" id="{CE8D9A2B-8AF2-FA86-9511-E990095CB3D3}"/>
              </a:ext>
            </a:extLst>
          </p:cNvPr>
          <p:cNvSpPr txBox="1"/>
          <p:nvPr/>
        </p:nvSpPr>
        <p:spPr>
          <a:xfrm>
            <a:off x="948909" y="2705724"/>
            <a:ext cx="10294182" cy="1446550"/>
          </a:xfrm>
          <a:prstGeom prst="rect">
            <a:avLst/>
          </a:prstGeom>
          <a:solidFill>
            <a:schemeClr val="accent3">
              <a:lumMod val="60000"/>
              <a:lumOff val="40000"/>
            </a:schemeClr>
          </a:solidFill>
        </p:spPr>
        <p:txBody>
          <a:bodyPr wrap="square" rtlCol="0">
            <a:spAutoFit/>
          </a:bodyPr>
          <a:lstStyle/>
          <a:p>
            <a:pPr algn="l"/>
            <a:r>
              <a:rPr lang="en-IN" sz="8800" b="1" dirty="0"/>
              <a:t>POPULAR GENRES</a:t>
            </a:r>
            <a:endParaRPr lang="en-US" sz="8800" b="1" dirty="0"/>
          </a:p>
        </p:txBody>
      </p:sp>
    </p:spTree>
    <p:extLst>
      <p:ext uri="{BB962C8B-B14F-4D97-AF65-F5344CB8AC3E}">
        <p14:creationId xmlns:p14="http://schemas.microsoft.com/office/powerpoint/2010/main" val="129352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88ECEAC-16B5-5B54-015A-BB4806FD56E6}"/>
              </a:ext>
            </a:extLst>
          </p:cNvPr>
          <p:cNvPicPr>
            <a:picLocks noChangeAspect="1"/>
          </p:cNvPicPr>
          <p:nvPr/>
        </p:nvPicPr>
        <p:blipFill>
          <a:blip r:embed="rId2"/>
          <a:stretch>
            <a:fillRect/>
          </a:stretch>
        </p:blipFill>
        <p:spPr>
          <a:xfrm>
            <a:off x="5054204" y="601579"/>
            <a:ext cx="7137796" cy="6256420"/>
          </a:xfrm>
          <a:prstGeom prst="rect">
            <a:avLst/>
          </a:prstGeom>
        </p:spPr>
      </p:pic>
      <p:sp>
        <p:nvSpPr>
          <p:cNvPr id="5" name="TextBox 4">
            <a:extLst>
              <a:ext uri="{FF2B5EF4-FFF2-40B4-BE49-F238E27FC236}">
                <a16:creationId xmlns:a16="http://schemas.microsoft.com/office/drawing/2014/main" id="{5EB577A8-5083-B8BB-D8FE-2EBDB77D50FF}"/>
              </a:ext>
            </a:extLst>
          </p:cNvPr>
          <p:cNvSpPr txBox="1"/>
          <p:nvPr/>
        </p:nvSpPr>
        <p:spPr>
          <a:xfrm>
            <a:off x="859287" y="1063169"/>
            <a:ext cx="4447580" cy="523220"/>
          </a:xfrm>
          <a:prstGeom prst="rect">
            <a:avLst/>
          </a:prstGeom>
          <a:noFill/>
        </p:spPr>
        <p:txBody>
          <a:bodyPr wrap="square" rtlCol="0">
            <a:spAutoFit/>
          </a:bodyPr>
          <a:lstStyle/>
          <a:p>
            <a:pPr algn="l"/>
            <a:r>
              <a:rPr lang="en-IN" sz="2800" b="1" dirty="0"/>
              <a:t>POPULAR GENRES</a:t>
            </a:r>
            <a:endParaRPr lang="en-US" sz="2800" b="1" dirty="0"/>
          </a:p>
        </p:txBody>
      </p:sp>
      <p:sp>
        <p:nvSpPr>
          <p:cNvPr id="6" name="TextBox 5">
            <a:extLst>
              <a:ext uri="{FF2B5EF4-FFF2-40B4-BE49-F238E27FC236}">
                <a16:creationId xmlns:a16="http://schemas.microsoft.com/office/drawing/2014/main" id="{C55700B3-4AA5-1C5F-6879-945A4CE759E5}"/>
              </a:ext>
            </a:extLst>
          </p:cNvPr>
          <p:cNvSpPr txBox="1"/>
          <p:nvPr/>
        </p:nvSpPr>
        <p:spPr>
          <a:xfrm>
            <a:off x="1344811" y="3139678"/>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7350B4FB-76AE-01AD-FB89-021C2E338684}"/>
              </a:ext>
            </a:extLst>
          </p:cNvPr>
          <p:cNvSpPr txBox="1"/>
          <p:nvPr/>
        </p:nvSpPr>
        <p:spPr>
          <a:xfrm>
            <a:off x="403802" y="2624732"/>
            <a:ext cx="4288333" cy="3170099"/>
          </a:xfrm>
          <a:prstGeom prst="rect">
            <a:avLst/>
          </a:prstGeom>
          <a:noFill/>
        </p:spPr>
        <p:txBody>
          <a:bodyPr wrap="square" rtlCol="0">
            <a:spAutoFit/>
          </a:bodyPr>
          <a:lstStyle/>
          <a:p>
            <a:pPr algn="l"/>
            <a:r>
              <a:rPr lang="en-IN" sz="2000" b="1" dirty="0"/>
              <a:t>To find Popular Genres We need to first split the values using Text to column function. </a:t>
            </a:r>
          </a:p>
          <a:p>
            <a:pPr algn="l"/>
            <a:endParaRPr lang="en-IN" sz="2000" b="1" dirty="0"/>
          </a:p>
          <a:p>
            <a:pPr algn="l"/>
            <a:r>
              <a:rPr lang="en-IN" sz="2000" b="1" dirty="0"/>
              <a:t>After successfully splitting the values We created a pivot table and count the values. </a:t>
            </a:r>
          </a:p>
          <a:p>
            <a:pPr algn="l"/>
            <a:endParaRPr lang="en-IN" sz="2000" b="1" dirty="0"/>
          </a:p>
          <a:p>
            <a:pPr algn="l"/>
            <a:r>
              <a:rPr lang="en-IN" sz="2000" b="1" dirty="0"/>
              <a:t>We got “Drama” as our most popular Genres. </a:t>
            </a:r>
            <a:endParaRPr lang="en-US" sz="2000" b="1" dirty="0"/>
          </a:p>
        </p:txBody>
      </p:sp>
    </p:spTree>
    <p:extLst>
      <p:ext uri="{BB962C8B-B14F-4D97-AF65-F5344CB8AC3E}">
        <p14:creationId xmlns:p14="http://schemas.microsoft.com/office/powerpoint/2010/main" val="407328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a:extLst>
              <a:ext uri="{FF2B5EF4-FFF2-40B4-BE49-F238E27FC236}">
                <a16:creationId xmlns:a16="http://schemas.microsoft.com/office/drawing/2014/main" id="{68F3C99B-F2AB-3256-A073-7EED45FC7307}"/>
              </a:ext>
            </a:extLst>
          </p:cNvPr>
          <p:cNvPicPr>
            <a:picLocks noChangeAspect="1"/>
          </p:cNvPicPr>
          <p:nvPr/>
        </p:nvPicPr>
        <p:blipFill>
          <a:blip r:embed="rId2"/>
          <a:stretch>
            <a:fillRect/>
          </a:stretch>
        </p:blipFill>
        <p:spPr>
          <a:xfrm>
            <a:off x="47625" y="0"/>
            <a:ext cx="12144375" cy="6936184"/>
          </a:xfrm>
          <a:prstGeom prst="rect">
            <a:avLst/>
          </a:prstGeom>
        </p:spPr>
      </p:pic>
      <p:sp>
        <p:nvSpPr>
          <p:cNvPr id="21" name="TextBox 20">
            <a:extLst>
              <a:ext uri="{FF2B5EF4-FFF2-40B4-BE49-F238E27FC236}">
                <a16:creationId xmlns:a16="http://schemas.microsoft.com/office/drawing/2014/main" id="{D0C63A2D-4CD0-1B78-7FFC-42CC62B0E286}"/>
              </a:ext>
            </a:extLst>
          </p:cNvPr>
          <p:cNvSpPr txBox="1"/>
          <p:nvPr/>
        </p:nvSpPr>
        <p:spPr>
          <a:xfrm>
            <a:off x="3306962" y="2820859"/>
            <a:ext cx="4961930" cy="1569660"/>
          </a:xfrm>
          <a:prstGeom prst="rect">
            <a:avLst/>
          </a:prstGeom>
          <a:solidFill>
            <a:schemeClr val="accent3">
              <a:lumMod val="60000"/>
              <a:lumOff val="40000"/>
            </a:schemeClr>
          </a:solidFill>
        </p:spPr>
        <p:txBody>
          <a:bodyPr wrap="square" rtlCol="0">
            <a:spAutoFit/>
          </a:bodyPr>
          <a:lstStyle/>
          <a:p>
            <a:pPr algn="l"/>
            <a:r>
              <a:rPr lang="en-IN" sz="9600" b="1" dirty="0"/>
              <a:t>CHARTS</a:t>
            </a:r>
            <a:endParaRPr lang="en-US" sz="9600" b="1" dirty="0"/>
          </a:p>
        </p:txBody>
      </p:sp>
      <p:pic>
        <p:nvPicPr>
          <p:cNvPr id="22" name="Picture 22">
            <a:extLst>
              <a:ext uri="{FF2B5EF4-FFF2-40B4-BE49-F238E27FC236}">
                <a16:creationId xmlns:a16="http://schemas.microsoft.com/office/drawing/2014/main" id="{05632233-D769-28EA-65E9-99BA499F80A1}"/>
              </a:ext>
            </a:extLst>
          </p:cNvPr>
          <p:cNvPicPr>
            <a:picLocks noChangeAspect="1"/>
          </p:cNvPicPr>
          <p:nvPr/>
        </p:nvPicPr>
        <p:blipFill>
          <a:blip r:embed="rId3"/>
          <a:stretch>
            <a:fillRect/>
          </a:stretch>
        </p:blipFill>
        <p:spPr>
          <a:xfrm>
            <a:off x="47626" y="1"/>
            <a:ext cx="12096750" cy="2820858"/>
          </a:xfrm>
          <a:prstGeom prst="rect">
            <a:avLst/>
          </a:prstGeom>
        </p:spPr>
      </p:pic>
    </p:spTree>
    <p:extLst>
      <p:ext uri="{BB962C8B-B14F-4D97-AF65-F5344CB8AC3E}">
        <p14:creationId xmlns:p14="http://schemas.microsoft.com/office/powerpoint/2010/main" val="2094419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DEF4E-6FEA-814D-C89F-F0B695AFFCC1}"/>
              </a:ext>
            </a:extLst>
          </p:cNvPr>
          <p:cNvSpPr txBox="1"/>
          <p:nvPr/>
        </p:nvSpPr>
        <p:spPr>
          <a:xfrm>
            <a:off x="237529" y="1024150"/>
            <a:ext cx="4477345" cy="523220"/>
          </a:xfrm>
          <a:prstGeom prst="rect">
            <a:avLst/>
          </a:prstGeom>
          <a:noFill/>
        </p:spPr>
        <p:txBody>
          <a:bodyPr wrap="square" rtlCol="0">
            <a:spAutoFit/>
          </a:bodyPr>
          <a:lstStyle/>
          <a:p>
            <a:pPr algn="l"/>
            <a:r>
              <a:rPr lang="en-IN" sz="2800" b="1" dirty="0"/>
              <a:t>COMBINED ACTOR NAMES</a:t>
            </a:r>
            <a:endParaRPr lang="en-US" sz="2800" b="1" dirty="0"/>
          </a:p>
        </p:txBody>
      </p:sp>
      <p:pic>
        <p:nvPicPr>
          <p:cNvPr id="3" name="Picture 3">
            <a:extLst>
              <a:ext uri="{FF2B5EF4-FFF2-40B4-BE49-F238E27FC236}">
                <a16:creationId xmlns:a16="http://schemas.microsoft.com/office/drawing/2014/main" id="{0ADA0F4E-65CF-6E9E-E3EE-A84A22023B06}"/>
              </a:ext>
            </a:extLst>
          </p:cNvPr>
          <p:cNvPicPr>
            <a:picLocks noChangeAspect="1"/>
          </p:cNvPicPr>
          <p:nvPr/>
        </p:nvPicPr>
        <p:blipFill>
          <a:blip r:embed="rId2"/>
          <a:stretch>
            <a:fillRect/>
          </a:stretch>
        </p:blipFill>
        <p:spPr>
          <a:xfrm>
            <a:off x="4714874" y="589547"/>
            <a:ext cx="7477126" cy="6268453"/>
          </a:xfrm>
          <a:prstGeom prst="rect">
            <a:avLst/>
          </a:prstGeom>
        </p:spPr>
      </p:pic>
      <p:sp>
        <p:nvSpPr>
          <p:cNvPr id="4" name="TextBox 3">
            <a:extLst>
              <a:ext uri="{FF2B5EF4-FFF2-40B4-BE49-F238E27FC236}">
                <a16:creationId xmlns:a16="http://schemas.microsoft.com/office/drawing/2014/main" id="{83051641-4751-60BA-9748-AF290F838B6A}"/>
              </a:ext>
            </a:extLst>
          </p:cNvPr>
          <p:cNvSpPr txBox="1"/>
          <p:nvPr/>
        </p:nvSpPr>
        <p:spPr>
          <a:xfrm>
            <a:off x="620660" y="2513237"/>
            <a:ext cx="3316486" cy="3847207"/>
          </a:xfrm>
          <a:prstGeom prst="rect">
            <a:avLst/>
          </a:prstGeom>
          <a:noFill/>
        </p:spPr>
        <p:txBody>
          <a:bodyPr wrap="square" rtlCol="0">
            <a:spAutoFit/>
          </a:bodyPr>
          <a:lstStyle/>
          <a:p>
            <a:pPr algn="l"/>
            <a:r>
              <a:rPr lang="en-IN" sz="2000" b="1" dirty="0"/>
              <a:t>Here, We filtered movies of these three actors named ‘Meryl Streep’, ‘Leonardo DiCaprio’ and ‘Brad Pitt’ where they are the lead actors and then append the rows of all these columns and store them in new column called ‘</a:t>
            </a:r>
            <a:r>
              <a:rPr lang="en-IN" sz="2000" b="1" dirty="0" err="1"/>
              <a:t>Combined_Actor</a:t>
            </a:r>
            <a:r>
              <a:rPr lang="en-IN" sz="2000" b="1" dirty="0"/>
              <a:t> Information’. </a:t>
            </a:r>
          </a:p>
          <a:p>
            <a:pPr algn="l"/>
            <a:endParaRPr lang="en-US" sz="2400" b="1" dirty="0"/>
          </a:p>
        </p:txBody>
      </p:sp>
    </p:spTree>
    <p:extLst>
      <p:ext uri="{BB962C8B-B14F-4D97-AF65-F5344CB8AC3E}">
        <p14:creationId xmlns:p14="http://schemas.microsoft.com/office/powerpoint/2010/main" val="29416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4A43DCA7-906E-945E-50E0-9DC707B404C2}"/>
              </a:ext>
            </a:extLst>
          </p:cNvPr>
          <p:cNvPicPr>
            <a:picLocks noGrp="1" noChangeAspect="1"/>
          </p:cNvPicPr>
          <p:nvPr>
            <p:ph idx="1"/>
          </p:nvPr>
        </p:nvPicPr>
        <p:blipFill>
          <a:blip r:embed="rId2"/>
          <a:stretch>
            <a:fillRect/>
          </a:stretch>
        </p:blipFill>
        <p:spPr>
          <a:xfrm>
            <a:off x="-23880" y="311243"/>
            <a:ext cx="12215880" cy="1828800"/>
          </a:xfrm>
        </p:spPr>
      </p:pic>
      <p:sp>
        <p:nvSpPr>
          <p:cNvPr id="11" name="Rectangle: Beveled 10">
            <a:extLst>
              <a:ext uri="{FF2B5EF4-FFF2-40B4-BE49-F238E27FC236}">
                <a16:creationId xmlns:a16="http://schemas.microsoft.com/office/drawing/2014/main" id="{9B31DB7B-264B-A1B1-83F9-1EE55082CBC8}"/>
              </a:ext>
            </a:extLst>
          </p:cNvPr>
          <p:cNvSpPr/>
          <p:nvPr/>
        </p:nvSpPr>
        <p:spPr>
          <a:xfrm>
            <a:off x="151203" y="2191384"/>
            <a:ext cx="4185666" cy="845963"/>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PROJECT DESCRIPTION</a:t>
            </a:r>
            <a:endParaRPr lang="en-US" sz="2800" b="1" dirty="0"/>
          </a:p>
        </p:txBody>
      </p:sp>
      <p:sp>
        <p:nvSpPr>
          <p:cNvPr id="12" name="TextBox 11">
            <a:extLst>
              <a:ext uri="{FF2B5EF4-FFF2-40B4-BE49-F238E27FC236}">
                <a16:creationId xmlns:a16="http://schemas.microsoft.com/office/drawing/2014/main" id="{0696C256-CF40-B2F7-2EBC-A34F5E770990}"/>
              </a:ext>
            </a:extLst>
          </p:cNvPr>
          <p:cNvSpPr txBox="1"/>
          <p:nvPr/>
        </p:nvSpPr>
        <p:spPr>
          <a:xfrm>
            <a:off x="5175647" y="2514600"/>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A29F1983-1C32-3346-6735-BBDEC3B47081}"/>
              </a:ext>
            </a:extLst>
          </p:cNvPr>
          <p:cNvSpPr txBox="1"/>
          <p:nvPr/>
        </p:nvSpPr>
        <p:spPr>
          <a:xfrm>
            <a:off x="364588" y="3130437"/>
            <a:ext cx="4185666" cy="3416320"/>
          </a:xfrm>
          <a:prstGeom prst="rect">
            <a:avLst/>
          </a:prstGeom>
          <a:noFill/>
        </p:spPr>
        <p:txBody>
          <a:bodyPr wrap="square" rtlCol="0">
            <a:spAutoFit/>
          </a:bodyPr>
          <a:lstStyle/>
          <a:p>
            <a:pPr algn="l"/>
            <a:r>
              <a:rPr lang="en-IN" b="1" dirty="0"/>
              <a:t>We are given a dataset having various columns of different IMDB Movies. </a:t>
            </a:r>
          </a:p>
          <a:p>
            <a:pPr algn="l"/>
            <a:r>
              <a:rPr lang="en-IN" b="1" dirty="0"/>
              <a:t>Ultimately, we’re going to </a:t>
            </a:r>
            <a:r>
              <a:rPr lang="en-IN" b="1" dirty="0" err="1"/>
              <a:t>analyze</a:t>
            </a:r>
            <a:r>
              <a:rPr lang="en-IN" b="1" dirty="0"/>
              <a:t> the dataset of IMDB movies. We have to share our insights by identifying the problems in the dataset. The overall objective of the project is to get a better understanding of the movie industry and how analytics helps in identifying the problem and solutions. </a:t>
            </a:r>
            <a:endParaRPr lang="en-US" b="1" dirty="0"/>
          </a:p>
        </p:txBody>
      </p:sp>
      <p:sp>
        <p:nvSpPr>
          <p:cNvPr id="3" name="TextBox 2">
            <a:extLst>
              <a:ext uri="{FF2B5EF4-FFF2-40B4-BE49-F238E27FC236}">
                <a16:creationId xmlns:a16="http://schemas.microsoft.com/office/drawing/2014/main" id="{51F9FACB-EBA0-4FA5-392F-859B9AB2EE9D}"/>
              </a:ext>
            </a:extLst>
          </p:cNvPr>
          <p:cNvSpPr txBox="1"/>
          <p:nvPr/>
        </p:nvSpPr>
        <p:spPr>
          <a:xfrm>
            <a:off x="4763187" y="3066175"/>
            <a:ext cx="3746896" cy="2308324"/>
          </a:xfrm>
          <a:prstGeom prst="rect">
            <a:avLst/>
          </a:prstGeom>
          <a:noFill/>
        </p:spPr>
        <p:txBody>
          <a:bodyPr wrap="square" rtlCol="0">
            <a:spAutoFit/>
          </a:bodyPr>
          <a:lstStyle/>
          <a:p>
            <a:pPr algn="l"/>
            <a:r>
              <a:rPr lang="en-IN" b="1" dirty="0"/>
              <a:t>Firstly, we’ll understand the data after getting the insights we’re going to clean it or we will check for the blank values. </a:t>
            </a:r>
          </a:p>
          <a:p>
            <a:pPr algn="l"/>
            <a:r>
              <a:rPr lang="en-IN" b="1" dirty="0"/>
              <a:t>After this step we will remove outliers if any and then we will present our results using excel through charts and graphs. </a:t>
            </a:r>
            <a:endParaRPr lang="en-US" b="1" dirty="0"/>
          </a:p>
        </p:txBody>
      </p:sp>
      <p:sp>
        <p:nvSpPr>
          <p:cNvPr id="5" name="Rectangle: Beveled 4">
            <a:extLst>
              <a:ext uri="{FF2B5EF4-FFF2-40B4-BE49-F238E27FC236}">
                <a16:creationId xmlns:a16="http://schemas.microsoft.com/office/drawing/2014/main" id="{7D7A6D42-EAB2-A164-B4C0-56DD7CF14C34}"/>
              </a:ext>
            </a:extLst>
          </p:cNvPr>
          <p:cNvSpPr/>
          <p:nvPr/>
        </p:nvSpPr>
        <p:spPr>
          <a:xfrm>
            <a:off x="5098217" y="2284272"/>
            <a:ext cx="2756916" cy="66018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APPROACH</a:t>
            </a:r>
            <a:endParaRPr lang="en-US" sz="2800" b="1" dirty="0"/>
          </a:p>
        </p:txBody>
      </p:sp>
      <p:sp>
        <p:nvSpPr>
          <p:cNvPr id="6" name="Rectangle: Beveled 5">
            <a:extLst>
              <a:ext uri="{FF2B5EF4-FFF2-40B4-BE49-F238E27FC236}">
                <a16:creationId xmlns:a16="http://schemas.microsoft.com/office/drawing/2014/main" id="{44A5F04A-5A99-CBC5-A709-7B558429C3F2}"/>
              </a:ext>
            </a:extLst>
          </p:cNvPr>
          <p:cNvSpPr/>
          <p:nvPr/>
        </p:nvSpPr>
        <p:spPr>
          <a:xfrm rot="10800000" flipV="1">
            <a:off x="4778097" y="5477867"/>
            <a:ext cx="3446288" cy="721199"/>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TECH-STACK USED</a:t>
            </a:r>
            <a:endParaRPr lang="en-US" sz="2800" b="1" dirty="0"/>
          </a:p>
        </p:txBody>
      </p:sp>
      <p:sp>
        <p:nvSpPr>
          <p:cNvPr id="7" name="Rectangle: Beveled 6">
            <a:extLst>
              <a:ext uri="{FF2B5EF4-FFF2-40B4-BE49-F238E27FC236}">
                <a16:creationId xmlns:a16="http://schemas.microsoft.com/office/drawing/2014/main" id="{E3A84D28-27A4-DEB1-0214-AE386D9B82E7}"/>
              </a:ext>
            </a:extLst>
          </p:cNvPr>
          <p:cNvSpPr/>
          <p:nvPr/>
        </p:nvSpPr>
        <p:spPr>
          <a:xfrm>
            <a:off x="8716539" y="2244966"/>
            <a:ext cx="3402951" cy="660185"/>
          </a:xfrm>
          <a:prstGeom prst="bevel">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REQUIREMENTS</a:t>
            </a:r>
            <a:endParaRPr lang="en-US" sz="2800" b="1" dirty="0"/>
          </a:p>
        </p:txBody>
      </p:sp>
      <p:sp>
        <p:nvSpPr>
          <p:cNvPr id="9" name="TextBox 8">
            <a:extLst>
              <a:ext uri="{FF2B5EF4-FFF2-40B4-BE49-F238E27FC236}">
                <a16:creationId xmlns:a16="http://schemas.microsoft.com/office/drawing/2014/main" id="{F2319565-F6FD-6BFB-DF90-E7956537E053}"/>
              </a:ext>
            </a:extLst>
          </p:cNvPr>
          <p:cNvSpPr txBox="1"/>
          <p:nvPr/>
        </p:nvSpPr>
        <p:spPr>
          <a:xfrm>
            <a:off x="5098217" y="6287618"/>
            <a:ext cx="2869120" cy="400110"/>
          </a:xfrm>
          <a:prstGeom prst="rect">
            <a:avLst/>
          </a:prstGeom>
          <a:noFill/>
        </p:spPr>
        <p:txBody>
          <a:bodyPr wrap="square" rtlCol="0">
            <a:spAutoFit/>
          </a:bodyPr>
          <a:lstStyle/>
          <a:p>
            <a:pPr algn="l"/>
            <a:r>
              <a:rPr lang="en-IN" sz="2000" b="1" dirty="0"/>
              <a:t>Ms| Excel 2019</a:t>
            </a:r>
            <a:endParaRPr lang="en-US" sz="2000" b="1" dirty="0"/>
          </a:p>
        </p:txBody>
      </p:sp>
      <p:sp>
        <p:nvSpPr>
          <p:cNvPr id="10" name="TextBox 9">
            <a:extLst>
              <a:ext uri="{FF2B5EF4-FFF2-40B4-BE49-F238E27FC236}">
                <a16:creationId xmlns:a16="http://schemas.microsoft.com/office/drawing/2014/main" id="{9DA9D9CA-64DB-4767-5331-FC5D4715C2C2}"/>
              </a:ext>
            </a:extLst>
          </p:cNvPr>
          <p:cNvSpPr txBox="1"/>
          <p:nvPr/>
        </p:nvSpPr>
        <p:spPr>
          <a:xfrm>
            <a:off x="8864535" y="3148297"/>
            <a:ext cx="3106960" cy="3139321"/>
          </a:xfrm>
          <a:prstGeom prst="rect">
            <a:avLst/>
          </a:prstGeom>
          <a:noFill/>
        </p:spPr>
        <p:txBody>
          <a:bodyPr wrap="square" rtlCol="0">
            <a:spAutoFit/>
          </a:bodyPr>
          <a:lstStyle/>
          <a:p>
            <a:pPr algn="l"/>
            <a:r>
              <a:rPr lang="en-IN" b="1" dirty="0"/>
              <a:t>We’re going to find some insights such as “DATA CLEANING”, “ MOVIE WITH HIGHEST PROFIT” , “IMDB TOP 250”, “ BEST DIRECTORS”, “POPULAR GENRE”, “CRITIC FAVOURITE &amp; AUDIENCE FAVOURITE” these insights would help in developing our understanding.  </a:t>
            </a:r>
            <a:endParaRPr lang="en-US" b="1" dirty="0"/>
          </a:p>
        </p:txBody>
      </p:sp>
    </p:spTree>
    <p:extLst>
      <p:ext uri="{BB962C8B-B14F-4D97-AF65-F5344CB8AC3E}">
        <p14:creationId xmlns:p14="http://schemas.microsoft.com/office/powerpoint/2010/main" val="60132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D5311C-B1F0-E0E7-9276-EB48F86C92E2}"/>
              </a:ext>
            </a:extLst>
          </p:cNvPr>
          <p:cNvSpPr txBox="1"/>
          <p:nvPr/>
        </p:nvSpPr>
        <p:spPr>
          <a:xfrm>
            <a:off x="2077045" y="2971800"/>
            <a:ext cx="2816424" cy="9144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1D37B4E5-3A15-A45C-9CFE-08A0C6BDE27C}"/>
              </a:ext>
            </a:extLst>
          </p:cNvPr>
          <p:cNvSpPr txBox="1"/>
          <p:nvPr/>
        </p:nvSpPr>
        <p:spPr>
          <a:xfrm>
            <a:off x="123726" y="871268"/>
            <a:ext cx="4919365" cy="954107"/>
          </a:xfrm>
          <a:prstGeom prst="rect">
            <a:avLst/>
          </a:prstGeom>
          <a:noFill/>
        </p:spPr>
        <p:txBody>
          <a:bodyPr wrap="square" rtlCol="0">
            <a:spAutoFit/>
          </a:bodyPr>
          <a:lstStyle/>
          <a:p>
            <a:pPr algn="l"/>
            <a:r>
              <a:rPr lang="en-IN" sz="2800" b="1" dirty="0"/>
              <a:t>AUDIENCE FAVORITE AND CRITIC FAVORITE ACTORS</a:t>
            </a:r>
            <a:endParaRPr lang="en-US" sz="2800" b="1" dirty="0"/>
          </a:p>
        </p:txBody>
      </p:sp>
      <p:sp>
        <p:nvSpPr>
          <p:cNvPr id="2" name="TextBox 1">
            <a:extLst>
              <a:ext uri="{FF2B5EF4-FFF2-40B4-BE49-F238E27FC236}">
                <a16:creationId xmlns:a16="http://schemas.microsoft.com/office/drawing/2014/main" id="{3C99DB6F-990C-80A6-C8AD-D4DD39A19C5D}"/>
              </a:ext>
            </a:extLst>
          </p:cNvPr>
          <p:cNvSpPr txBox="1"/>
          <p:nvPr/>
        </p:nvSpPr>
        <p:spPr>
          <a:xfrm>
            <a:off x="288479" y="2461591"/>
            <a:ext cx="4589859" cy="3847207"/>
          </a:xfrm>
          <a:prstGeom prst="rect">
            <a:avLst/>
          </a:prstGeom>
          <a:noFill/>
        </p:spPr>
        <p:txBody>
          <a:bodyPr wrap="square" rtlCol="0">
            <a:spAutoFit/>
          </a:bodyPr>
          <a:lstStyle/>
          <a:p>
            <a:pPr algn="l"/>
            <a:r>
              <a:rPr lang="en-IN" sz="2000" b="1" dirty="0"/>
              <a:t>We did Mean of </a:t>
            </a:r>
            <a:r>
              <a:rPr lang="en-IN" sz="2000" b="1" dirty="0" err="1"/>
              <a:t>num_critic_for_review</a:t>
            </a:r>
            <a:r>
              <a:rPr lang="en-IN" sz="2000" b="1" dirty="0"/>
              <a:t> and </a:t>
            </a:r>
            <a:r>
              <a:rPr lang="en-IN" sz="2000" b="1" dirty="0" err="1"/>
              <a:t>num_user_for_reviews</a:t>
            </a:r>
            <a:r>
              <a:rPr lang="en-IN" sz="2000" b="1" dirty="0"/>
              <a:t> . </a:t>
            </a:r>
          </a:p>
          <a:p>
            <a:pPr algn="l"/>
            <a:endParaRPr lang="en-IN" sz="2000" b="1" dirty="0"/>
          </a:p>
          <a:p>
            <a:pPr algn="l"/>
            <a:r>
              <a:rPr lang="en-IN" sz="2000" b="1" dirty="0"/>
              <a:t>After that we sorted both and found the favourite actors in both the categories.</a:t>
            </a:r>
          </a:p>
          <a:p>
            <a:pPr algn="l"/>
            <a:endParaRPr lang="en-IN" sz="2000" b="1" dirty="0"/>
          </a:p>
          <a:p>
            <a:pPr algn="l"/>
            <a:r>
              <a:rPr lang="en-IN" sz="2000" b="1" dirty="0">
                <a:solidFill>
                  <a:schemeClr val="accent3">
                    <a:lumMod val="60000"/>
                    <a:lumOff val="40000"/>
                  </a:schemeClr>
                </a:solidFill>
              </a:rPr>
              <a:t>Critic favourite actor- </a:t>
            </a:r>
            <a:r>
              <a:rPr lang="en-IN" sz="2000" b="1" dirty="0"/>
              <a:t>Albert Finney</a:t>
            </a:r>
          </a:p>
          <a:p>
            <a:pPr algn="l"/>
            <a:r>
              <a:rPr lang="en-IN" sz="2000" b="1" dirty="0">
                <a:solidFill>
                  <a:schemeClr val="accent3">
                    <a:lumMod val="60000"/>
                    <a:lumOff val="40000"/>
                  </a:schemeClr>
                </a:solidFill>
              </a:rPr>
              <a:t>Audience favourite actor- </a:t>
            </a:r>
            <a:r>
              <a:rPr lang="en-IN" sz="2000" b="1" dirty="0"/>
              <a:t>Heather Donahue.</a:t>
            </a:r>
          </a:p>
          <a:p>
            <a:pPr algn="l"/>
            <a:endParaRPr lang="en-US" sz="2400" b="1" dirty="0"/>
          </a:p>
        </p:txBody>
      </p:sp>
      <p:pic>
        <p:nvPicPr>
          <p:cNvPr id="3" name="Picture 6">
            <a:extLst>
              <a:ext uri="{FF2B5EF4-FFF2-40B4-BE49-F238E27FC236}">
                <a16:creationId xmlns:a16="http://schemas.microsoft.com/office/drawing/2014/main" id="{11FCE155-269D-59D9-ECE2-ECA4805DD82E}"/>
              </a:ext>
            </a:extLst>
          </p:cNvPr>
          <p:cNvPicPr>
            <a:picLocks noChangeAspect="1"/>
          </p:cNvPicPr>
          <p:nvPr/>
        </p:nvPicPr>
        <p:blipFill>
          <a:blip r:embed="rId2"/>
          <a:stretch>
            <a:fillRect/>
          </a:stretch>
        </p:blipFill>
        <p:spPr>
          <a:xfrm>
            <a:off x="5043091" y="613610"/>
            <a:ext cx="7143351" cy="6244389"/>
          </a:xfrm>
          <a:prstGeom prst="rect">
            <a:avLst/>
          </a:prstGeom>
        </p:spPr>
      </p:pic>
    </p:spTree>
    <p:extLst>
      <p:ext uri="{BB962C8B-B14F-4D97-AF65-F5344CB8AC3E}">
        <p14:creationId xmlns:p14="http://schemas.microsoft.com/office/powerpoint/2010/main" val="2535754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10DBBD-2367-9092-E952-5B113482E2AF}"/>
              </a:ext>
            </a:extLst>
          </p:cNvPr>
          <p:cNvSpPr txBox="1"/>
          <p:nvPr/>
        </p:nvSpPr>
        <p:spPr>
          <a:xfrm>
            <a:off x="190529" y="865619"/>
            <a:ext cx="10132566" cy="954107"/>
          </a:xfrm>
          <a:prstGeom prst="rect">
            <a:avLst/>
          </a:prstGeom>
          <a:noFill/>
        </p:spPr>
        <p:txBody>
          <a:bodyPr wrap="square" rtlCol="0">
            <a:spAutoFit/>
          </a:bodyPr>
          <a:lstStyle/>
          <a:p>
            <a:pPr algn="l"/>
            <a:r>
              <a:rPr lang="en-IN" sz="2800" b="1" dirty="0"/>
              <a:t>OBSERVE THE CHANGE IN NUMBER OF VOTED USERS OVER</a:t>
            </a:r>
          </a:p>
          <a:p>
            <a:pPr algn="l"/>
            <a:r>
              <a:rPr lang="en-IN" sz="2800" b="1" dirty="0"/>
              <a:t>                                    DECADES</a:t>
            </a:r>
            <a:endParaRPr lang="en-US" sz="2800" b="1" dirty="0"/>
          </a:p>
        </p:txBody>
      </p:sp>
      <p:pic>
        <p:nvPicPr>
          <p:cNvPr id="3" name="Picture 4">
            <a:extLst>
              <a:ext uri="{FF2B5EF4-FFF2-40B4-BE49-F238E27FC236}">
                <a16:creationId xmlns:a16="http://schemas.microsoft.com/office/drawing/2014/main" id="{7282F643-E409-5D2E-E30A-15C8199589E7}"/>
              </a:ext>
            </a:extLst>
          </p:cNvPr>
          <p:cNvPicPr>
            <a:picLocks noChangeAspect="1"/>
          </p:cNvPicPr>
          <p:nvPr/>
        </p:nvPicPr>
        <p:blipFill>
          <a:blip r:embed="rId2"/>
          <a:stretch>
            <a:fillRect/>
          </a:stretch>
        </p:blipFill>
        <p:spPr>
          <a:xfrm>
            <a:off x="0" y="2707104"/>
            <a:ext cx="12192000" cy="4150895"/>
          </a:xfrm>
          <a:prstGeom prst="rect">
            <a:avLst/>
          </a:prstGeom>
        </p:spPr>
      </p:pic>
      <p:sp>
        <p:nvSpPr>
          <p:cNvPr id="6" name="TextBox 5">
            <a:extLst>
              <a:ext uri="{FF2B5EF4-FFF2-40B4-BE49-F238E27FC236}">
                <a16:creationId xmlns:a16="http://schemas.microsoft.com/office/drawing/2014/main" id="{26EB084D-82CC-6C4A-3E38-BA323E122730}"/>
              </a:ext>
            </a:extLst>
          </p:cNvPr>
          <p:cNvSpPr txBox="1"/>
          <p:nvPr/>
        </p:nvSpPr>
        <p:spPr>
          <a:xfrm>
            <a:off x="290792" y="1982705"/>
            <a:ext cx="11804955" cy="1015663"/>
          </a:xfrm>
          <a:prstGeom prst="rect">
            <a:avLst/>
          </a:prstGeom>
          <a:noFill/>
        </p:spPr>
        <p:txBody>
          <a:bodyPr wrap="square" rtlCol="0">
            <a:spAutoFit/>
          </a:bodyPr>
          <a:lstStyle/>
          <a:p>
            <a:pPr algn="l"/>
            <a:r>
              <a:rPr lang="en-IN" b="1" dirty="0"/>
              <a:t>For observing changes over decades, we divided the columns as per decades and filtered out the movies that falls under their respective decades. </a:t>
            </a:r>
          </a:p>
          <a:p>
            <a:pPr algn="l"/>
            <a:endParaRPr lang="en-US" sz="2400" b="1" dirty="0"/>
          </a:p>
        </p:txBody>
      </p:sp>
    </p:spTree>
    <p:extLst>
      <p:ext uri="{BB962C8B-B14F-4D97-AF65-F5344CB8AC3E}">
        <p14:creationId xmlns:p14="http://schemas.microsoft.com/office/powerpoint/2010/main" val="340917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57372A4-C9B9-B5ED-1DBD-CA8BFCB7CB07}"/>
              </a:ext>
            </a:extLst>
          </p:cNvPr>
          <p:cNvPicPr>
            <a:picLocks noChangeAspect="1"/>
          </p:cNvPicPr>
          <p:nvPr/>
        </p:nvPicPr>
        <p:blipFill>
          <a:blip r:embed="rId2"/>
          <a:stretch>
            <a:fillRect/>
          </a:stretch>
        </p:blipFill>
        <p:spPr>
          <a:xfrm>
            <a:off x="3710782" y="613610"/>
            <a:ext cx="8481218" cy="6244389"/>
          </a:xfrm>
          <a:prstGeom prst="rect">
            <a:avLst/>
          </a:prstGeom>
        </p:spPr>
      </p:pic>
      <p:sp>
        <p:nvSpPr>
          <p:cNvPr id="5" name="TextBox 4">
            <a:extLst>
              <a:ext uri="{FF2B5EF4-FFF2-40B4-BE49-F238E27FC236}">
                <a16:creationId xmlns:a16="http://schemas.microsoft.com/office/drawing/2014/main" id="{5CC85B84-75A4-3EEE-47A6-C81B042C3D4B}"/>
              </a:ext>
            </a:extLst>
          </p:cNvPr>
          <p:cNvSpPr txBox="1"/>
          <p:nvPr/>
        </p:nvSpPr>
        <p:spPr>
          <a:xfrm>
            <a:off x="417345" y="2376049"/>
            <a:ext cx="2964658" cy="3477875"/>
          </a:xfrm>
          <a:prstGeom prst="rect">
            <a:avLst/>
          </a:prstGeom>
          <a:noFill/>
        </p:spPr>
        <p:txBody>
          <a:bodyPr wrap="square" rtlCol="0">
            <a:spAutoFit/>
          </a:bodyPr>
          <a:lstStyle/>
          <a:p>
            <a:pPr algn="l"/>
            <a:r>
              <a:rPr lang="en-IN" sz="2000" b="1" dirty="0"/>
              <a:t>Add column name ‘Helper’ and Using </a:t>
            </a:r>
            <a:r>
              <a:rPr lang="en-IN" sz="2000" b="1" dirty="0" err="1"/>
              <a:t>Vlookup</a:t>
            </a:r>
            <a:r>
              <a:rPr lang="en-IN" sz="2000" b="1" dirty="0"/>
              <a:t> function we extracted the data.</a:t>
            </a:r>
          </a:p>
          <a:p>
            <a:pPr algn="l"/>
            <a:endParaRPr lang="en-IN" sz="2000" b="1" dirty="0"/>
          </a:p>
          <a:p>
            <a:pPr algn="l"/>
            <a:endParaRPr lang="en-IN" sz="2000" b="1" dirty="0"/>
          </a:p>
          <a:p>
            <a:pPr algn="l"/>
            <a:r>
              <a:rPr lang="en-IN" sz="2000" b="1" dirty="0"/>
              <a:t>After that using pivot table we observed the changes in number of voted users in a graphical form. </a:t>
            </a:r>
            <a:endParaRPr lang="en-US" sz="2000" b="1" dirty="0"/>
          </a:p>
        </p:txBody>
      </p:sp>
    </p:spTree>
    <p:extLst>
      <p:ext uri="{BB962C8B-B14F-4D97-AF65-F5344CB8AC3E}">
        <p14:creationId xmlns:p14="http://schemas.microsoft.com/office/powerpoint/2010/main" val="144893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0273-EAE5-3294-187F-BB3AA25EF84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51D6F4A-8D51-FA18-1CCE-28FC7B2B4A0C}"/>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209068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D1CE6B5-1E45-D32F-25EF-C98F270F1824}"/>
              </a:ext>
            </a:extLst>
          </p:cNvPr>
          <p:cNvPicPr>
            <a:picLocks noChangeAspect="1"/>
          </p:cNvPicPr>
          <p:nvPr/>
        </p:nvPicPr>
        <p:blipFill>
          <a:blip r:embed="rId2"/>
          <a:stretch>
            <a:fillRect/>
          </a:stretch>
        </p:blipFill>
        <p:spPr>
          <a:xfrm rot="10800000" flipV="1">
            <a:off x="-11907" y="1"/>
            <a:ext cx="12203906" cy="2160984"/>
          </a:xfrm>
          <a:prstGeom prst="rect">
            <a:avLst/>
          </a:prstGeom>
        </p:spPr>
      </p:pic>
      <p:sp>
        <p:nvSpPr>
          <p:cNvPr id="3" name="TextBox 2">
            <a:extLst>
              <a:ext uri="{FF2B5EF4-FFF2-40B4-BE49-F238E27FC236}">
                <a16:creationId xmlns:a16="http://schemas.microsoft.com/office/drawing/2014/main" id="{D3405577-593C-C288-469C-74A2C21423A6}"/>
              </a:ext>
            </a:extLst>
          </p:cNvPr>
          <p:cNvSpPr txBox="1"/>
          <p:nvPr/>
        </p:nvSpPr>
        <p:spPr>
          <a:xfrm>
            <a:off x="6710048" y="990120"/>
            <a:ext cx="5275473" cy="1015663"/>
          </a:xfrm>
          <a:prstGeom prst="rect">
            <a:avLst/>
          </a:prstGeom>
          <a:solidFill>
            <a:schemeClr val="accent3">
              <a:lumMod val="60000"/>
              <a:lumOff val="40000"/>
            </a:schemeClr>
          </a:solidFill>
        </p:spPr>
        <p:txBody>
          <a:bodyPr wrap="square" rtlCol="0">
            <a:spAutoFit/>
          </a:bodyPr>
          <a:lstStyle/>
          <a:p>
            <a:pPr algn="ctr"/>
            <a:r>
              <a:rPr lang="en-IN" sz="6000" b="1" dirty="0"/>
              <a:t>KEY INSIGHTS</a:t>
            </a:r>
            <a:endParaRPr lang="en-US" sz="6000" b="1" dirty="0"/>
          </a:p>
        </p:txBody>
      </p:sp>
      <p:sp>
        <p:nvSpPr>
          <p:cNvPr id="5" name="TextBox 4">
            <a:extLst>
              <a:ext uri="{FF2B5EF4-FFF2-40B4-BE49-F238E27FC236}">
                <a16:creationId xmlns:a16="http://schemas.microsoft.com/office/drawing/2014/main" id="{936BEA89-B4B4-1A0E-E459-C9A5CC87BC3A}"/>
              </a:ext>
            </a:extLst>
          </p:cNvPr>
          <p:cNvSpPr txBox="1"/>
          <p:nvPr/>
        </p:nvSpPr>
        <p:spPr>
          <a:xfrm>
            <a:off x="5175647" y="251460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1056C3E0-A383-22CC-8EB7-6636FDD7BA40}"/>
              </a:ext>
            </a:extLst>
          </p:cNvPr>
          <p:cNvSpPr txBox="1"/>
          <p:nvPr/>
        </p:nvSpPr>
        <p:spPr>
          <a:xfrm>
            <a:off x="289323" y="2311746"/>
            <a:ext cx="11144249" cy="4770537"/>
          </a:xfrm>
          <a:prstGeom prst="rect">
            <a:avLst/>
          </a:prstGeom>
          <a:noFill/>
        </p:spPr>
        <p:txBody>
          <a:bodyPr wrap="square" rtlCol="0">
            <a:spAutoFit/>
          </a:bodyPr>
          <a:lstStyle/>
          <a:p>
            <a:pPr algn="l"/>
            <a:r>
              <a:rPr lang="en-IN" sz="2000" b="1" dirty="0"/>
              <a:t>• Data Cleaning and removing outliers from the data are the necessary steps before working on any data because it improves the authenticity of the data. </a:t>
            </a:r>
          </a:p>
          <a:p>
            <a:pPr algn="l"/>
            <a:endParaRPr lang="en-IN" sz="2000" b="1" dirty="0"/>
          </a:p>
          <a:p>
            <a:pPr algn="l"/>
            <a:r>
              <a:rPr lang="en-IN" sz="2000" b="1" dirty="0"/>
              <a:t>• We got movies with highest profit where the first profitable movie is ‘</a:t>
            </a:r>
            <a:r>
              <a:rPr lang="en-IN" sz="2000" b="1" dirty="0" err="1"/>
              <a:t>Avatar^A</a:t>
            </a:r>
            <a:r>
              <a:rPr lang="en-IN" sz="2000" b="1" dirty="0"/>
              <a:t>’.</a:t>
            </a:r>
          </a:p>
          <a:p>
            <a:pPr algn="l"/>
            <a:endParaRPr lang="en-IN" sz="2000" b="1" dirty="0"/>
          </a:p>
          <a:p>
            <a:pPr algn="l"/>
            <a:r>
              <a:rPr lang="en-IN" sz="2000" b="1" dirty="0"/>
              <a:t>• Best Director is “Charles Chaplin”.</a:t>
            </a:r>
          </a:p>
          <a:p>
            <a:pPr algn="l"/>
            <a:endParaRPr lang="en-IN" sz="2000" b="1" dirty="0"/>
          </a:p>
          <a:p>
            <a:pPr algn="l"/>
            <a:r>
              <a:rPr lang="en-IN" sz="2000" b="1" dirty="0"/>
              <a:t>• Popular Genres is “Drama”.</a:t>
            </a:r>
          </a:p>
          <a:p>
            <a:pPr algn="l"/>
            <a:endParaRPr lang="en-IN" sz="2000" b="1" dirty="0"/>
          </a:p>
          <a:p>
            <a:pPr algn="l"/>
            <a:r>
              <a:rPr lang="en-IN" sz="2000" b="1" dirty="0"/>
              <a:t>• Critic </a:t>
            </a:r>
            <a:r>
              <a:rPr lang="en-IN" sz="2000" b="1" dirty="0" err="1"/>
              <a:t>favorite</a:t>
            </a:r>
            <a:r>
              <a:rPr lang="en-IN" sz="2000" b="1" dirty="0"/>
              <a:t> Actor- Albert Finney and </a:t>
            </a:r>
          </a:p>
          <a:p>
            <a:pPr algn="l"/>
            <a:r>
              <a:rPr lang="en-IN" sz="2000" b="1" dirty="0"/>
              <a:t>   Audience </a:t>
            </a:r>
            <a:r>
              <a:rPr lang="en-IN" sz="2000" b="1" dirty="0" err="1"/>
              <a:t>favorite</a:t>
            </a:r>
            <a:r>
              <a:rPr lang="en-IN" sz="2000" b="1" dirty="0"/>
              <a:t> actor- Heather Donahue.</a:t>
            </a:r>
          </a:p>
          <a:p>
            <a:pPr algn="l"/>
            <a:endParaRPr lang="en-IN" sz="2000" b="1" dirty="0"/>
          </a:p>
          <a:p>
            <a:pPr algn="l"/>
            <a:r>
              <a:rPr lang="en-IN" sz="2000" b="1" dirty="0"/>
              <a:t>• Between Decade  2000-2009 the number of voted users were maximum. </a:t>
            </a:r>
          </a:p>
          <a:p>
            <a:pPr algn="l"/>
            <a:endParaRPr lang="en-IN" sz="2000" b="1" dirty="0"/>
          </a:p>
          <a:p>
            <a:pPr algn="l"/>
            <a:endParaRPr lang="en-US" sz="2400" b="1" dirty="0"/>
          </a:p>
        </p:txBody>
      </p:sp>
    </p:spTree>
    <p:extLst>
      <p:ext uri="{BB962C8B-B14F-4D97-AF65-F5344CB8AC3E}">
        <p14:creationId xmlns:p14="http://schemas.microsoft.com/office/powerpoint/2010/main" val="2848544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id="{193EAD63-D71E-E67A-38F1-5AA3D90826E1}"/>
              </a:ext>
            </a:extLst>
          </p:cNvPr>
          <p:cNvPicPr>
            <a:picLocks noChangeAspect="1"/>
          </p:cNvPicPr>
          <p:nvPr/>
        </p:nvPicPr>
        <p:blipFill>
          <a:blip r:embed="rId2"/>
          <a:stretch>
            <a:fillRect/>
          </a:stretch>
        </p:blipFill>
        <p:spPr>
          <a:xfrm>
            <a:off x="0" y="0"/>
            <a:ext cx="12269390" cy="6857999"/>
          </a:xfrm>
          <a:prstGeom prst="rect">
            <a:avLst/>
          </a:prstGeom>
        </p:spPr>
      </p:pic>
    </p:spTree>
    <p:extLst>
      <p:ext uri="{BB962C8B-B14F-4D97-AF65-F5344CB8AC3E}">
        <p14:creationId xmlns:p14="http://schemas.microsoft.com/office/powerpoint/2010/main" val="222003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9DD9-E86E-FE2F-A419-894F0C064103}"/>
              </a:ext>
            </a:extLst>
          </p:cNvPr>
          <p:cNvSpPr>
            <a:spLocks noGrp="1"/>
          </p:cNvSpPr>
          <p:nvPr>
            <p:ph type="title"/>
          </p:nvPr>
        </p:nvSpPr>
        <p:spPr/>
        <p:txBody>
          <a:bodyPr/>
          <a:lstStyle/>
          <a:p>
            <a:endParaRPr lang="en-US"/>
          </a:p>
        </p:txBody>
      </p:sp>
      <p:pic>
        <p:nvPicPr>
          <p:cNvPr id="5" name="Picture 9">
            <a:extLst>
              <a:ext uri="{FF2B5EF4-FFF2-40B4-BE49-F238E27FC236}">
                <a16:creationId xmlns:a16="http://schemas.microsoft.com/office/drawing/2014/main" id="{69E0CA2C-6F22-E16E-D227-E5617C85F3BD}"/>
              </a:ext>
            </a:extLst>
          </p:cNvPr>
          <p:cNvPicPr>
            <a:picLocks noGrp="1" noChangeAspect="1"/>
          </p:cNvPicPr>
          <p:nvPr>
            <p:ph idx="1"/>
          </p:nvPr>
        </p:nvPicPr>
        <p:blipFill>
          <a:blip r:embed="rId2"/>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2C54F3B7-18D8-86AE-D7B1-6C92027DA1AC}"/>
              </a:ext>
            </a:extLst>
          </p:cNvPr>
          <p:cNvSpPr txBox="1"/>
          <p:nvPr/>
        </p:nvSpPr>
        <p:spPr>
          <a:xfrm>
            <a:off x="3416498" y="5089109"/>
            <a:ext cx="5781080" cy="1015663"/>
          </a:xfrm>
          <a:prstGeom prst="rect">
            <a:avLst/>
          </a:prstGeom>
          <a:noFill/>
        </p:spPr>
        <p:txBody>
          <a:bodyPr wrap="square" rtlCol="0">
            <a:spAutoFit/>
          </a:bodyPr>
          <a:lstStyle/>
          <a:p>
            <a:pPr algn="l"/>
            <a:r>
              <a:rPr lang="en-IN" sz="6000" b="1" dirty="0">
                <a:solidFill>
                  <a:schemeClr val="bg1"/>
                </a:solidFill>
              </a:rPr>
              <a:t>DATA CLEANING</a:t>
            </a:r>
            <a:endParaRPr lang="en-US" sz="6000" b="1" dirty="0">
              <a:solidFill>
                <a:schemeClr val="bg1"/>
              </a:solidFill>
            </a:endParaRPr>
          </a:p>
        </p:txBody>
      </p:sp>
    </p:spTree>
    <p:extLst>
      <p:ext uri="{BB962C8B-B14F-4D97-AF65-F5344CB8AC3E}">
        <p14:creationId xmlns:p14="http://schemas.microsoft.com/office/powerpoint/2010/main" val="41596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E8E9388F-D262-BF96-A94B-75F0F742906E}"/>
              </a:ext>
            </a:extLst>
          </p:cNvPr>
          <p:cNvPicPr>
            <a:picLocks noChangeAspect="1"/>
          </p:cNvPicPr>
          <p:nvPr/>
        </p:nvPicPr>
        <p:blipFill>
          <a:blip r:embed="rId2"/>
          <a:stretch>
            <a:fillRect/>
          </a:stretch>
        </p:blipFill>
        <p:spPr>
          <a:xfrm>
            <a:off x="4029647" y="3152"/>
            <a:ext cx="8198072" cy="2045521"/>
          </a:xfrm>
          <a:prstGeom prst="rect">
            <a:avLst/>
          </a:prstGeom>
        </p:spPr>
      </p:pic>
      <p:sp>
        <p:nvSpPr>
          <p:cNvPr id="2" name="TextBox 1">
            <a:extLst>
              <a:ext uri="{FF2B5EF4-FFF2-40B4-BE49-F238E27FC236}">
                <a16:creationId xmlns:a16="http://schemas.microsoft.com/office/drawing/2014/main" id="{A0F9DFDF-E505-3465-1D24-B47046E37635}"/>
              </a:ext>
            </a:extLst>
          </p:cNvPr>
          <p:cNvSpPr txBox="1"/>
          <p:nvPr/>
        </p:nvSpPr>
        <p:spPr>
          <a:xfrm>
            <a:off x="5264944" y="2514600"/>
            <a:ext cx="1828800" cy="369332"/>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5F6F3AE9-CBD3-883B-BE00-4ACD36769779}"/>
              </a:ext>
            </a:extLst>
          </p:cNvPr>
          <p:cNvSpPr txBox="1"/>
          <p:nvPr/>
        </p:nvSpPr>
        <p:spPr>
          <a:xfrm>
            <a:off x="0" y="2089390"/>
            <a:ext cx="4029647" cy="4524315"/>
          </a:xfrm>
          <a:prstGeom prst="rect">
            <a:avLst/>
          </a:prstGeom>
          <a:noFill/>
        </p:spPr>
        <p:txBody>
          <a:bodyPr wrap="square" rtlCol="0">
            <a:spAutoFit/>
          </a:bodyPr>
          <a:lstStyle/>
          <a:p>
            <a:pPr algn="l"/>
            <a:r>
              <a:rPr lang="en-IN" b="1" dirty="0"/>
              <a:t>Data Cleaning is one of the most important step to perform before moving forward with the analysis. </a:t>
            </a:r>
          </a:p>
          <a:p>
            <a:pPr algn="l"/>
            <a:endParaRPr lang="en-IN" b="1" dirty="0"/>
          </a:p>
          <a:p>
            <a:pPr algn="l"/>
            <a:r>
              <a:rPr lang="en-IN" b="1" dirty="0"/>
              <a:t>There are 15 columns which are not needed for our analysis so, we removed these columns from our dataset. </a:t>
            </a:r>
          </a:p>
          <a:p>
            <a:pPr algn="l"/>
            <a:r>
              <a:rPr lang="en-IN" b="1" dirty="0"/>
              <a:t>After removing unwanted columns there are only 13 columns remaining as shown here. </a:t>
            </a:r>
          </a:p>
          <a:p>
            <a:pPr algn="l"/>
            <a:endParaRPr lang="en-IN" b="1" dirty="0">
              <a:solidFill>
                <a:srgbClr val="FFC000"/>
              </a:solidFill>
            </a:endParaRPr>
          </a:p>
          <a:p>
            <a:pPr algn="l"/>
            <a:r>
              <a:rPr lang="en-IN" b="1" dirty="0">
                <a:solidFill>
                  <a:srgbClr val="FFC000"/>
                </a:solidFill>
              </a:rPr>
              <a:t>     </a:t>
            </a:r>
            <a:r>
              <a:rPr lang="en-IN" b="1" dirty="0">
                <a:solidFill>
                  <a:schemeClr val="accent3"/>
                </a:solidFill>
              </a:rPr>
              <a:t>Before Cleaning   </a:t>
            </a:r>
            <a:r>
              <a:rPr lang="en-IN" b="1" dirty="0">
                <a:solidFill>
                  <a:schemeClr val="accent4"/>
                </a:solidFill>
              </a:rPr>
              <a:t> </a:t>
            </a:r>
            <a:r>
              <a:rPr lang="en-IN" b="1" dirty="0">
                <a:solidFill>
                  <a:schemeClr val="accent3"/>
                </a:solidFill>
              </a:rPr>
              <a:t>After Cleaning</a:t>
            </a:r>
          </a:p>
          <a:p>
            <a:pPr algn="l"/>
            <a:endParaRPr lang="en-IN" b="1" dirty="0"/>
          </a:p>
          <a:p>
            <a:pPr algn="l"/>
            <a:r>
              <a:rPr lang="en-IN" b="1" dirty="0">
                <a:solidFill>
                  <a:schemeClr val="accent3"/>
                </a:solidFill>
              </a:rPr>
              <a:t>Rows</a:t>
            </a:r>
            <a:r>
              <a:rPr lang="en-IN" b="1" dirty="0"/>
              <a:t>:        5044                 5044</a:t>
            </a:r>
          </a:p>
          <a:p>
            <a:pPr algn="l"/>
            <a:r>
              <a:rPr lang="en-IN" b="1" dirty="0">
                <a:solidFill>
                  <a:schemeClr val="accent3"/>
                </a:solidFill>
              </a:rPr>
              <a:t>Columns</a:t>
            </a:r>
            <a:r>
              <a:rPr lang="en-IN" b="1" dirty="0"/>
              <a:t>:       28                    13</a:t>
            </a:r>
            <a:endParaRPr lang="en-US" b="1" dirty="0"/>
          </a:p>
        </p:txBody>
      </p:sp>
      <p:pic>
        <p:nvPicPr>
          <p:cNvPr id="5" name="Picture 5">
            <a:extLst>
              <a:ext uri="{FF2B5EF4-FFF2-40B4-BE49-F238E27FC236}">
                <a16:creationId xmlns:a16="http://schemas.microsoft.com/office/drawing/2014/main" id="{CEEAFD45-5CD2-01BB-24F1-700F6F481958}"/>
              </a:ext>
            </a:extLst>
          </p:cNvPr>
          <p:cNvPicPr>
            <a:picLocks noChangeAspect="1"/>
          </p:cNvPicPr>
          <p:nvPr/>
        </p:nvPicPr>
        <p:blipFill>
          <a:blip r:embed="rId3"/>
          <a:stretch>
            <a:fillRect/>
          </a:stretch>
        </p:blipFill>
        <p:spPr>
          <a:xfrm>
            <a:off x="4029647" y="2093274"/>
            <a:ext cx="4703587" cy="4668473"/>
          </a:xfrm>
          <a:prstGeom prst="rect">
            <a:avLst/>
          </a:prstGeom>
        </p:spPr>
      </p:pic>
      <p:pic>
        <p:nvPicPr>
          <p:cNvPr id="6" name="Picture 7">
            <a:extLst>
              <a:ext uri="{FF2B5EF4-FFF2-40B4-BE49-F238E27FC236}">
                <a16:creationId xmlns:a16="http://schemas.microsoft.com/office/drawing/2014/main" id="{4BB5D426-17DE-0A3C-E521-8F2B76909E05}"/>
              </a:ext>
            </a:extLst>
          </p:cNvPr>
          <p:cNvPicPr>
            <a:picLocks noChangeAspect="1"/>
          </p:cNvPicPr>
          <p:nvPr/>
        </p:nvPicPr>
        <p:blipFill>
          <a:blip r:embed="rId4"/>
          <a:stretch>
            <a:fillRect/>
          </a:stretch>
        </p:blipFill>
        <p:spPr>
          <a:xfrm>
            <a:off x="8590359" y="2093274"/>
            <a:ext cx="3513409" cy="4668473"/>
          </a:xfrm>
          <a:prstGeom prst="rect">
            <a:avLst/>
          </a:prstGeom>
        </p:spPr>
      </p:pic>
      <p:sp>
        <p:nvSpPr>
          <p:cNvPr id="8" name="TextBox 7">
            <a:extLst>
              <a:ext uri="{FF2B5EF4-FFF2-40B4-BE49-F238E27FC236}">
                <a16:creationId xmlns:a16="http://schemas.microsoft.com/office/drawing/2014/main" id="{BFBDBC3A-380E-8219-F202-1B9BE3654E24}"/>
              </a:ext>
            </a:extLst>
          </p:cNvPr>
          <p:cNvSpPr txBox="1"/>
          <p:nvPr/>
        </p:nvSpPr>
        <p:spPr>
          <a:xfrm>
            <a:off x="0" y="787693"/>
            <a:ext cx="4243101" cy="954107"/>
          </a:xfrm>
          <a:prstGeom prst="rect">
            <a:avLst/>
          </a:prstGeom>
          <a:noFill/>
        </p:spPr>
        <p:txBody>
          <a:bodyPr wrap="square" rtlCol="0">
            <a:spAutoFit/>
          </a:bodyPr>
          <a:lstStyle/>
          <a:p>
            <a:pPr algn="l"/>
            <a:r>
              <a:rPr lang="en-IN" sz="2800" b="1" dirty="0"/>
              <a:t>REMOVING UNWANTED</a:t>
            </a:r>
          </a:p>
          <a:p>
            <a:pPr algn="l"/>
            <a:r>
              <a:rPr lang="en-IN" sz="2800" b="1" dirty="0"/>
              <a:t>         COLUMNS</a:t>
            </a:r>
            <a:endParaRPr lang="en-US" sz="2800" b="1" dirty="0"/>
          </a:p>
        </p:txBody>
      </p:sp>
    </p:spTree>
    <p:extLst>
      <p:ext uri="{BB962C8B-B14F-4D97-AF65-F5344CB8AC3E}">
        <p14:creationId xmlns:p14="http://schemas.microsoft.com/office/powerpoint/2010/main" val="57200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C739922-1F3A-D8ED-0820-015E15DCDF10}"/>
              </a:ext>
            </a:extLst>
          </p:cNvPr>
          <p:cNvPicPr>
            <a:picLocks noChangeAspect="1"/>
          </p:cNvPicPr>
          <p:nvPr/>
        </p:nvPicPr>
        <p:blipFill>
          <a:blip r:embed="rId2"/>
          <a:stretch>
            <a:fillRect/>
          </a:stretch>
        </p:blipFill>
        <p:spPr>
          <a:xfrm>
            <a:off x="5119688" y="2057400"/>
            <a:ext cx="7048500" cy="4716379"/>
          </a:xfrm>
          <a:prstGeom prst="rect">
            <a:avLst/>
          </a:prstGeom>
        </p:spPr>
      </p:pic>
      <p:sp>
        <p:nvSpPr>
          <p:cNvPr id="5" name="TextBox 4">
            <a:extLst>
              <a:ext uri="{FF2B5EF4-FFF2-40B4-BE49-F238E27FC236}">
                <a16:creationId xmlns:a16="http://schemas.microsoft.com/office/drawing/2014/main" id="{C45D0249-1780-DC35-EAD1-85312B940721}"/>
              </a:ext>
            </a:extLst>
          </p:cNvPr>
          <p:cNvSpPr txBox="1"/>
          <p:nvPr/>
        </p:nvSpPr>
        <p:spPr>
          <a:xfrm>
            <a:off x="179846" y="982265"/>
            <a:ext cx="4682728" cy="523220"/>
          </a:xfrm>
          <a:prstGeom prst="rect">
            <a:avLst/>
          </a:prstGeom>
          <a:noFill/>
        </p:spPr>
        <p:txBody>
          <a:bodyPr wrap="square" rtlCol="0">
            <a:spAutoFit/>
          </a:bodyPr>
          <a:lstStyle/>
          <a:p>
            <a:pPr algn="l"/>
            <a:r>
              <a:rPr lang="en-IN" sz="2800" b="1" dirty="0"/>
              <a:t>REMOVING BLANK VALUES</a:t>
            </a:r>
            <a:endParaRPr lang="en-US" sz="2800" b="1" dirty="0"/>
          </a:p>
        </p:txBody>
      </p:sp>
      <p:sp>
        <p:nvSpPr>
          <p:cNvPr id="6" name="TextBox 5">
            <a:extLst>
              <a:ext uri="{FF2B5EF4-FFF2-40B4-BE49-F238E27FC236}">
                <a16:creationId xmlns:a16="http://schemas.microsoft.com/office/drawing/2014/main" id="{ED7B103B-ACFF-5245-24AE-D076CFCD3357}"/>
              </a:ext>
            </a:extLst>
          </p:cNvPr>
          <p:cNvSpPr txBox="1"/>
          <p:nvPr/>
        </p:nvSpPr>
        <p:spPr>
          <a:xfrm>
            <a:off x="179847" y="2676651"/>
            <a:ext cx="4682727" cy="3477875"/>
          </a:xfrm>
          <a:prstGeom prst="rect">
            <a:avLst/>
          </a:prstGeom>
          <a:noFill/>
        </p:spPr>
        <p:txBody>
          <a:bodyPr wrap="square" rtlCol="0">
            <a:spAutoFit/>
          </a:bodyPr>
          <a:lstStyle/>
          <a:p>
            <a:pPr algn="l"/>
            <a:r>
              <a:rPr lang="en-IN" sz="2000" b="1" dirty="0"/>
              <a:t>Now, it’s time to remove null or blank values from our dataset. </a:t>
            </a:r>
          </a:p>
          <a:p>
            <a:pPr algn="l"/>
            <a:r>
              <a:rPr lang="en-IN" sz="2000" b="1" dirty="0"/>
              <a:t>We removed blank values by Using “Filter” function under Data tab. </a:t>
            </a:r>
          </a:p>
          <a:p>
            <a:pPr algn="l"/>
            <a:endParaRPr lang="en-IN" sz="2000" b="1" dirty="0"/>
          </a:p>
          <a:p>
            <a:pPr algn="l"/>
            <a:endParaRPr lang="en-IN" sz="2000" b="1" dirty="0"/>
          </a:p>
          <a:p>
            <a:pPr algn="l"/>
            <a:r>
              <a:rPr lang="en-IN" sz="2000" b="1" dirty="0"/>
              <a:t>    </a:t>
            </a:r>
            <a:r>
              <a:rPr lang="en-IN" sz="2000" b="1" dirty="0">
                <a:solidFill>
                  <a:schemeClr val="accent3"/>
                </a:solidFill>
              </a:rPr>
              <a:t>Before removing  </a:t>
            </a:r>
            <a:r>
              <a:rPr lang="en-IN" sz="2000" b="1" dirty="0"/>
              <a:t>   </a:t>
            </a:r>
            <a:r>
              <a:rPr lang="en-IN" sz="2000" b="1" dirty="0">
                <a:solidFill>
                  <a:schemeClr val="accent3"/>
                </a:solidFill>
              </a:rPr>
              <a:t>After removing</a:t>
            </a:r>
          </a:p>
          <a:p>
            <a:pPr algn="l"/>
            <a:endParaRPr lang="en-IN" sz="2000" b="1" dirty="0"/>
          </a:p>
          <a:p>
            <a:pPr algn="l"/>
            <a:r>
              <a:rPr lang="en-IN" sz="2000" b="1" dirty="0">
                <a:solidFill>
                  <a:schemeClr val="accent3"/>
                </a:solidFill>
              </a:rPr>
              <a:t>Rows</a:t>
            </a:r>
            <a:r>
              <a:rPr lang="en-IN" sz="2000" b="1" dirty="0"/>
              <a:t>:           5044            3884</a:t>
            </a:r>
          </a:p>
          <a:p>
            <a:pPr algn="l"/>
            <a:r>
              <a:rPr lang="en-IN" sz="2000" b="1" dirty="0">
                <a:solidFill>
                  <a:schemeClr val="accent3"/>
                </a:solidFill>
              </a:rPr>
              <a:t>Columns</a:t>
            </a:r>
            <a:r>
              <a:rPr lang="en-IN" sz="2000" b="1" dirty="0"/>
              <a:t>:         13                13</a:t>
            </a:r>
          </a:p>
          <a:p>
            <a:pPr algn="l"/>
            <a:endParaRPr lang="en-US" sz="2000" b="1" dirty="0"/>
          </a:p>
        </p:txBody>
      </p:sp>
      <p:pic>
        <p:nvPicPr>
          <p:cNvPr id="8" name="Picture 7">
            <a:extLst>
              <a:ext uri="{FF2B5EF4-FFF2-40B4-BE49-F238E27FC236}">
                <a16:creationId xmlns:a16="http://schemas.microsoft.com/office/drawing/2014/main" id="{A2581005-C1E3-14DD-27C4-B4A0C7773D1E}"/>
              </a:ext>
            </a:extLst>
          </p:cNvPr>
          <p:cNvPicPr>
            <a:picLocks noChangeAspect="1"/>
          </p:cNvPicPr>
          <p:nvPr/>
        </p:nvPicPr>
        <p:blipFill>
          <a:blip r:embed="rId3"/>
          <a:stretch>
            <a:fillRect/>
          </a:stretch>
        </p:blipFill>
        <p:spPr>
          <a:xfrm>
            <a:off x="5119688" y="0"/>
            <a:ext cx="7048500" cy="1964531"/>
          </a:xfrm>
          <a:prstGeom prst="rect">
            <a:avLst/>
          </a:prstGeom>
        </p:spPr>
      </p:pic>
    </p:spTree>
    <p:extLst>
      <p:ext uri="{BB962C8B-B14F-4D97-AF65-F5344CB8AC3E}">
        <p14:creationId xmlns:p14="http://schemas.microsoft.com/office/powerpoint/2010/main" val="93964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E0639C8-0EDD-7565-5A18-4040F036F055}"/>
              </a:ext>
            </a:extLst>
          </p:cNvPr>
          <p:cNvPicPr>
            <a:picLocks noChangeAspect="1"/>
          </p:cNvPicPr>
          <p:nvPr/>
        </p:nvPicPr>
        <p:blipFill>
          <a:blip r:embed="rId2"/>
          <a:stretch>
            <a:fillRect/>
          </a:stretch>
        </p:blipFill>
        <p:spPr>
          <a:xfrm>
            <a:off x="5804297" y="0"/>
            <a:ext cx="6387703" cy="1928813"/>
          </a:xfrm>
          <a:prstGeom prst="rect">
            <a:avLst/>
          </a:prstGeom>
        </p:spPr>
      </p:pic>
      <p:sp>
        <p:nvSpPr>
          <p:cNvPr id="5" name="TextBox 4">
            <a:extLst>
              <a:ext uri="{FF2B5EF4-FFF2-40B4-BE49-F238E27FC236}">
                <a16:creationId xmlns:a16="http://schemas.microsoft.com/office/drawing/2014/main" id="{11BCAC94-3242-E7C9-3501-7DFB9F9F8BF9}"/>
              </a:ext>
            </a:extLst>
          </p:cNvPr>
          <p:cNvSpPr txBox="1"/>
          <p:nvPr/>
        </p:nvSpPr>
        <p:spPr>
          <a:xfrm>
            <a:off x="721020" y="1048627"/>
            <a:ext cx="4959549" cy="523220"/>
          </a:xfrm>
          <a:prstGeom prst="rect">
            <a:avLst/>
          </a:prstGeom>
          <a:noFill/>
        </p:spPr>
        <p:txBody>
          <a:bodyPr wrap="square" rtlCol="0">
            <a:spAutoFit/>
          </a:bodyPr>
          <a:lstStyle/>
          <a:p>
            <a:pPr algn="l"/>
            <a:r>
              <a:rPr lang="en-IN" sz="2800" b="1" dirty="0"/>
              <a:t>REMOVING DUPLICATES</a:t>
            </a:r>
            <a:endParaRPr lang="en-US" sz="2800" b="1" dirty="0"/>
          </a:p>
        </p:txBody>
      </p:sp>
      <p:pic>
        <p:nvPicPr>
          <p:cNvPr id="6" name="Picture 6">
            <a:extLst>
              <a:ext uri="{FF2B5EF4-FFF2-40B4-BE49-F238E27FC236}">
                <a16:creationId xmlns:a16="http://schemas.microsoft.com/office/drawing/2014/main" id="{202E04FC-8121-D4F7-B33B-9B3444FD5CF4}"/>
              </a:ext>
            </a:extLst>
          </p:cNvPr>
          <p:cNvPicPr>
            <a:picLocks noChangeAspect="1"/>
          </p:cNvPicPr>
          <p:nvPr/>
        </p:nvPicPr>
        <p:blipFill>
          <a:blip r:embed="rId3"/>
          <a:stretch>
            <a:fillRect/>
          </a:stretch>
        </p:blipFill>
        <p:spPr>
          <a:xfrm>
            <a:off x="5804297" y="1928813"/>
            <a:ext cx="6299471" cy="4844966"/>
          </a:xfrm>
          <a:prstGeom prst="rect">
            <a:avLst/>
          </a:prstGeom>
        </p:spPr>
      </p:pic>
      <p:sp>
        <p:nvSpPr>
          <p:cNvPr id="7" name="TextBox 6">
            <a:extLst>
              <a:ext uri="{FF2B5EF4-FFF2-40B4-BE49-F238E27FC236}">
                <a16:creationId xmlns:a16="http://schemas.microsoft.com/office/drawing/2014/main" id="{CFB9BE32-B652-7240-A02B-D989A5FF52B4}"/>
              </a:ext>
            </a:extLst>
          </p:cNvPr>
          <p:cNvSpPr txBox="1"/>
          <p:nvPr/>
        </p:nvSpPr>
        <p:spPr>
          <a:xfrm>
            <a:off x="183950" y="2529602"/>
            <a:ext cx="5300637" cy="3693319"/>
          </a:xfrm>
          <a:prstGeom prst="rect">
            <a:avLst/>
          </a:prstGeom>
          <a:noFill/>
        </p:spPr>
        <p:txBody>
          <a:bodyPr wrap="square" rtlCol="0">
            <a:spAutoFit/>
          </a:bodyPr>
          <a:lstStyle/>
          <a:p>
            <a:pPr algn="l"/>
            <a:r>
              <a:rPr lang="en-IN" b="1" dirty="0"/>
              <a:t>Now, we’re going to remove duplicates from our dataset (if any)</a:t>
            </a:r>
          </a:p>
          <a:p>
            <a:pPr algn="l"/>
            <a:r>
              <a:rPr lang="en-IN" b="1" dirty="0"/>
              <a:t> </a:t>
            </a:r>
          </a:p>
          <a:p>
            <a:pPr algn="l"/>
            <a:r>
              <a:rPr lang="en-IN" b="1" dirty="0"/>
              <a:t>To remove duplicates we need to click on “Removing duplicates” under Data tab by selecting the entire dataset. </a:t>
            </a:r>
          </a:p>
          <a:p>
            <a:pPr algn="l"/>
            <a:r>
              <a:rPr lang="en-IN" b="1" dirty="0"/>
              <a:t>We found 35 duplicates</a:t>
            </a:r>
          </a:p>
          <a:p>
            <a:pPr algn="l"/>
            <a:endParaRPr lang="en-IN" b="1" dirty="0">
              <a:solidFill>
                <a:schemeClr val="accent3"/>
              </a:solidFill>
            </a:endParaRPr>
          </a:p>
          <a:p>
            <a:pPr algn="l"/>
            <a:r>
              <a:rPr lang="en-IN" b="1" dirty="0">
                <a:solidFill>
                  <a:schemeClr val="accent3"/>
                </a:solidFill>
              </a:rPr>
              <a:t>            Before removing</a:t>
            </a:r>
            <a:r>
              <a:rPr lang="en-IN" b="1" dirty="0"/>
              <a:t>        </a:t>
            </a:r>
            <a:r>
              <a:rPr lang="en-IN" b="1" dirty="0">
                <a:solidFill>
                  <a:schemeClr val="accent3"/>
                </a:solidFill>
              </a:rPr>
              <a:t> After removing</a:t>
            </a:r>
          </a:p>
          <a:p>
            <a:pPr algn="l"/>
            <a:endParaRPr lang="en-IN" b="1" dirty="0"/>
          </a:p>
          <a:p>
            <a:pPr algn="l"/>
            <a:r>
              <a:rPr lang="en-IN" b="1" dirty="0">
                <a:solidFill>
                  <a:schemeClr val="accent3"/>
                </a:solidFill>
              </a:rPr>
              <a:t>Rows</a:t>
            </a:r>
            <a:r>
              <a:rPr lang="en-IN" b="1" dirty="0"/>
              <a:t>:                 3884                   3849</a:t>
            </a:r>
          </a:p>
          <a:p>
            <a:pPr algn="l"/>
            <a:r>
              <a:rPr lang="en-IN" b="1" dirty="0">
                <a:solidFill>
                  <a:schemeClr val="accent3"/>
                </a:solidFill>
              </a:rPr>
              <a:t>Columns</a:t>
            </a:r>
            <a:r>
              <a:rPr lang="en-IN" b="1" dirty="0"/>
              <a:t>:               13                       13</a:t>
            </a:r>
          </a:p>
          <a:p>
            <a:pPr algn="l"/>
            <a:endParaRPr lang="en-US" b="1" dirty="0"/>
          </a:p>
        </p:txBody>
      </p:sp>
    </p:spTree>
    <p:extLst>
      <p:ext uri="{BB962C8B-B14F-4D97-AF65-F5344CB8AC3E}">
        <p14:creationId xmlns:p14="http://schemas.microsoft.com/office/powerpoint/2010/main" val="200289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171A17B-ECAE-8B2F-528E-1605983405DF}"/>
              </a:ext>
            </a:extLst>
          </p:cNvPr>
          <p:cNvPicPr>
            <a:picLocks noChangeAspect="1"/>
          </p:cNvPicPr>
          <p:nvPr/>
        </p:nvPicPr>
        <p:blipFill>
          <a:blip r:embed="rId2"/>
          <a:stretch>
            <a:fillRect/>
          </a:stretch>
        </p:blipFill>
        <p:spPr>
          <a:xfrm>
            <a:off x="0" y="-71438"/>
            <a:ext cx="12192000" cy="7000875"/>
          </a:xfrm>
          <a:prstGeom prst="rect">
            <a:avLst/>
          </a:prstGeom>
        </p:spPr>
      </p:pic>
      <p:sp>
        <p:nvSpPr>
          <p:cNvPr id="5" name="TextBox 4">
            <a:extLst>
              <a:ext uri="{FF2B5EF4-FFF2-40B4-BE49-F238E27FC236}">
                <a16:creationId xmlns:a16="http://schemas.microsoft.com/office/drawing/2014/main" id="{6146E1CC-7AA1-A9CE-4C0D-B0F8D5848D72}"/>
              </a:ext>
            </a:extLst>
          </p:cNvPr>
          <p:cNvSpPr txBox="1"/>
          <p:nvPr/>
        </p:nvSpPr>
        <p:spPr>
          <a:xfrm>
            <a:off x="5184576" y="2586037"/>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5A649717-EBAF-E8AF-2EFB-D0D2CD5D7234}"/>
              </a:ext>
            </a:extLst>
          </p:cNvPr>
          <p:cNvSpPr txBox="1"/>
          <p:nvPr/>
        </p:nvSpPr>
        <p:spPr>
          <a:xfrm>
            <a:off x="1303734" y="1952833"/>
            <a:ext cx="13112352" cy="923330"/>
          </a:xfrm>
          <a:prstGeom prst="rect">
            <a:avLst/>
          </a:prstGeom>
          <a:noFill/>
        </p:spPr>
        <p:txBody>
          <a:bodyPr wrap="square" rtlCol="0">
            <a:spAutoFit/>
          </a:bodyPr>
          <a:lstStyle/>
          <a:p>
            <a:pPr algn="l"/>
            <a:r>
              <a:rPr lang="en-IN" sz="5400" b="1" dirty="0"/>
              <a:t>MOVIES WITH HIGHEST PROFIT</a:t>
            </a:r>
            <a:endParaRPr lang="en-US" sz="5400" b="1" dirty="0"/>
          </a:p>
        </p:txBody>
      </p:sp>
    </p:spTree>
    <p:extLst>
      <p:ext uri="{BB962C8B-B14F-4D97-AF65-F5344CB8AC3E}">
        <p14:creationId xmlns:p14="http://schemas.microsoft.com/office/powerpoint/2010/main" val="980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39B3B3F-840A-4AFD-8300-5339B1B5DF00}"/>
              </a:ext>
            </a:extLst>
          </p:cNvPr>
          <p:cNvPicPr>
            <a:picLocks noChangeAspect="1"/>
          </p:cNvPicPr>
          <p:nvPr/>
        </p:nvPicPr>
        <p:blipFill>
          <a:blip r:embed="rId2"/>
          <a:stretch>
            <a:fillRect/>
          </a:stretch>
        </p:blipFill>
        <p:spPr>
          <a:xfrm>
            <a:off x="5687912" y="0"/>
            <a:ext cx="6459738" cy="2018109"/>
          </a:xfrm>
          <a:prstGeom prst="rect">
            <a:avLst/>
          </a:prstGeom>
        </p:spPr>
      </p:pic>
      <p:pic>
        <p:nvPicPr>
          <p:cNvPr id="3" name="Picture 3">
            <a:extLst>
              <a:ext uri="{FF2B5EF4-FFF2-40B4-BE49-F238E27FC236}">
                <a16:creationId xmlns:a16="http://schemas.microsoft.com/office/drawing/2014/main" id="{84FC7F06-81CA-FE6A-62EA-34DF26ABB7EB}"/>
              </a:ext>
            </a:extLst>
          </p:cNvPr>
          <p:cNvPicPr>
            <a:picLocks noChangeAspect="1"/>
          </p:cNvPicPr>
          <p:nvPr/>
        </p:nvPicPr>
        <p:blipFill>
          <a:blip r:embed="rId3"/>
          <a:stretch>
            <a:fillRect/>
          </a:stretch>
        </p:blipFill>
        <p:spPr>
          <a:xfrm>
            <a:off x="44350" y="1887916"/>
            <a:ext cx="5643562" cy="4873832"/>
          </a:xfrm>
          <a:prstGeom prst="rect">
            <a:avLst/>
          </a:prstGeom>
        </p:spPr>
      </p:pic>
      <p:sp>
        <p:nvSpPr>
          <p:cNvPr id="4" name="TextBox 3">
            <a:extLst>
              <a:ext uri="{FF2B5EF4-FFF2-40B4-BE49-F238E27FC236}">
                <a16:creationId xmlns:a16="http://schemas.microsoft.com/office/drawing/2014/main" id="{58196846-4457-3B3F-3DFE-E514013CD432}"/>
              </a:ext>
            </a:extLst>
          </p:cNvPr>
          <p:cNvSpPr txBox="1"/>
          <p:nvPr/>
        </p:nvSpPr>
        <p:spPr>
          <a:xfrm>
            <a:off x="6104631" y="2644794"/>
            <a:ext cx="5626299" cy="4247317"/>
          </a:xfrm>
          <a:prstGeom prst="rect">
            <a:avLst/>
          </a:prstGeom>
          <a:noFill/>
        </p:spPr>
        <p:txBody>
          <a:bodyPr wrap="square" rtlCol="0">
            <a:spAutoFit/>
          </a:bodyPr>
          <a:lstStyle/>
          <a:p>
            <a:pPr algn="l"/>
            <a:r>
              <a:rPr lang="en-IN" b="1" dirty="0"/>
              <a:t>For finding movies with highest profit we need to first find out the profit by subtracting Budget from Gross and name that column as “Profit”.</a:t>
            </a:r>
          </a:p>
          <a:p>
            <a:pPr algn="l"/>
            <a:endParaRPr lang="en-IN" b="1" dirty="0"/>
          </a:p>
          <a:p>
            <a:pPr algn="l"/>
            <a:r>
              <a:rPr lang="en-IN" b="1" dirty="0"/>
              <a:t>After that we need to sort the profit column from largest to smallest by using “Sort” function. After sorting we created a pivot table using </a:t>
            </a:r>
            <a:r>
              <a:rPr lang="en-IN" b="1" dirty="0" err="1"/>
              <a:t>movie_titles</a:t>
            </a:r>
            <a:r>
              <a:rPr lang="en-IN" b="1" dirty="0"/>
              <a:t> column and Profit column. </a:t>
            </a:r>
          </a:p>
          <a:p>
            <a:pPr algn="l"/>
            <a:endParaRPr lang="en-IN" b="1" dirty="0"/>
          </a:p>
          <a:p>
            <a:pPr algn="l"/>
            <a:r>
              <a:rPr lang="en-IN" b="1" dirty="0"/>
              <a:t>As shown here we got “Top 10 Highest Profitable Movies” and then we made a Bar chart to represent our outcome. </a:t>
            </a:r>
          </a:p>
          <a:p>
            <a:pPr algn="l"/>
            <a:endParaRPr lang="en-IN" b="1" dirty="0"/>
          </a:p>
          <a:p>
            <a:pPr algn="l"/>
            <a:endParaRPr lang="en-IN" b="1" dirty="0"/>
          </a:p>
          <a:p>
            <a:pPr algn="l"/>
            <a:endParaRPr lang="en-US" b="1" dirty="0"/>
          </a:p>
        </p:txBody>
      </p:sp>
      <p:sp>
        <p:nvSpPr>
          <p:cNvPr id="5" name="TextBox 4">
            <a:extLst>
              <a:ext uri="{FF2B5EF4-FFF2-40B4-BE49-F238E27FC236}">
                <a16:creationId xmlns:a16="http://schemas.microsoft.com/office/drawing/2014/main" id="{A46935F4-DE04-41FF-BC61-B4689E0C7071}"/>
              </a:ext>
            </a:extLst>
          </p:cNvPr>
          <p:cNvSpPr txBox="1"/>
          <p:nvPr/>
        </p:nvSpPr>
        <p:spPr>
          <a:xfrm>
            <a:off x="245862" y="999621"/>
            <a:ext cx="5442050" cy="523220"/>
          </a:xfrm>
          <a:prstGeom prst="rect">
            <a:avLst/>
          </a:prstGeom>
          <a:noFill/>
        </p:spPr>
        <p:txBody>
          <a:bodyPr wrap="square" rtlCol="0">
            <a:spAutoFit/>
          </a:bodyPr>
          <a:lstStyle/>
          <a:p>
            <a:pPr algn="l"/>
            <a:r>
              <a:rPr lang="en-IN" sz="2800" b="1" dirty="0"/>
              <a:t>MOVIES WITH HIGHEST PROFIT</a:t>
            </a:r>
            <a:endParaRPr lang="en-US" sz="2800" b="1" dirty="0"/>
          </a:p>
        </p:txBody>
      </p:sp>
    </p:spTree>
    <p:extLst>
      <p:ext uri="{BB962C8B-B14F-4D97-AF65-F5344CB8AC3E}">
        <p14:creationId xmlns:p14="http://schemas.microsoft.com/office/powerpoint/2010/main" val="131994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C26C-3F2C-D41D-B13F-95F1DE9B1B7B}"/>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0D0551CD-7DB8-D7FC-EDB0-93739B47889D}"/>
              </a:ext>
            </a:extLst>
          </p:cNvPr>
          <p:cNvPicPr>
            <a:picLocks noGrp="1" noChangeAspect="1"/>
          </p:cNvPicPr>
          <p:nvPr>
            <p:ph idx="1"/>
          </p:nvPr>
        </p:nvPicPr>
        <p:blipFill>
          <a:blip r:embed="rId2"/>
          <a:stretch>
            <a:fillRect/>
          </a:stretch>
        </p:blipFill>
        <p:spPr>
          <a:xfrm>
            <a:off x="0" y="17367"/>
            <a:ext cx="12192000" cy="6823266"/>
          </a:xfrm>
        </p:spPr>
      </p:pic>
    </p:spTree>
    <p:extLst>
      <p:ext uri="{BB962C8B-B14F-4D97-AF65-F5344CB8AC3E}">
        <p14:creationId xmlns:p14="http://schemas.microsoft.com/office/powerpoint/2010/main" val="88091059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otalTime>13</TotalTime>
  <Words>961</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Pandey</dc:creator>
  <cp:lastModifiedBy>ADITI</cp:lastModifiedBy>
  <cp:revision>21</cp:revision>
  <dcterms:created xsi:type="dcterms:W3CDTF">2023-03-27T08:26:45Z</dcterms:created>
  <dcterms:modified xsi:type="dcterms:W3CDTF">2023-04-14T00:24:21Z</dcterms:modified>
</cp:coreProperties>
</file>