
<file path=[Content_Types].xml><?xml version="1.0" encoding="utf-8"?>
<Types xmlns="http://schemas.openxmlformats.org/package/2006/content-types">
  <Override PartName="/_rels/.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311760" y="1234080"/>
            <a:ext cx="8520120" cy="15901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311760" y="2975760"/>
            <a:ext cx="8520120" cy="15901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311760" y="1234080"/>
            <a:ext cx="4157640" cy="15901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4677840" y="1234080"/>
            <a:ext cx="4157640" cy="15901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4677840" y="2975760"/>
            <a:ext cx="4157640" cy="15901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311760" y="2975760"/>
            <a:ext cx="4157640" cy="15901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311760" y="1234080"/>
            <a:ext cx="8520120" cy="3334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311760" y="1234080"/>
            <a:ext cx="8520120" cy="3334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482200" y="1234080"/>
            <a:ext cx="4178880" cy="3334320"/>
          </a:xfrm>
          <a:prstGeom prst="rect">
            <a:avLst/>
          </a:prstGeom>
          <a:ln>
            <a:noFill/>
          </a:ln>
        </p:spPr>
      </p:pic>
      <p:pic>
        <p:nvPicPr>
          <p:cNvPr id="38" name="" descr=""/>
          <p:cNvPicPr/>
          <p:nvPr/>
        </p:nvPicPr>
        <p:blipFill>
          <a:blip r:embed="rId3"/>
          <a:stretch/>
        </p:blipFill>
        <p:spPr>
          <a:xfrm>
            <a:off x="2482200" y="1234080"/>
            <a:ext cx="4178880" cy="33343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43" name="PlaceHolder 2"/>
          <p:cNvSpPr>
            <a:spLocks noGrp="1"/>
          </p:cNvSpPr>
          <p:nvPr>
            <p:ph type="subTitle"/>
          </p:nvPr>
        </p:nvSpPr>
        <p:spPr>
          <a:xfrm>
            <a:off x="311760" y="1234080"/>
            <a:ext cx="8520120" cy="33343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311760" y="1234080"/>
            <a:ext cx="8520120" cy="3334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311760" y="1234080"/>
            <a:ext cx="4157640" cy="3334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48" name="PlaceHolder 3"/>
          <p:cNvSpPr>
            <a:spLocks noGrp="1"/>
          </p:cNvSpPr>
          <p:nvPr>
            <p:ph type="body"/>
          </p:nvPr>
        </p:nvSpPr>
        <p:spPr>
          <a:xfrm>
            <a:off x="4677840" y="1234080"/>
            <a:ext cx="4157640" cy="3334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311760" y="1234080"/>
            <a:ext cx="4157640" cy="15901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311760" y="2975760"/>
            <a:ext cx="4157640" cy="15901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4677840" y="1234080"/>
            <a:ext cx="4157640" cy="3334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311760" y="1234080"/>
            <a:ext cx="8520120" cy="33343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311760" y="1234080"/>
            <a:ext cx="4157640" cy="3334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677840" y="1234080"/>
            <a:ext cx="4157640" cy="15901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677840" y="2975760"/>
            <a:ext cx="4157640" cy="15901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311760" y="1234080"/>
            <a:ext cx="4157640" cy="15901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677840" y="1234080"/>
            <a:ext cx="4157640" cy="15901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311760" y="2975760"/>
            <a:ext cx="8520120" cy="15901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311760" y="1234080"/>
            <a:ext cx="8520120" cy="15901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311760" y="2975760"/>
            <a:ext cx="8520120" cy="15901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7" name="PlaceHolder 2"/>
          <p:cNvSpPr>
            <a:spLocks noGrp="1"/>
          </p:cNvSpPr>
          <p:nvPr>
            <p:ph type="body"/>
          </p:nvPr>
        </p:nvSpPr>
        <p:spPr>
          <a:xfrm>
            <a:off x="311760" y="1234080"/>
            <a:ext cx="4157640" cy="15901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8" name="PlaceHolder 3"/>
          <p:cNvSpPr>
            <a:spLocks noGrp="1"/>
          </p:cNvSpPr>
          <p:nvPr>
            <p:ph type="body"/>
          </p:nvPr>
        </p:nvSpPr>
        <p:spPr>
          <a:xfrm>
            <a:off x="4677840" y="1234080"/>
            <a:ext cx="4157640" cy="15901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9" name="PlaceHolder 4"/>
          <p:cNvSpPr>
            <a:spLocks noGrp="1"/>
          </p:cNvSpPr>
          <p:nvPr>
            <p:ph type="body"/>
          </p:nvPr>
        </p:nvSpPr>
        <p:spPr>
          <a:xfrm>
            <a:off x="4677840" y="2975760"/>
            <a:ext cx="4157640" cy="15901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0" name="PlaceHolder 5"/>
          <p:cNvSpPr>
            <a:spLocks noGrp="1"/>
          </p:cNvSpPr>
          <p:nvPr>
            <p:ph type="body"/>
          </p:nvPr>
        </p:nvSpPr>
        <p:spPr>
          <a:xfrm>
            <a:off x="311760" y="2975760"/>
            <a:ext cx="4157640" cy="15901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311760" y="1234080"/>
            <a:ext cx="8520120" cy="3334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311760" y="1234080"/>
            <a:ext cx="8520120" cy="3334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74" name="" descr=""/>
          <p:cNvPicPr/>
          <p:nvPr/>
        </p:nvPicPr>
        <p:blipFill>
          <a:blip r:embed="rId2"/>
          <a:stretch/>
        </p:blipFill>
        <p:spPr>
          <a:xfrm>
            <a:off x="2482200" y="1234080"/>
            <a:ext cx="4178880" cy="3334320"/>
          </a:xfrm>
          <a:prstGeom prst="rect">
            <a:avLst/>
          </a:prstGeom>
          <a:ln>
            <a:noFill/>
          </a:ln>
        </p:spPr>
      </p:pic>
      <p:pic>
        <p:nvPicPr>
          <p:cNvPr id="75" name="" descr=""/>
          <p:cNvPicPr/>
          <p:nvPr/>
        </p:nvPicPr>
        <p:blipFill>
          <a:blip r:embed="rId3"/>
          <a:stretch/>
        </p:blipFill>
        <p:spPr>
          <a:xfrm>
            <a:off x="2482200" y="1234080"/>
            <a:ext cx="4178880" cy="333432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311760" y="1234080"/>
            <a:ext cx="8520120" cy="3334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311760" y="1234080"/>
            <a:ext cx="4157640" cy="3334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4677840" y="1234080"/>
            <a:ext cx="4157640" cy="3334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311760" y="1234080"/>
            <a:ext cx="4157640" cy="15901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311760" y="2975760"/>
            <a:ext cx="4157640" cy="15901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4677840" y="1234080"/>
            <a:ext cx="4157640" cy="3334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311760" y="1234080"/>
            <a:ext cx="4157640" cy="3334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4677840" y="1234080"/>
            <a:ext cx="4157640" cy="15901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4677840" y="2975760"/>
            <a:ext cx="4157640" cy="15901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311760" y="1234080"/>
            <a:ext cx="4157640" cy="15901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4677840" y="1234080"/>
            <a:ext cx="4157640" cy="15901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311760" y="2975760"/>
            <a:ext cx="8520120" cy="15901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8e71c"/>
        </a:solidFill>
      </p:bgPr>
    </p:bg>
    <p:spTree>
      <p:nvGrpSpPr>
        <p:cNvPr id="1" name=""/>
        <p:cNvGrpSpPr/>
        <p:nvPr/>
      </p:nvGrpSpPr>
      <p:grpSpPr>
        <a:xfrm>
          <a:off x="0" y="0"/>
          <a:ext cx="0" cy="0"/>
          <a:chOff x="0" y="0"/>
          <a:chExt cx="0" cy="0"/>
        </a:xfrm>
      </p:grpSpPr>
      <p:sp>
        <p:nvSpPr>
          <p:cNvPr id="0" name="CustomShape 1"/>
          <p:cNvSpPr/>
          <p:nvPr/>
        </p:nvSpPr>
        <p:spPr>
          <a:xfrm>
            <a:off x="4286160" y="0"/>
            <a:ext cx="72000" cy="5143320"/>
          </a:xfrm>
          <a:prstGeom prst="rect">
            <a:avLst/>
          </a:prstGeom>
          <a:solidFill>
            <a:schemeClr val="dk2"/>
          </a:solidFill>
          <a:ln>
            <a:noFill/>
          </a:ln>
        </p:spPr>
        <p:style>
          <a:lnRef idx="0"/>
          <a:fillRef idx="0"/>
          <a:effectRef idx="0"/>
          <a:fontRef idx="minor"/>
        </p:style>
      </p:sp>
      <p:sp>
        <p:nvSpPr>
          <p:cNvPr id="1" name="CustomShape 2"/>
          <p:cNvSpPr/>
          <p:nvPr/>
        </p:nvSpPr>
        <p:spPr>
          <a:xfrm>
            <a:off x="4358520" y="0"/>
            <a:ext cx="3852720" cy="5143320"/>
          </a:xfrm>
          <a:prstGeom prst="rect">
            <a:avLst/>
          </a:prstGeom>
          <a:solidFill>
            <a:schemeClr val="accent5"/>
          </a:solidFill>
          <a:ln>
            <a:noFill/>
          </a:ln>
        </p:spPr>
        <p:style>
          <a:lnRef idx="0"/>
          <a:fillRef idx="0"/>
          <a:effectRef idx="0"/>
          <a:fontRef idx="minor"/>
        </p:style>
      </p:sp>
      <p:sp>
        <p:nvSpPr>
          <p:cNvPr id="2" name="PlaceHolder 3"/>
          <p:cNvSpPr>
            <a:spLocks noGrp="1"/>
          </p:cNvSpPr>
          <p:nvPr>
            <p:ph type="title"/>
          </p:nvPr>
        </p:nvSpPr>
        <p:spPr>
          <a:xfrm>
            <a:off x="344160" y="1404000"/>
            <a:ext cx="8455320" cy="2146320"/>
          </a:xfrm>
          <a:prstGeom prst="rect">
            <a:avLst/>
          </a:prstGeom>
        </p:spPr>
        <p:txBody>
          <a:bodyPr tIns="91440" bIns="91440" anchor="ctr"/>
          <a:p>
            <a:endParaRPr b="0" lang="en-IN" sz="1400" spc="-1" strike="noStrike">
              <a:solidFill>
                <a:srgbClr val="000000"/>
              </a:solidFill>
              <a:uFill>
                <a:solidFill>
                  <a:srgbClr val="ffffff"/>
                </a:solidFill>
              </a:uFill>
              <a:latin typeface="Arial"/>
            </a:endParaRPr>
          </a:p>
        </p:txBody>
      </p:sp>
      <p:sp>
        <p:nvSpPr>
          <p:cNvPr id="3" name="PlaceHolder 4"/>
          <p:cNvSpPr>
            <a:spLocks noGrp="1"/>
          </p:cNvSpPr>
          <p:nvPr>
            <p:ph type="sldNum"/>
          </p:nvPr>
        </p:nvSpPr>
        <p:spPr>
          <a:xfrm>
            <a:off x="8498160" y="4688640"/>
            <a:ext cx="548280" cy="393120"/>
          </a:xfrm>
          <a:prstGeom prst="rect">
            <a:avLst/>
          </a:prstGeom>
        </p:spPr>
        <p:txBody>
          <a:bodyPr tIns="91440" bIns="91440" anchor="ctr"/>
          <a:p>
            <a:pPr algn="r">
              <a:lnSpc>
                <a:spcPct val="100000"/>
              </a:lnSpc>
            </a:pPr>
            <a:fld id="{C46EEF44-CFAD-4F97-85A4-0B7588097214}" type="slidenum">
              <a:rPr b="0" lang="en-IN" sz="1000" spc="-1" strike="noStrike">
                <a:solidFill>
                  <a:srgbClr val="000000"/>
                </a:solidFill>
                <a:uFill>
                  <a:solidFill>
                    <a:srgbClr val="ffffff"/>
                  </a:solidFill>
                </a:uFill>
                <a:latin typeface="Playfair Display"/>
                <a:ea typeface="Playfair Display"/>
              </a:rPr>
              <a:t>1</a:t>
            </a:fld>
            <a:endParaRPr b="0" lang="en-IN"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IN" sz="1400" spc="-1" strike="noStrike">
                <a:solidFill>
                  <a:srgbClr val="000000"/>
                </a:solidFill>
                <a:uFill>
                  <a:solidFill>
                    <a:srgbClr val="ffffff"/>
                  </a:solidFill>
                </a:uFill>
                <a:latin typeface="Arial"/>
              </a:rPr>
              <a:t>Click to edit the outline text format</a:t>
            </a:r>
            <a:endParaRPr b="0" lang="en-IN"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400" spc="-1" strike="noStrike">
                <a:solidFill>
                  <a:srgbClr val="000000"/>
                </a:solidFill>
                <a:uFill>
                  <a:solidFill>
                    <a:srgbClr val="ffffff"/>
                  </a:solidFill>
                </a:uFill>
                <a:latin typeface="Arial"/>
              </a:rPr>
              <a:t>Second Outline Level</a:t>
            </a:r>
            <a:endParaRPr b="0" lang="en-IN"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400" spc="-1" strike="noStrike">
                <a:solidFill>
                  <a:srgbClr val="000000"/>
                </a:solidFill>
                <a:uFill>
                  <a:solidFill>
                    <a:srgbClr val="ffffff"/>
                  </a:solidFill>
                </a:uFill>
                <a:latin typeface="Arial"/>
              </a:rPr>
              <a:t>Third Outline Level</a:t>
            </a:r>
            <a:endParaRPr b="0" lang="en-IN"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400" spc="-1" strike="noStrike">
                <a:solidFill>
                  <a:srgbClr val="000000"/>
                </a:solidFill>
                <a:uFill>
                  <a:solidFill>
                    <a:srgbClr val="ffffff"/>
                  </a:solidFill>
                </a:uFill>
                <a:latin typeface="Arial"/>
              </a:rPr>
              <a:t>Fourth Outline Level</a:t>
            </a:r>
            <a:endParaRPr b="0" lang="en-IN"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p>
            <a:endParaRPr b="0" lang="en-IN" sz="1400" spc="-1" strike="noStrike">
              <a:solidFill>
                <a:srgbClr val="000000"/>
              </a:solidFill>
              <a:uFill>
                <a:solidFill>
                  <a:srgbClr val="ffffff"/>
                </a:solidFill>
              </a:uFill>
              <a:latin typeface="Arial"/>
            </a:endParaRPr>
          </a:p>
        </p:txBody>
      </p:sp>
      <p:sp>
        <p:nvSpPr>
          <p:cNvPr id="40" name="PlaceHolder 2"/>
          <p:cNvSpPr>
            <a:spLocks noGrp="1"/>
          </p:cNvSpPr>
          <p:nvPr>
            <p:ph type="body"/>
          </p:nvPr>
        </p:nvSpPr>
        <p:spPr>
          <a:xfrm>
            <a:off x="311760" y="1234080"/>
            <a:ext cx="8520120" cy="3334320"/>
          </a:xfrm>
          <a:prstGeom prst="rect">
            <a:avLst/>
          </a:prstGeom>
        </p:spPr>
        <p:txBody>
          <a:bodyPr tIns="91440" bIns="9144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
        <p:nvSpPr>
          <p:cNvPr id="41" name="PlaceHolder 3"/>
          <p:cNvSpPr>
            <a:spLocks noGrp="1"/>
          </p:cNvSpPr>
          <p:nvPr>
            <p:ph type="sldNum"/>
          </p:nvPr>
        </p:nvSpPr>
        <p:spPr>
          <a:xfrm>
            <a:off x="8498160" y="4688640"/>
            <a:ext cx="548280" cy="393120"/>
          </a:xfrm>
          <a:prstGeom prst="rect">
            <a:avLst/>
          </a:prstGeom>
        </p:spPr>
        <p:txBody>
          <a:bodyPr tIns="91440" bIns="91440" anchor="ctr"/>
          <a:p>
            <a:pPr algn="r">
              <a:lnSpc>
                <a:spcPct val="100000"/>
              </a:lnSpc>
            </a:pPr>
            <a:fld id="{C0F76544-F90B-49E5-932B-6D112E4EBC79}" type="slidenum">
              <a:rPr b="0" lang="en-IN" sz="1000" spc="-1" strike="noStrike">
                <a:solidFill>
                  <a:srgbClr val="000000"/>
                </a:solidFill>
                <a:uFill>
                  <a:solidFill>
                    <a:srgbClr val="ffffff"/>
                  </a:solidFill>
                </a:uFill>
                <a:latin typeface="Playfair Display"/>
                <a:ea typeface="Playfair Display"/>
              </a:rPr>
              <a:t>1</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hyperlink" Target="https://datasf.org/" TargetMode="External"/><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extShape 1"/>
          <p:cNvSpPr txBox="1"/>
          <p:nvPr/>
        </p:nvSpPr>
        <p:spPr>
          <a:xfrm>
            <a:off x="436320" y="774360"/>
            <a:ext cx="8521920" cy="2718720"/>
          </a:xfrm>
          <a:prstGeom prst="rect">
            <a:avLst/>
          </a:prstGeom>
          <a:solidFill>
            <a:srgbClr val="ffffff"/>
          </a:solidFill>
          <a:ln>
            <a:noFill/>
          </a:ln>
        </p:spPr>
        <p:txBody>
          <a:bodyPr tIns="91440" bIns="91440" anchor="ctr"/>
          <a:p>
            <a:pPr algn="ctr">
              <a:lnSpc>
                <a:spcPct val="100000"/>
              </a:lnSpc>
            </a:pPr>
            <a:r>
              <a:rPr b="1" lang="en-IN" sz="1100" spc="-1" strike="noStrike">
                <a:solidFill>
                  <a:srgbClr val="000000"/>
                </a:solidFill>
                <a:uFill>
                  <a:solidFill>
                    <a:srgbClr val="ffffff"/>
                  </a:solidFill>
                </a:uFill>
                <a:latin typeface="Playfair Display"/>
                <a:ea typeface="Playfair Display"/>
              </a:rPr>
              <a:t>	</a:t>
            </a:r>
            <a:r>
              <a:rPr b="1" lang="en-IN" sz="1100" spc="-1" strike="noStrike">
                <a:solidFill>
                  <a:srgbClr val="000000"/>
                </a:solidFill>
                <a:uFill>
                  <a:solidFill>
                    <a:srgbClr val="ffffff"/>
                  </a:solidFill>
                </a:uFill>
                <a:latin typeface="Playfair Display"/>
                <a:ea typeface="Playfair Display"/>
              </a:rPr>
              <a:t> </a:t>
            </a:r>
            <a:r>
              <a:rPr b="1" lang="en-IN" sz="1100" spc="-1" strike="noStrike">
                <a:solidFill>
                  <a:srgbClr val="000000"/>
                </a:solidFill>
                <a:uFill>
                  <a:solidFill>
                    <a:srgbClr val="ffffff"/>
                  </a:solidFill>
                </a:uFill>
                <a:latin typeface="Playfair Display"/>
                <a:ea typeface="Playfair Display"/>
              </a:rPr>
              <a:t>	</a:t>
            </a:r>
            <a:r>
              <a:rPr b="1" lang="en-IN" sz="1100" spc="-1" strike="noStrike">
                <a:solidFill>
                  <a:srgbClr val="000000"/>
                </a:solidFill>
                <a:uFill>
                  <a:solidFill>
                    <a:srgbClr val="ffffff"/>
                  </a:solidFill>
                </a:uFill>
                <a:latin typeface="Playfair Display"/>
                <a:ea typeface="Playfair Display"/>
              </a:rPr>
              <a:t> </a:t>
            </a:r>
            <a:r>
              <a:rPr b="1" lang="en-IN" sz="1100" spc="-1" strike="noStrike">
                <a:solidFill>
                  <a:srgbClr val="000000"/>
                </a:solidFill>
                <a:uFill>
                  <a:solidFill>
                    <a:srgbClr val="ffffff"/>
                  </a:solidFill>
                </a:uFill>
                <a:latin typeface="Playfair Display"/>
                <a:ea typeface="Playfair Display"/>
              </a:rPr>
              <a:t>	</a:t>
            </a:r>
            <a:r>
              <a:rPr b="1" lang="en-IN" sz="1100" spc="-1" strike="noStrike">
                <a:solidFill>
                  <a:srgbClr val="000000"/>
                </a:solidFill>
                <a:uFill>
                  <a:solidFill>
                    <a:srgbClr val="ffffff"/>
                  </a:solidFill>
                </a:uFill>
                <a:latin typeface="Playfair Display"/>
                <a:ea typeface="Playfair Display"/>
              </a:rPr>
              <a:t>
</a:t>
            </a:r>
            <a:r>
              <a:rPr b="1" lang="en-IN" sz="4800" spc="-1" strike="noStrike">
                <a:solidFill>
                  <a:srgbClr val="000000"/>
                </a:solidFill>
                <a:uFill>
                  <a:solidFill>
                    <a:srgbClr val="ffffff"/>
                  </a:solidFill>
                </a:uFill>
                <a:latin typeface="Times New Roman"/>
                <a:ea typeface="Times New Roman"/>
              </a:rPr>
              <a:t>Investment Opportunities in Vizag</a:t>
            </a:r>
            <a:r>
              <a:rPr b="1" lang="en-IN" sz="4800" spc="-1" strike="noStrike">
                <a:solidFill>
                  <a:srgbClr val="000000"/>
                </a:solidFill>
                <a:uFill>
                  <a:solidFill>
                    <a:srgbClr val="ffffff"/>
                  </a:solidFill>
                </a:uFill>
                <a:latin typeface="Times New Roman"/>
                <a:ea typeface="Times New Roman"/>
              </a:rPr>
              <a:t>
</a:t>
            </a:r>
            <a:endParaRPr b="0" lang="en-IN" sz="14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311760" y="444960"/>
            <a:ext cx="8520120" cy="572400"/>
          </a:xfrm>
          <a:prstGeom prst="rect">
            <a:avLst/>
          </a:prstGeom>
          <a:noFill/>
          <a:ln>
            <a:noFill/>
          </a:ln>
        </p:spPr>
        <p:txBody>
          <a:bodyPr tIns="91440" bIns="91440"/>
          <a:p>
            <a:pPr>
              <a:lnSpc>
                <a:spcPct val="100000"/>
              </a:lnSpc>
            </a:pPr>
            <a:r>
              <a:rPr b="0" lang="en-IN" sz="3000" spc="-1" strike="noStrike">
                <a:solidFill>
                  <a:srgbClr val="000000"/>
                </a:solidFill>
                <a:uFill>
                  <a:solidFill>
                    <a:srgbClr val="ffffff"/>
                  </a:solidFill>
                </a:uFill>
                <a:latin typeface="Oswald"/>
                <a:ea typeface="Oswald"/>
              </a:rPr>
              <a:t>Result</a:t>
            </a:r>
            <a:endParaRPr b="0" lang="en-IN" sz="1400" spc="-1" strike="noStrike">
              <a:solidFill>
                <a:srgbClr val="000000"/>
              </a:solidFill>
              <a:uFill>
                <a:solidFill>
                  <a:srgbClr val="ffffff"/>
                </a:solidFill>
              </a:uFill>
              <a:latin typeface="Arial"/>
            </a:endParaRPr>
          </a:p>
        </p:txBody>
      </p:sp>
      <p:sp>
        <p:nvSpPr>
          <p:cNvPr id="94" name="TextShape 2"/>
          <p:cNvSpPr txBox="1"/>
          <p:nvPr/>
        </p:nvSpPr>
        <p:spPr>
          <a:xfrm>
            <a:off x="311760" y="1096200"/>
            <a:ext cx="8520120" cy="3334320"/>
          </a:xfrm>
          <a:prstGeom prst="rect">
            <a:avLst/>
          </a:prstGeom>
          <a:noFill/>
          <a:ln>
            <a:noFill/>
          </a:ln>
        </p:spPr>
        <p:txBody>
          <a:bodyPr tIns="91440" bIns="91440" anchor="ctr"/>
          <a:p>
            <a:pPr algn="ctr">
              <a:lnSpc>
                <a:spcPct val="100000"/>
              </a:lnSpc>
            </a:pPr>
            <a:r>
              <a:rPr b="0" lang="en-IN" sz="2600" spc="-1" strike="noStrike">
                <a:solidFill>
                  <a:srgbClr val="000000"/>
                </a:solidFill>
                <a:uFill>
                  <a:solidFill>
                    <a:srgbClr val="ffffff"/>
                  </a:solidFill>
                </a:uFill>
                <a:latin typeface="Calibri"/>
                <a:ea typeface="Calibri"/>
              </a:rPr>
              <a:t>The data can be used to compare the neighbourhood of both cities and can help investors to find appropriate opportunities of real estate investments in Vizag.</a:t>
            </a:r>
            <a:endParaRPr b="0" lang="en-IN" sz="14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5" name="Google Shape;117;p23" descr=""/>
          <p:cNvPicPr/>
          <p:nvPr/>
        </p:nvPicPr>
        <p:blipFill>
          <a:blip r:embed="rId1"/>
          <a:stretch/>
        </p:blipFill>
        <p:spPr>
          <a:xfrm>
            <a:off x="152280" y="0"/>
            <a:ext cx="8991360" cy="499068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9900"/>
        </a:solidFill>
      </p:bgPr>
    </p:bg>
    <p:spTree>
      <p:nvGrpSpPr>
        <p:cNvPr id="1" name=""/>
        <p:cNvGrpSpPr/>
        <p:nvPr/>
      </p:nvGrpSpPr>
      <p:grpSpPr>
        <a:xfrm>
          <a:off x="0" y="0"/>
          <a:ext cx="0" cy="0"/>
          <a:chOff x="0" y="0"/>
          <a:chExt cx="0" cy="0"/>
        </a:xfrm>
      </p:grpSpPr>
      <p:sp>
        <p:nvSpPr>
          <p:cNvPr id="96" name="TextShape 1"/>
          <p:cNvSpPr txBox="1"/>
          <p:nvPr/>
        </p:nvSpPr>
        <p:spPr>
          <a:xfrm>
            <a:off x="311760" y="904320"/>
            <a:ext cx="8520120" cy="3334320"/>
          </a:xfrm>
          <a:prstGeom prst="rect">
            <a:avLst/>
          </a:prstGeom>
          <a:noFill/>
          <a:ln>
            <a:noFill/>
          </a:ln>
        </p:spPr>
        <p:txBody>
          <a:bodyPr tIns="91440" bIns="91440" anchor="ctr"/>
          <a:p>
            <a:pPr algn="ctr">
              <a:lnSpc>
                <a:spcPct val="100000"/>
              </a:lnSpc>
            </a:pPr>
            <a:r>
              <a:rPr b="0" lang="en-IN" sz="4800" spc="-1" strike="noStrike">
                <a:solidFill>
                  <a:srgbClr val="000000"/>
                </a:solidFill>
                <a:uFill>
                  <a:solidFill>
                    <a:srgbClr val="ffffff"/>
                  </a:solidFill>
                </a:uFill>
                <a:latin typeface="Comic Sans MS"/>
                <a:ea typeface="Comic Sans MS"/>
              </a:rPr>
              <a:t>Thank You!!</a:t>
            </a:r>
            <a:endParaRPr b="0" lang="en-IN" sz="14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TextShape 1"/>
          <p:cNvSpPr txBox="1"/>
          <p:nvPr/>
        </p:nvSpPr>
        <p:spPr>
          <a:xfrm>
            <a:off x="311760" y="444960"/>
            <a:ext cx="8520120" cy="572400"/>
          </a:xfrm>
          <a:prstGeom prst="rect">
            <a:avLst/>
          </a:prstGeom>
          <a:noFill/>
          <a:ln>
            <a:noFill/>
          </a:ln>
        </p:spPr>
        <p:txBody>
          <a:bodyPr tIns="91440" bIns="91440"/>
          <a:p>
            <a:pPr>
              <a:lnSpc>
                <a:spcPct val="100000"/>
              </a:lnSpc>
            </a:pPr>
            <a:r>
              <a:rPr b="0" lang="en-IN" sz="3000" spc="-1" strike="noStrike">
                <a:solidFill>
                  <a:srgbClr val="000000"/>
                </a:solidFill>
                <a:uFill>
                  <a:solidFill>
                    <a:srgbClr val="ffffff"/>
                  </a:solidFill>
                </a:uFill>
                <a:latin typeface="Calibri"/>
                <a:ea typeface="Calibri"/>
              </a:rPr>
              <a:t>Problem</a:t>
            </a:r>
            <a:endParaRPr b="0" lang="en-IN" sz="1400" spc="-1" strike="noStrike">
              <a:solidFill>
                <a:srgbClr val="000000"/>
              </a:solidFill>
              <a:uFill>
                <a:solidFill>
                  <a:srgbClr val="ffffff"/>
                </a:solidFill>
              </a:uFill>
              <a:latin typeface="Arial"/>
            </a:endParaRPr>
          </a:p>
        </p:txBody>
      </p:sp>
      <p:sp>
        <p:nvSpPr>
          <p:cNvPr id="78" name="TextShape 2"/>
          <p:cNvSpPr txBox="1"/>
          <p:nvPr/>
        </p:nvSpPr>
        <p:spPr>
          <a:xfrm>
            <a:off x="311760" y="1234080"/>
            <a:ext cx="8520120" cy="3334320"/>
          </a:xfrm>
          <a:prstGeom prst="rect">
            <a:avLst/>
          </a:prstGeom>
          <a:noFill/>
          <a:ln>
            <a:noFill/>
          </a:ln>
        </p:spPr>
        <p:txBody>
          <a:bodyPr tIns="91440" bIns="91440"/>
          <a:p>
            <a:pPr>
              <a:lnSpc>
                <a:spcPct val="100000"/>
              </a:lnSpc>
            </a:pPr>
            <a:r>
              <a:rPr b="0" lang="en-IN" sz="2800" spc="-1" strike="noStrike">
                <a:solidFill>
                  <a:srgbClr val="000000"/>
                </a:solidFill>
                <a:uFill>
                  <a:solidFill>
                    <a:srgbClr val="ffffff"/>
                  </a:solidFill>
                </a:uFill>
                <a:latin typeface="Playfair Display"/>
                <a:ea typeface="Playfair Display"/>
              </a:rPr>
              <a:t>Searching the possibilities of replicating the real estate investment model of Toronto in Vizag by comparing the neighbourhoods of both cities.</a:t>
            </a:r>
            <a:endParaRPr b="0" lang="en-IN" sz="14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Shape 1"/>
          <p:cNvSpPr txBox="1"/>
          <p:nvPr/>
        </p:nvSpPr>
        <p:spPr>
          <a:xfrm>
            <a:off x="311760" y="444960"/>
            <a:ext cx="8520120" cy="572400"/>
          </a:xfrm>
          <a:prstGeom prst="rect">
            <a:avLst/>
          </a:prstGeom>
          <a:noFill/>
          <a:ln>
            <a:noFill/>
          </a:ln>
        </p:spPr>
        <p:txBody>
          <a:bodyPr tIns="91440" bIns="91440"/>
          <a:p>
            <a:pPr>
              <a:lnSpc>
                <a:spcPct val="100000"/>
              </a:lnSpc>
            </a:pPr>
            <a:r>
              <a:rPr b="0" lang="en-IN" sz="3000" spc="-1" strike="noStrike">
                <a:solidFill>
                  <a:srgbClr val="000000"/>
                </a:solidFill>
                <a:uFill>
                  <a:solidFill>
                    <a:srgbClr val="ffffff"/>
                  </a:solidFill>
                </a:uFill>
                <a:latin typeface="Calibri"/>
                <a:ea typeface="Calibri"/>
              </a:rPr>
              <a:t>Interest</a:t>
            </a:r>
            <a:endParaRPr b="0" lang="en-IN" sz="1400" spc="-1" strike="noStrike">
              <a:solidFill>
                <a:srgbClr val="000000"/>
              </a:solidFill>
              <a:uFill>
                <a:solidFill>
                  <a:srgbClr val="ffffff"/>
                </a:solidFill>
              </a:uFill>
              <a:latin typeface="Arial"/>
            </a:endParaRPr>
          </a:p>
        </p:txBody>
      </p:sp>
      <p:sp>
        <p:nvSpPr>
          <p:cNvPr id="80" name="TextShape 2"/>
          <p:cNvSpPr txBox="1"/>
          <p:nvPr/>
        </p:nvSpPr>
        <p:spPr>
          <a:xfrm>
            <a:off x="311760" y="1234080"/>
            <a:ext cx="8520120" cy="3334320"/>
          </a:xfrm>
          <a:prstGeom prst="rect">
            <a:avLst/>
          </a:prstGeom>
          <a:noFill/>
          <a:ln>
            <a:noFill/>
          </a:ln>
        </p:spPr>
        <p:txBody>
          <a:bodyPr tIns="91440" bIns="91440" anchor="ctr"/>
          <a:p>
            <a:pPr algn="ctr">
              <a:lnSpc>
                <a:spcPct val="100000"/>
              </a:lnSpc>
            </a:pPr>
            <a:r>
              <a:rPr b="0" lang="en-IN" sz="2200" spc="-1" strike="noStrike">
                <a:solidFill>
                  <a:srgbClr val="000000"/>
                </a:solidFill>
                <a:uFill>
                  <a:solidFill>
                    <a:srgbClr val="ffffff"/>
                  </a:solidFill>
                </a:uFill>
                <a:latin typeface="Calibri"/>
                <a:ea typeface="Calibri"/>
              </a:rPr>
              <a:t>This project will highlight the investor opportunities with increased scope of attracting real estate investors in Vizag which can help Vizag to realize its ambitious economic growth goals while preserving and enhancing livability for the benefit of local citizens.</a:t>
            </a:r>
            <a:endParaRPr b="0" lang="en-IN" sz="14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extShape 1"/>
          <p:cNvSpPr txBox="1"/>
          <p:nvPr/>
        </p:nvSpPr>
        <p:spPr>
          <a:xfrm>
            <a:off x="311760" y="444960"/>
            <a:ext cx="8520120" cy="572400"/>
          </a:xfrm>
          <a:prstGeom prst="rect">
            <a:avLst/>
          </a:prstGeom>
          <a:noFill/>
          <a:ln>
            <a:noFill/>
          </a:ln>
        </p:spPr>
        <p:txBody>
          <a:bodyPr tIns="91440" bIns="91440"/>
          <a:p>
            <a:pPr>
              <a:lnSpc>
                <a:spcPct val="100000"/>
              </a:lnSpc>
            </a:pPr>
            <a:r>
              <a:rPr b="0" lang="en-IN" sz="3000" spc="-1" strike="noStrike">
                <a:solidFill>
                  <a:srgbClr val="000000"/>
                </a:solidFill>
                <a:uFill>
                  <a:solidFill>
                    <a:srgbClr val="ffffff"/>
                  </a:solidFill>
                </a:uFill>
                <a:latin typeface="Oswald"/>
                <a:ea typeface="Oswald"/>
              </a:rPr>
              <a:t>Data Requirements</a:t>
            </a:r>
            <a:endParaRPr b="0" lang="en-IN" sz="1400" spc="-1" strike="noStrike">
              <a:solidFill>
                <a:srgbClr val="000000"/>
              </a:solidFill>
              <a:uFill>
                <a:solidFill>
                  <a:srgbClr val="ffffff"/>
                </a:solidFill>
              </a:uFill>
              <a:latin typeface="Arial"/>
            </a:endParaRPr>
          </a:p>
        </p:txBody>
      </p:sp>
      <p:sp>
        <p:nvSpPr>
          <p:cNvPr id="82" name="TextShape 2"/>
          <p:cNvSpPr txBox="1"/>
          <p:nvPr/>
        </p:nvSpPr>
        <p:spPr>
          <a:xfrm>
            <a:off x="311760" y="1234080"/>
            <a:ext cx="8520120" cy="3334320"/>
          </a:xfrm>
          <a:prstGeom prst="rect">
            <a:avLst/>
          </a:prstGeom>
          <a:noFill/>
          <a:ln>
            <a:noFill/>
          </a:ln>
        </p:spPr>
        <p:txBody>
          <a:bodyPr tIns="91440" bIns="91440"/>
          <a:p>
            <a:pPr>
              <a:lnSpc>
                <a:spcPct val="100000"/>
              </a:lnSpc>
            </a:pPr>
            <a:r>
              <a:rPr b="0" lang="en-IN" sz="1500" spc="-1" strike="noStrike">
                <a:solidFill>
                  <a:srgbClr val="000000"/>
                </a:solidFill>
                <a:uFill>
                  <a:solidFill>
                    <a:srgbClr val="ffffff"/>
                  </a:solidFill>
                </a:uFill>
                <a:latin typeface="Calibri"/>
                <a:ea typeface="Calibri"/>
              </a:rPr>
              <a:t>Following datasets have been used in the project:</a:t>
            </a:r>
            <a:endParaRPr b="0" lang="en-IN" sz="1400" spc="-1" strike="noStrike">
              <a:solidFill>
                <a:srgbClr val="000000"/>
              </a:solidFill>
              <a:uFill>
                <a:solidFill>
                  <a:srgbClr val="ffffff"/>
                </a:solidFill>
              </a:uFill>
              <a:latin typeface="Arial"/>
            </a:endParaRPr>
          </a:p>
          <a:p>
            <a:pPr marL="291960" indent="-228240">
              <a:lnSpc>
                <a:spcPct val="100000"/>
              </a:lnSpc>
            </a:pPr>
            <a:r>
              <a:rPr b="0" lang="en-IN" sz="1500" spc="-1" strike="noStrike">
                <a:solidFill>
                  <a:srgbClr val="000000"/>
                </a:solidFill>
                <a:uFill>
                  <a:solidFill>
                    <a:srgbClr val="ffffff"/>
                  </a:solidFill>
                </a:uFill>
                <a:latin typeface="Calibri"/>
                <a:ea typeface="Calibri"/>
              </a:rPr>
              <a:t>·       Postal Codes of Visakhapatnam. Data has been scraped and cleaned from Yo!Vizag — City’s Exclusive Magazine and Portal using Beautiful Soup and pandas libraries and saved in .csv format.</a:t>
            </a:r>
            <a:endParaRPr b="0" lang="en-IN" sz="1400" spc="-1" strike="noStrike">
              <a:solidFill>
                <a:srgbClr val="000000"/>
              </a:solidFill>
              <a:uFill>
                <a:solidFill>
                  <a:srgbClr val="ffffff"/>
                </a:solidFill>
              </a:uFill>
              <a:latin typeface="Arial"/>
            </a:endParaRPr>
          </a:p>
          <a:p>
            <a:pPr marL="291960" indent="-228240">
              <a:lnSpc>
                <a:spcPct val="100000"/>
              </a:lnSpc>
            </a:pPr>
            <a:r>
              <a:rPr b="0" lang="en-IN" sz="1500" spc="-1" strike="noStrike">
                <a:solidFill>
                  <a:srgbClr val="000000"/>
                </a:solidFill>
                <a:uFill>
                  <a:solidFill>
                    <a:srgbClr val="ffffff"/>
                  </a:solidFill>
                </a:uFill>
                <a:latin typeface="Calibri"/>
                <a:ea typeface="Calibri"/>
              </a:rPr>
              <a:t>·       Foursquare API to get the most common venues of given boroughs of Visakhapatnam and Toronto respectively.</a:t>
            </a:r>
            <a:endParaRPr b="0" lang="en-IN" sz="1400" spc="-1" strike="noStrike">
              <a:solidFill>
                <a:srgbClr val="000000"/>
              </a:solidFill>
              <a:uFill>
                <a:solidFill>
                  <a:srgbClr val="ffffff"/>
                </a:solidFill>
              </a:uFill>
              <a:latin typeface="Arial"/>
            </a:endParaRPr>
          </a:p>
          <a:p>
            <a:pPr marL="291960" indent="-228240">
              <a:lnSpc>
                <a:spcPct val="100000"/>
              </a:lnSpc>
            </a:pPr>
            <a:r>
              <a:rPr b="0" lang="en-IN" sz="1500" spc="-1" strike="noStrike">
                <a:solidFill>
                  <a:srgbClr val="000000"/>
                </a:solidFill>
                <a:uFill>
                  <a:solidFill>
                    <a:srgbClr val="ffffff"/>
                  </a:solidFill>
                </a:uFill>
                <a:latin typeface="Calibri"/>
                <a:ea typeface="Calibri"/>
              </a:rPr>
              <a:t>·       Visakhapatnam and Toronto Wikipedia Pages have been scraped and cleaned for creating Word clouds.</a:t>
            </a:r>
            <a:endParaRPr b="0" lang="en-IN" sz="1400" spc="-1" strike="noStrike">
              <a:solidFill>
                <a:srgbClr val="000000"/>
              </a:solidFill>
              <a:uFill>
                <a:solidFill>
                  <a:srgbClr val="ffffff"/>
                </a:solidFill>
              </a:uFill>
              <a:latin typeface="Arial"/>
            </a:endParaRPr>
          </a:p>
          <a:p>
            <a:pPr marL="291960" indent="-228240">
              <a:lnSpc>
                <a:spcPct val="100000"/>
              </a:lnSpc>
            </a:pPr>
            <a:r>
              <a:rPr b="0" lang="en-IN" sz="1500" spc="-1" strike="noStrike">
                <a:solidFill>
                  <a:srgbClr val="000000"/>
                </a:solidFill>
                <a:uFill>
                  <a:solidFill>
                    <a:srgbClr val="ffffff"/>
                  </a:solidFill>
                </a:uFill>
                <a:latin typeface="Calibri"/>
                <a:ea typeface="Calibri"/>
              </a:rPr>
              <a:t>·       Zip codes of Toronto. Data has been downloaded in .csv format from </a:t>
            </a:r>
            <a:r>
              <a:rPr b="0" lang="en-IN" sz="1500" spc="-1" strike="noStrike" u="sng">
                <a:solidFill>
                  <a:srgbClr val="01afd1"/>
                </a:solidFill>
                <a:uFill>
                  <a:solidFill>
                    <a:srgbClr val="ffffff"/>
                  </a:solidFill>
                </a:uFill>
                <a:latin typeface="Calibri"/>
                <a:ea typeface="Calibri"/>
                <a:hlinkClick r:id="rId1"/>
              </a:rPr>
              <a:t>https://datasf.org/</a:t>
            </a:r>
            <a:r>
              <a:rPr b="0" lang="en-IN" sz="1500" spc="-1" strike="noStrike">
                <a:solidFill>
                  <a:srgbClr val="000000"/>
                </a:solidFill>
                <a:uFill>
                  <a:solidFill>
                    <a:srgbClr val="ffffff"/>
                  </a:solidFill>
                </a:uFill>
                <a:latin typeface="Calibri"/>
                <a:ea typeface="Calibri"/>
              </a:rPr>
              <a:t>and cleaned using pandas.</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311760" y="444960"/>
            <a:ext cx="8520120" cy="572400"/>
          </a:xfrm>
          <a:prstGeom prst="rect">
            <a:avLst/>
          </a:prstGeom>
          <a:noFill/>
          <a:ln>
            <a:noFill/>
          </a:ln>
        </p:spPr>
        <p:txBody>
          <a:bodyPr tIns="91440" bIns="91440"/>
          <a:p>
            <a:pPr>
              <a:lnSpc>
                <a:spcPct val="100000"/>
              </a:lnSpc>
            </a:pPr>
            <a:r>
              <a:rPr b="0" lang="en-IN" sz="3000" spc="-1" strike="noStrike">
                <a:solidFill>
                  <a:srgbClr val="000000"/>
                </a:solidFill>
                <a:uFill>
                  <a:solidFill>
                    <a:srgbClr val="ffffff"/>
                  </a:solidFill>
                </a:uFill>
                <a:latin typeface="Oswald"/>
                <a:ea typeface="Oswald"/>
              </a:rPr>
              <a:t>Map of Vizag City</a:t>
            </a:r>
            <a:endParaRPr b="0" lang="en-IN" sz="1400" spc="-1" strike="noStrike">
              <a:solidFill>
                <a:srgbClr val="000000"/>
              </a:solidFill>
              <a:uFill>
                <a:solidFill>
                  <a:srgbClr val="ffffff"/>
                </a:solidFill>
              </a:uFill>
              <a:latin typeface="Arial"/>
            </a:endParaRPr>
          </a:p>
        </p:txBody>
      </p:sp>
      <p:pic>
        <p:nvPicPr>
          <p:cNvPr id="84" name="Google Shape;82;p17" descr=""/>
          <p:cNvPicPr/>
          <p:nvPr/>
        </p:nvPicPr>
        <p:blipFill>
          <a:blip r:embed="rId1"/>
          <a:stretch/>
        </p:blipFill>
        <p:spPr>
          <a:xfrm>
            <a:off x="1937520" y="1171080"/>
            <a:ext cx="5447520" cy="34477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311760" y="444960"/>
            <a:ext cx="8520120" cy="572400"/>
          </a:xfrm>
          <a:prstGeom prst="rect">
            <a:avLst/>
          </a:prstGeom>
          <a:noFill/>
          <a:ln>
            <a:noFill/>
          </a:ln>
        </p:spPr>
        <p:txBody>
          <a:bodyPr tIns="91440" bIns="91440"/>
          <a:p>
            <a:pPr>
              <a:lnSpc>
                <a:spcPct val="100000"/>
              </a:lnSpc>
            </a:pPr>
            <a:r>
              <a:rPr b="0" lang="en-IN" sz="3000" spc="-1" strike="noStrike">
                <a:solidFill>
                  <a:srgbClr val="000000"/>
                </a:solidFill>
                <a:uFill>
                  <a:solidFill>
                    <a:srgbClr val="ffffff"/>
                  </a:solidFill>
                </a:uFill>
                <a:latin typeface="Oswald"/>
                <a:ea typeface="Oswald"/>
              </a:rPr>
              <a:t>Map of Toronto City</a:t>
            </a:r>
            <a:endParaRPr b="0" lang="en-IN" sz="1400" spc="-1" strike="noStrike">
              <a:solidFill>
                <a:srgbClr val="000000"/>
              </a:solidFill>
              <a:uFill>
                <a:solidFill>
                  <a:srgbClr val="ffffff"/>
                </a:solidFill>
              </a:uFill>
              <a:latin typeface="Arial"/>
            </a:endParaRPr>
          </a:p>
        </p:txBody>
      </p:sp>
      <p:pic>
        <p:nvPicPr>
          <p:cNvPr id="86" name="Google Shape;88;p18" descr=""/>
          <p:cNvPicPr/>
          <p:nvPr/>
        </p:nvPicPr>
        <p:blipFill>
          <a:blip r:embed="rId1"/>
          <a:stretch/>
        </p:blipFill>
        <p:spPr>
          <a:xfrm>
            <a:off x="1871640" y="1179000"/>
            <a:ext cx="5400360" cy="36000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11760" y="444960"/>
            <a:ext cx="8520120" cy="572400"/>
          </a:xfrm>
          <a:prstGeom prst="rect">
            <a:avLst/>
          </a:prstGeom>
          <a:noFill/>
          <a:ln>
            <a:noFill/>
          </a:ln>
        </p:spPr>
        <p:txBody>
          <a:bodyPr tIns="91440" bIns="91440"/>
          <a:p>
            <a:pPr>
              <a:lnSpc>
                <a:spcPct val="100000"/>
              </a:lnSpc>
            </a:pPr>
            <a:r>
              <a:rPr b="0" lang="en-IN" sz="3000" spc="-1" strike="noStrike">
                <a:solidFill>
                  <a:srgbClr val="000000"/>
                </a:solidFill>
                <a:uFill>
                  <a:solidFill>
                    <a:srgbClr val="ffffff"/>
                  </a:solidFill>
                </a:uFill>
                <a:latin typeface="Oswald"/>
                <a:ea typeface="Oswald"/>
              </a:rPr>
              <a:t>Data Analysis</a:t>
            </a:r>
            <a:endParaRPr b="0" lang="en-IN" sz="1400" spc="-1" strike="noStrike">
              <a:solidFill>
                <a:srgbClr val="000000"/>
              </a:solidFill>
              <a:uFill>
                <a:solidFill>
                  <a:srgbClr val="ffffff"/>
                </a:solidFill>
              </a:uFill>
              <a:latin typeface="Arial"/>
            </a:endParaRPr>
          </a:p>
        </p:txBody>
      </p:sp>
      <p:pic>
        <p:nvPicPr>
          <p:cNvPr id="88" name="Google Shape;94;p19" descr=""/>
          <p:cNvPicPr/>
          <p:nvPr/>
        </p:nvPicPr>
        <p:blipFill>
          <a:blip r:embed="rId1"/>
          <a:stretch/>
        </p:blipFill>
        <p:spPr>
          <a:xfrm>
            <a:off x="2010600" y="1170000"/>
            <a:ext cx="5122800" cy="382068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11760" y="444960"/>
            <a:ext cx="8520120" cy="572400"/>
          </a:xfrm>
          <a:prstGeom prst="rect">
            <a:avLst/>
          </a:prstGeom>
          <a:noFill/>
          <a:ln>
            <a:noFill/>
          </a:ln>
        </p:spPr>
        <p:txBody>
          <a:bodyPr tIns="91440" bIns="91440"/>
          <a:p>
            <a:pPr>
              <a:lnSpc>
                <a:spcPct val="100000"/>
              </a:lnSpc>
            </a:pPr>
            <a:r>
              <a:rPr b="0" lang="en-IN" sz="3000" spc="-1" strike="noStrike">
                <a:solidFill>
                  <a:srgbClr val="000000"/>
                </a:solidFill>
                <a:uFill>
                  <a:solidFill>
                    <a:srgbClr val="ffffff"/>
                  </a:solidFill>
                </a:uFill>
                <a:latin typeface="Oswald"/>
                <a:ea typeface="Oswald"/>
              </a:rPr>
              <a:t>Data Analysis</a:t>
            </a:r>
            <a:endParaRPr b="0" lang="en-IN" sz="1400" spc="-1" strike="noStrike">
              <a:solidFill>
                <a:srgbClr val="000000"/>
              </a:solidFill>
              <a:uFill>
                <a:solidFill>
                  <a:srgbClr val="ffffff"/>
                </a:solidFill>
              </a:uFill>
              <a:latin typeface="Arial"/>
            </a:endParaRPr>
          </a:p>
        </p:txBody>
      </p:sp>
      <p:pic>
        <p:nvPicPr>
          <p:cNvPr id="90" name="Google Shape;100;p20" descr=""/>
          <p:cNvPicPr/>
          <p:nvPr/>
        </p:nvPicPr>
        <p:blipFill>
          <a:blip r:embed="rId1"/>
          <a:stretch/>
        </p:blipFill>
        <p:spPr>
          <a:xfrm>
            <a:off x="1286640" y="1108080"/>
            <a:ext cx="6570720" cy="377640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11760" y="444960"/>
            <a:ext cx="8520120" cy="572400"/>
          </a:xfrm>
          <a:prstGeom prst="rect">
            <a:avLst/>
          </a:prstGeom>
          <a:noFill/>
          <a:ln>
            <a:noFill/>
          </a:ln>
        </p:spPr>
        <p:txBody>
          <a:bodyPr tIns="91440" bIns="91440"/>
          <a:p>
            <a:pPr>
              <a:lnSpc>
                <a:spcPct val="100000"/>
              </a:lnSpc>
            </a:pPr>
            <a:r>
              <a:rPr b="0" lang="en-IN" sz="3000" spc="-1" strike="noStrike">
                <a:solidFill>
                  <a:srgbClr val="000000"/>
                </a:solidFill>
                <a:uFill>
                  <a:solidFill>
                    <a:srgbClr val="ffffff"/>
                  </a:solidFill>
                </a:uFill>
                <a:latin typeface="Oswald"/>
                <a:ea typeface="Oswald"/>
              </a:rPr>
              <a:t>Discussion and results</a:t>
            </a:r>
            <a:endParaRPr b="0" lang="en-IN" sz="1400" spc="-1" strike="noStrike">
              <a:solidFill>
                <a:srgbClr val="000000"/>
              </a:solidFill>
              <a:uFill>
                <a:solidFill>
                  <a:srgbClr val="ffffff"/>
                </a:solidFill>
              </a:uFill>
              <a:latin typeface="Arial"/>
            </a:endParaRPr>
          </a:p>
        </p:txBody>
      </p:sp>
      <p:sp>
        <p:nvSpPr>
          <p:cNvPr id="92" name="TextShape 2"/>
          <p:cNvSpPr txBox="1"/>
          <p:nvPr/>
        </p:nvSpPr>
        <p:spPr>
          <a:xfrm>
            <a:off x="311760" y="1234080"/>
            <a:ext cx="8520120" cy="3334320"/>
          </a:xfrm>
          <a:prstGeom prst="rect">
            <a:avLst/>
          </a:prstGeom>
          <a:noFill/>
          <a:ln>
            <a:noFill/>
          </a:ln>
        </p:spPr>
        <p:txBody>
          <a:bodyPr tIns="91440" bIns="91440"/>
          <a:p>
            <a:pPr marL="291960" indent="-228240">
              <a:lnSpc>
                <a:spcPct val="100000"/>
              </a:lnSpc>
            </a:pPr>
            <a:r>
              <a:rPr b="0" lang="en-IN" sz="1600" spc="-1" strike="noStrike">
                <a:solidFill>
                  <a:srgbClr val="000000"/>
                </a:solidFill>
                <a:uFill>
                  <a:solidFill>
                    <a:srgbClr val="ffffff"/>
                  </a:solidFill>
                </a:uFill>
                <a:latin typeface="Georgia"/>
                <a:ea typeface="Georgia"/>
              </a:rPr>
              <a:t>1.</a:t>
            </a:r>
            <a:r>
              <a:rPr b="0" lang="en-IN" sz="700" spc="-1" strike="noStrike">
                <a:solidFill>
                  <a:srgbClr val="000000"/>
                </a:solidFill>
                <a:uFill>
                  <a:solidFill>
                    <a:srgbClr val="ffffff"/>
                  </a:solidFill>
                </a:uFill>
                <a:latin typeface="Times New Roman"/>
                <a:ea typeface="Times New Roman"/>
              </a:rPr>
              <a:t>     </a:t>
            </a:r>
            <a:r>
              <a:rPr b="0" lang="en-IN" sz="1600" spc="-1" strike="noStrike">
                <a:solidFill>
                  <a:srgbClr val="000000"/>
                </a:solidFill>
                <a:uFill>
                  <a:solidFill>
                    <a:srgbClr val="ffffff"/>
                  </a:solidFill>
                </a:uFill>
                <a:latin typeface="Georgia"/>
                <a:ea typeface="Georgia"/>
              </a:rPr>
              <a:t>The neighbourhoods of both cities have shown multiple similarities in terms of nearby facilities availability.</a:t>
            </a:r>
            <a:endParaRPr b="0" lang="en-IN" sz="1400" spc="-1" strike="noStrike">
              <a:solidFill>
                <a:srgbClr val="000000"/>
              </a:solidFill>
              <a:uFill>
                <a:solidFill>
                  <a:srgbClr val="ffffff"/>
                </a:solidFill>
              </a:uFill>
              <a:latin typeface="Arial"/>
            </a:endParaRPr>
          </a:p>
          <a:p>
            <a:pPr marL="291960" indent="-228240">
              <a:lnSpc>
                <a:spcPct val="100000"/>
              </a:lnSpc>
            </a:pPr>
            <a:r>
              <a:rPr b="0" lang="en-IN" sz="1600" spc="-1" strike="noStrike">
                <a:solidFill>
                  <a:srgbClr val="000000"/>
                </a:solidFill>
                <a:uFill>
                  <a:solidFill>
                    <a:srgbClr val="ffffff"/>
                  </a:solidFill>
                </a:uFill>
                <a:latin typeface="Georgia"/>
                <a:ea typeface="Georgia"/>
              </a:rPr>
              <a:t>2.</a:t>
            </a:r>
            <a:r>
              <a:rPr b="0" lang="en-IN" sz="700" spc="-1" strike="noStrike">
                <a:solidFill>
                  <a:srgbClr val="000000"/>
                </a:solidFill>
                <a:uFill>
                  <a:solidFill>
                    <a:srgbClr val="ffffff"/>
                  </a:solidFill>
                </a:uFill>
                <a:latin typeface="Times New Roman"/>
                <a:ea typeface="Times New Roman"/>
              </a:rPr>
              <a:t>   </a:t>
            </a:r>
            <a:r>
              <a:rPr b="0" lang="en-IN" sz="1600" spc="-1" strike="noStrike">
                <a:solidFill>
                  <a:srgbClr val="000000"/>
                </a:solidFill>
                <a:uFill>
                  <a:solidFill>
                    <a:srgbClr val="ffffff"/>
                  </a:solidFill>
                </a:uFill>
                <a:latin typeface="Georgia"/>
                <a:ea typeface="Georgia"/>
              </a:rPr>
              <a:t>Educational Institutions data can be explored further.</a:t>
            </a:r>
            <a:endParaRPr b="0" lang="en-IN" sz="1400" spc="-1" strike="noStrike">
              <a:solidFill>
                <a:srgbClr val="000000"/>
              </a:solidFill>
              <a:uFill>
                <a:solidFill>
                  <a:srgbClr val="ffffff"/>
                </a:solidFill>
              </a:uFill>
              <a:latin typeface="Arial"/>
            </a:endParaRPr>
          </a:p>
          <a:p>
            <a:pPr marL="291960" indent="-228240">
              <a:lnSpc>
                <a:spcPct val="100000"/>
              </a:lnSpc>
            </a:pPr>
            <a:r>
              <a:rPr b="0" lang="en-IN" sz="1600" spc="-1" strike="noStrike">
                <a:solidFill>
                  <a:srgbClr val="000000"/>
                </a:solidFill>
                <a:uFill>
                  <a:solidFill>
                    <a:srgbClr val="ffffff"/>
                  </a:solidFill>
                </a:uFill>
                <a:latin typeface="Georgia"/>
                <a:ea typeface="Georgia"/>
              </a:rPr>
              <a:t>3.</a:t>
            </a:r>
            <a:r>
              <a:rPr b="0" lang="en-IN" sz="700" spc="-1" strike="noStrike">
                <a:solidFill>
                  <a:srgbClr val="000000"/>
                </a:solidFill>
                <a:uFill>
                  <a:solidFill>
                    <a:srgbClr val="ffffff"/>
                  </a:solidFill>
                </a:uFill>
                <a:latin typeface="Times New Roman"/>
                <a:ea typeface="Times New Roman"/>
              </a:rPr>
              <a:t>   </a:t>
            </a:r>
            <a:r>
              <a:rPr b="0" lang="en-IN" sz="1600" spc="-1" strike="noStrike">
                <a:solidFill>
                  <a:srgbClr val="000000"/>
                </a:solidFill>
                <a:uFill>
                  <a:solidFill>
                    <a:srgbClr val="ffffff"/>
                  </a:solidFill>
                </a:uFill>
                <a:latin typeface="Georgia"/>
                <a:ea typeface="Georgia"/>
              </a:rPr>
              <a:t>Business investor looking for real estate investment can further explore areas/neighborhoods in cluster 1 of Visakhapatnam as these are the areas having the highest development with restaurants, breakfast spots, shopping complex etc. as compared to the places in other clusters.</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2020-02-16T23:37:35Z</dcterms:modified>
  <cp:revision>1</cp:revision>
  <dc:subject/>
  <dc:title/>
</cp:coreProperties>
</file>