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640" r:id="rId2"/>
    <p:sldId id="3694" r:id="rId3"/>
    <p:sldId id="3697" r:id="rId4"/>
    <p:sldId id="3707" r:id="rId5"/>
    <p:sldId id="3709" r:id="rId6"/>
    <p:sldId id="3710" r:id="rId7"/>
    <p:sldId id="3708" r:id="rId8"/>
    <p:sldId id="3711" r:id="rId9"/>
    <p:sldId id="3712" r:id="rId10"/>
    <p:sldId id="3701" r:id="rId11"/>
    <p:sldId id="3702" r:id="rId12"/>
    <p:sldId id="3713" r:id="rId13"/>
    <p:sldId id="3714" r:id="rId14"/>
    <p:sldId id="3720" r:id="rId15"/>
    <p:sldId id="3703" r:id="rId16"/>
    <p:sldId id="3719" r:id="rId17"/>
    <p:sldId id="3715" r:id="rId18"/>
    <p:sldId id="3721" r:id="rId19"/>
    <p:sldId id="3722" r:id="rId20"/>
    <p:sldId id="3705" r:id="rId21"/>
    <p:sldId id="3706" r:id="rId22"/>
    <p:sldId id="364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46B0FA"/>
    <a:srgbClr val="27D4F8"/>
    <a:srgbClr val="AE36FF"/>
    <a:srgbClr val="434ACF"/>
    <a:srgbClr val="BF2CFE"/>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69" d="100"/>
          <a:sy n="69" d="100"/>
        </p:scale>
        <p:origin x="642" y="6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12/7/2022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12/7/2022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document/d/1LfytdAzluEiyAgO1WWAyo90NGMYdK60vKB2KQoasNpo/edit?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geeksforgeeks.org/time-complexities-of-all-sorting-algorithms/" TargetMode="External"/><Relationship Id="rId3" Type="http://schemas.openxmlformats.org/officeDocument/2006/relationships/hyperlink" Target="https://dl.acm.org/doi/10.1145/169059.169078" TargetMode="External"/><Relationship Id="rId7" Type="http://schemas.openxmlformats.org/officeDocument/2006/relationships/hyperlink" Target="https://panthema.net/2013/sound-of-sorting/" TargetMode="External"/><Relationship Id="rId2" Type="http://schemas.openxmlformats.org/officeDocument/2006/relationships/hyperlink" Target="https://dev.to/dharshak/sorting-visualizer-2bga" TargetMode="External"/><Relationship Id="rId1" Type="http://schemas.openxmlformats.org/officeDocument/2006/relationships/slideLayout" Target="../slideLayouts/slideLayout2.xml"/><Relationship Id="rId6" Type="http://schemas.openxmlformats.org/officeDocument/2006/relationships/hyperlink" Target="https://www.interviewkickstart.com/learn/time-complexities-of-all-sorting-algorithms#:~:text=a%20simplified%20form.-,Space%20Complexity%3A,complexity%20is%20O(1)." TargetMode="External"/><Relationship Id="rId5" Type="http://schemas.openxmlformats.org/officeDocument/2006/relationships/hyperlink" Target="http://faculty.tamuc.edu/dcreider/csci520/Note520/Note%206.htm" TargetMode="External"/><Relationship Id="rId4" Type="http://schemas.openxmlformats.org/officeDocument/2006/relationships/hyperlink" Target="https://digitalcommons.ric.edu/cgi/viewcontent.cgi?article=1129&amp;context=honors_project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657600" y="1532487"/>
            <a:ext cx="5799907" cy="923330"/>
          </a:xfrm>
          <a:prstGeom prst="rect">
            <a:avLst/>
          </a:prstGeom>
          <a:noFill/>
        </p:spPr>
        <p:txBody>
          <a:bodyPr wrap="square" rtlCol="0">
            <a:spAutoFit/>
          </a:bodyPr>
          <a:lstStyle/>
          <a:p>
            <a:r>
              <a:rPr lang="en-IN" sz="5400" dirty="0"/>
              <a:t>Minor Project</a:t>
            </a:r>
          </a:p>
        </p:txBody>
      </p:sp>
      <p:sp>
        <p:nvSpPr>
          <p:cNvPr id="4" name="TextBox 3"/>
          <p:cNvSpPr txBox="1"/>
          <p:nvPr/>
        </p:nvSpPr>
        <p:spPr>
          <a:xfrm>
            <a:off x="719445" y="2780469"/>
            <a:ext cx="9948555" cy="1200329"/>
          </a:xfrm>
          <a:prstGeom prst="rect">
            <a:avLst/>
          </a:prstGeom>
          <a:noFill/>
        </p:spPr>
        <p:txBody>
          <a:bodyPr wrap="square" rtlCol="0">
            <a:spAutoFit/>
          </a:bodyPr>
          <a:lstStyle/>
          <a:p>
            <a:pPr algn="ctr"/>
            <a:r>
              <a:rPr lang="en-IN" sz="4000" dirty="0"/>
              <a:t>Title: </a:t>
            </a:r>
            <a:r>
              <a:rPr lang="en-IN" sz="4000" dirty="0">
                <a:solidFill>
                  <a:srgbClr val="000000"/>
                </a:solidFill>
                <a:effectLst/>
                <a:ea typeface="Times New Roman" panose="02020603050405020304" pitchFamily="18" charset="0"/>
                <a:cs typeface="Mangal" panose="02040503050203030202" pitchFamily="18" charset="0"/>
              </a:rPr>
              <a:t>Sorting Visualizer  </a:t>
            </a:r>
            <a:endParaRPr lang="en-IN" sz="4000" dirty="0">
              <a:effectLst/>
              <a:ea typeface="Calibri" panose="020F0502020204030204" pitchFamily="34" charset="0"/>
              <a:cs typeface="Mangal" panose="02040503050203030202" pitchFamily="18" charset="0"/>
            </a:endParaRPr>
          </a:p>
          <a:p>
            <a:pPr algn="ctr"/>
            <a:endParaRPr lang="en-IN" sz="3200" dirty="0"/>
          </a:p>
        </p:txBody>
      </p:sp>
      <p:sp>
        <p:nvSpPr>
          <p:cNvPr id="6" name="TextBox 5"/>
          <p:cNvSpPr txBox="1"/>
          <p:nvPr/>
        </p:nvSpPr>
        <p:spPr>
          <a:xfrm>
            <a:off x="304829" y="4476601"/>
            <a:ext cx="3643716" cy="1754326"/>
          </a:xfrm>
          <a:prstGeom prst="rect">
            <a:avLst/>
          </a:prstGeom>
          <a:noFill/>
        </p:spPr>
        <p:txBody>
          <a:bodyPr wrap="square" rtlCol="0">
            <a:spAutoFit/>
          </a:bodyPr>
          <a:lstStyle/>
          <a:p>
            <a:r>
              <a:rPr lang="en-IN" dirty="0"/>
              <a:t>Presented by:</a:t>
            </a:r>
          </a:p>
          <a:p>
            <a:r>
              <a:rPr lang="en-IN" dirty="0"/>
              <a:t>R214220069  -</a:t>
            </a:r>
            <a:r>
              <a:rPr lang="en-IN" sz="1800" dirty="0">
                <a:effectLst/>
                <a:ea typeface="Times New Roman" panose="02020603050405020304" pitchFamily="18" charset="0"/>
              </a:rPr>
              <a:t>Aditi Prasad </a:t>
            </a:r>
            <a:endParaRPr lang="en-IN" dirty="0"/>
          </a:p>
          <a:p>
            <a:r>
              <a:rPr lang="en-IN" b="0" i="0" dirty="0">
                <a:solidFill>
                  <a:srgbClr val="202124"/>
                </a:solidFill>
                <a:effectLst/>
              </a:rPr>
              <a:t>R2142201159</a:t>
            </a:r>
            <a:r>
              <a:rPr lang="en-IN" dirty="0"/>
              <a:t>-</a:t>
            </a:r>
            <a:r>
              <a:rPr lang="en-IN" sz="1800" dirty="0">
                <a:effectLst/>
                <a:ea typeface="Times New Roman" panose="02020603050405020304" pitchFamily="18" charset="0"/>
              </a:rPr>
              <a:t>Somyansh </a:t>
            </a:r>
            <a:r>
              <a:rPr lang="en-IN" sz="1800" dirty="0" err="1">
                <a:effectLst/>
                <a:ea typeface="Times New Roman" panose="02020603050405020304" pitchFamily="18" charset="0"/>
              </a:rPr>
              <a:t>Avasthi</a:t>
            </a:r>
            <a:r>
              <a:rPr lang="en-IN" sz="1800" dirty="0">
                <a:effectLst/>
                <a:ea typeface="Times New Roman" panose="02020603050405020304" pitchFamily="18" charset="0"/>
              </a:rPr>
              <a:t> </a:t>
            </a:r>
            <a:endParaRPr lang="en-IN" dirty="0"/>
          </a:p>
          <a:p>
            <a:r>
              <a:rPr lang="en-IN" dirty="0"/>
              <a:t>R2142201479 -Ananya</a:t>
            </a:r>
          </a:p>
          <a:p>
            <a:r>
              <a:rPr lang="en-IN" dirty="0">
                <a:solidFill>
                  <a:srgbClr val="202124"/>
                </a:solidFill>
              </a:rPr>
              <a:t>R</a:t>
            </a:r>
            <a:r>
              <a:rPr lang="en-IN" b="0" i="0" dirty="0">
                <a:solidFill>
                  <a:srgbClr val="202124"/>
                </a:solidFill>
                <a:effectLst/>
              </a:rPr>
              <a:t>214220103</a:t>
            </a:r>
            <a:r>
              <a:rPr lang="en-IN" dirty="0"/>
              <a:t>-</a:t>
            </a:r>
            <a:r>
              <a:rPr lang="en-IN" sz="1800" dirty="0">
                <a:effectLst/>
                <a:ea typeface="Times New Roman" panose="02020603050405020304" pitchFamily="18" charset="0"/>
              </a:rPr>
              <a:t>Agnibha Dutta Ray</a:t>
            </a:r>
            <a:endParaRPr lang="en-IN" dirty="0"/>
          </a:p>
          <a:p>
            <a:endParaRPr lang="en-IN" dirty="0"/>
          </a:p>
        </p:txBody>
      </p:sp>
      <p:sp>
        <p:nvSpPr>
          <p:cNvPr id="9" name="TextBox 8"/>
          <p:cNvSpPr txBox="1"/>
          <p:nvPr/>
        </p:nvSpPr>
        <p:spPr>
          <a:xfrm>
            <a:off x="8712898" y="4543316"/>
            <a:ext cx="2886919" cy="1200329"/>
          </a:xfrm>
          <a:prstGeom prst="rect">
            <a:avLst/>
          </a:prstGeom>
          <a:noFill/>
        </p:spPr>
        <p:txBody>
          <a:bodyPr wrap="square" rtlCol="0">
            <a:spAutoFit/>
          </a:bodyPr>
          <a:lstStyle/>
          <a:p>
            <a:r>
              <a:rPr lang="en-IN" dirty="0"/>
              <a:t>Mentored By –</a:t>
            </a:r>
          </a:p>
          <a:p>
            <a:r>
              <a:rPr lang="en-IN" sz="1800" dirty="0" err="1">
                <a:effectLst/>
                <a:latin typeface="Times" panose="02020603050405020304" pitchFamily="18" charset="0"/>
                <a:ea typeface="Times New Roman" panose="02020603050405020304" pitchFamily="18" charset="0"/>
              </a:rPr>
              <a:t>Dr.</a:t>
            </a:r>
            <a:r>
              <a:rPr lang="en-IN" sz="1800" dirty="0">
                <a:effectLst/>
                <a:latin typeface="Times" panose="02020603050405020304" pitchFamily="18" charset="0"/>
                <a:ea typeface="Times New Roman" panose="02020603050405020304" pitchFamily="18" charset="0"/>
              </a:rPr>
              <a:t> Amit Singh</a:t>
            </a:r>
          </a:p>
          <a:p>
            <a:r>
              <a:rPr lang="en-US" dirty="0">
                <a:solidFill>
                  <a:srgbClr val="000000"/>
                </a:solidFill>
                <a:latin typeface="Arial" panose="020B0604020202020204" pitchFamily="34" charset="0"/>
                <a:ea typeface="Calibri"/>
                <a:cs typeface="Arial" panose="020B0604020202020204" pitchFamily="34" charset="0"/>
                <a:sym typeface="Calibri"/>
              </a:rPr>
              <a:t>School of Computer Science</a:t>
            </a:r>
            <a:endParaRPr lang="en-US" dirty="0">
              <a:solidFill>
                <a:schemeClr val="dk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414881"/>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501587"/>
            <a:ext cx="9901002" cy="3385542"/>
          </a:xfrm>
          <a:prstGeom prst="rect">
            <a:avLst/>
          </a:prstGeom>
          <a:noFill/>
        </p:spPr>
        <p:txBody>
          <a:bodyPr wrap="square" rtlCol="0">
            <a:spAutoFit/>
          </a:bodyPr>
          <a:lstStyle/>
          <a:p>
            <a:pPr algn="just"/>
            <a:r>
              <a:rPr lang="en-US" sz="2800" dirty="0">
                <a:solidFill>
                  <a:srgbClr val="FF0000"/>
                </a:solidFill>
                <a:cs typeface="Arial" panose="020B0604020202020204" pitchFamily="34" charset="0"/>
              </a:rPr>
              <a:t>Main Objective</a:t>
            </a:r>
            <a:endParaRPr lang="en-US" sz="2400" dirty="0">
              <a:solidFill>
                <a:srgbClr val="FF0000"/>
              </a:solidFill>
              <a:cs typeface="Arial" panose="020B0604020202020204" pitchFamily="34" charset="0"/>
            </a:endParaRPr>
          </a:p>
          <a:p>
            <a:pPr algn="just"/>
            <a:r>
              <a:rPr lang="en-US" sz="2400" dirty="0">
                <a:effectLst/>
                <a:ea typeface="Calibri" panose="020F0502020204030204" pitchFamily="34" charset="0"/>
                <a:cs typeface="Arial" panose="020B0604020202020204" pitchFamily="34" charset="0"/>
              </a:rPr>
              <a:t>-</a:t>
            </a:r>
            <a:r>
              <a:rPr lang="en-IN" sz="2400" dirty="0">
                <a:solidFill>
                  <a:srgbClr val="000000"/>
                </a:solidFill>
                <a:effectLst/>
                <a:ea typeface="Calibri" panose="020F0502020204030204" pitchFamily="34" charset="0"/>
                <a:cs typeface="Mangal" panose="02040503050203030202" pitchFamily="18" charset="0"/>
              </a:rPr>
              <a:t> Based on the needs of the user, visualizing the data in a sorted format in the form of bar graphs.</a:t>
            </a:r>
            <a:endParaRPr lang="en-US" sz="2400" dirty="0">
              <a:solidFill>
                <a:srgbClr val="FF0000"/>
              </a:solidFill>
              <a:cs typeface="Arial" panose="020B0604020202020204" pitchFamily="34" charset="0"/>
            </a:endParaRPr>
          </a:p>
          <a:p>
            <a:pPr algn="just"/>
            <a:endParaRPr lang="en-US" sz="2400" dirty="0">
              <a:cs typeface="Arial" panose="020B0604020202020204" pitchFamily="34" charset="0"/>
            </a:endParaRPr>
          </a:p>
          <a:p>
            <a:pPr algn="just"/>
            <a:r>
              <a:rPr lang="en-US" sz="2800" dirty="0">
                <a:solidFill>
                  <a:schemeClr val="accent2"/>
                </a:solidFill>
                <a:cs typeface="Arial" panose="020B0604020202020204" pitchFamily="34" charset="0"/>
              </a:rPr>
              <a:t>Sub Objective</a:t>
            </a:r>
          </a:p>
          <a:p>
            <a:pPr algn="just"/>
            <a:r>
              <a:rPr lang="en-US" sz="2400" dirty="0">
                <a:cs typeface="Arial" panose="020B0604020202020204" pitchFamily="34" charset="0"/>
              </a:rPr>
              <a:t>- </a:t>
            </a:r>
            <a:r>
              <a:rPr lang="en-US" sz="2400" i="0" dirty="0">
                <a:effectLst/>
              </a:rPr>
              <a:t>Sorting of data by using different sorting algorithms </a:t>
            </a:r>
            <a:r>
              <a:rPr lang="en-US" sz="2400" dirty="0"/>
              <a:t>w</a:t>
            </a:r>
            <a:r>
              <a:rPr lang="en-US" sz="2400" i="0" dirty="0">
                <a:effectLst/>
              </a:rPr>
              <a:t>ith the functionality of (Speed Control) and (Array Size Control) .</a:t>
            </a:r>
            <a:endParaRPr lang="en-US" sz="2400" dirty="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42873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10936" y="1466251"/>
            <a:ext cx="9901002" cy="4594912"/>
          </a:xfrm>
          <a:prstGeom prst="rect">
            <a:avLst/>
          </a:prstGeom>
          <a:noFill/>
        </p:spPr>
        <p:txBody>
          <a:bodyPr wrap="square" rtlCol="0">
            <a:spAutoFit/>
          </a:bodyPr>
          <a:lstStyle/>
          <a:p>
            <a:r>
              <a:rPr lang="en-US" sz="3600" dirty="0">
                <a:solidFill>
                  <a:srgbClr val="FF0000"/>
                </a:solidFill>
                <a:cs typeface="Arial" panose="020B0604020202020204" pitchFamily="34" charset="0"/>
              </a:rPr>
              <a:t>Reference Software model -</a:t>
            </a:r>
          </a:p>
          <a:p>
            <a:endParaRPr lang="en-US" sz="2800" dirty="0">
              <a:solidFill>
                <a:srgbClr val="FF0000"/>
              </a:solidFill>
              <a:cs typeface="Arial" panose="020B0604020202020204" pitchFamily="34" charset="0"/>
            </a:endParaRPr>
          </a:p>
          <a:p>
            <a:r>
              <a:rPr lang="en-US" sz="2000" dirty="0">
                <a:cs typeface="Arial" panose="020B0604020202020204" pitchFamily="34" charset="0"/>
              </a:rPr>
              <a:t>https://digitalcommons.ric.edu/cgi/viewcontent.cgi?article=1129&amp;context=honors_projects</a:t>
            </a:r>
          </a:p>
          <a:p>
            <a:endParaRPr lang="en-US" sz="2000" dirty="0">
              <a:solidFill>
                <a:srgbClr val="FF0000"/>
              </a:solidFill>
              <a:cs typeface="Arial" panose="020B0604020202020204" pitchFamily="34" charset="0"/>
            </a:endParaRPr>
          </a:p>
          <a:p>
            <a:r>
              <a:rPr lang="en-US" sz="3600" dirty="0">
                <a:solidFill>
                  <a:srgbClr val="FF0000"/>
                </a:solidFill>
                <a:cs typeface="Arial" panose="020B0604020202020204" pitchFamily="34" charset="0"/>
              </a:rPr>
              <a:t>Steps –</a:t>
            </a:r>
          </a:p>
          <a:p>
            <a:endParaRPr lang="en-US" sz="2000" dirty="0">
              <a:solidFill>
                <a:srgbClr val="FF0000"/>
              </a:solidFill>
              <a:cs typeface="Arial" panose="020B0604020202020204" pitchFamily="34" charset="0"/>
            </a:endParaRPr>
          </a:p>
          <a:p>
            <a:pPr>
              <a:lnSpc>
                <a:spcPct val="107000"/>
              </a:lnSpc>
              <a:spcAft>
                <a:spcPts val="800"/>
              </a:spcAft>
            </a:pPr>
            <a:r>
              <a:rPr lang="en-IN" sz="2000" dirty="0">
                <a:solidFill>
                  <a:srgbClr val="171717"/>
                </a:solidFill>
                <a:effectLst/>
                <a:ea typeface="Times New Roman" panose="02020603050405020304" pitchFamily="18" charset="0"/>
                <a:cs typeface="Mangal" panose="02040503050203030202" pitchFamily="18" charset="0"/>
              </a:rPr>
              <a:t>Phase 1 - Requirement analysis</a:t>
            </a:r>
            <a:endParaRPr lang="en-IN" sz="2000" dirty="0">
              <a:effectLst/>
              <a:ea typeface="Calibri" panose="020F0502020204030204" pitchFamily="34" charset="0"/>
              <a:cs typeface="Mangal" panose="02040503050203030202" pitchFamily="18" charset="0"/>
            </a:endParaRPr>
          </a:p>
          <a:p>
            <a:pPr>
              <a:lnSpc>
                <a:spcPct val="107000"/>
              </a:lnSpc>
              <a:spcAft>
                <a:spcPts val="800"/>
              </a:spcAft>
            </a:pPr>
            <a:r>
              <a:rPr lang="en-IN" sz="2000" dirty="0">
                <a:solidFill>
                  <a:srgbClr val="171717"/>
                </a:solidFill>
                <a:effectLst/>
                <a:ea typeface="Times New Roman" panose="02020603050405020304" pitchFamily="18" charset="0"/>
                <a:cs typeface="Mangal" panose="02040503050203030202" pitchFamily="18" charset="0"/>
              </a:rPr>
              <a:t>Phase 2 - Designing and development</a:t>
            </a:r>
            <a:endParaRPr lang="en-IN" sz="2000" dirty="0">
              <a:effectLst/>
              <a:ea typeface="Calibri" panose="020F0502020204030204" pitchFamily="34" charset="0"/>
              <a:cs typeface="Mangal" panose="02040503050203030202" pitchFamily="18" charset="0"/>
            </a:endParaRPr>
          </a:p>
          <a:p>
            <a:pPr>
              <a:lnSpc>
                <a:spcPct val="107000"/>
              </a:lnSpc>
              <a:spcAft>
                <a:spcPts val="800"/>
              </a:spcAft>
            </a:pPr>
            <a:r>
              <a:rPr lang="en-IN" sz="2000" dirty="0">
                <a:solidFill>
                  <a:srgbClr val="171717"/>
                </a:solidFill>
                <a:effectLst/>
                <a:ea typeface="Times New Roman" panose="02020603050405020304" pitchFamily="18" charset="0"/>
                <a:cs typeface="Mangal" panose="02040503050203030202" pitchFamily="18" charset="0"/>
              </a:rPr>
              <a:t>Phase 3 - coding</a:t>
            </a:r>
            <a:endParaRPr lang="en-IN" sz="2000" dirty="0">
              <a:effectLst/>
              <a:ea typeface="Calibri" panose="020F0502020204030204" pitchFamily="34" charset="0"/>
              <a:cs typeface="Mangal" panose="02040503050203030202" pitchFamily="18" charset="0"/>
            </a:endParaRPr>
          </a:p>
          <a:p>
            <a:pPr>
              <a:lnSpc>
                <a:spcPct val="107000"/>
              </a:lnSpc>
              <a:spcAft>
                <a:spcPts val="800"/>
              </a:spcAft>
            </a:pPr>
            <a:r>
              <a:rPr lang="en-IN" sz="2000" dirty="0">
                <a:solidFill>
                  <a:srgbClr val="171717"/>
                </a:solidFill>
                <a:effectLst/>
                <a:ea typeface="Times New Roman" panose="02020603050405020304" pitchFamily="18" charset="0"/>
                <a:cs typeface="Mangal" panose="02040503050203030202" pitchFamily="18" charset="0"/>
              </a:rPr>
              <a:t>Phase 4 - Testing</a:t>
            </a:r>
            <a:r>
              <a:rPr lang="en-IN" sz="2000" dirty="0">
                <a:effectLst/>
                <a:ea typeface="Times New Roman" panose="02020603050405020304" pitchFamily="18" charset="0"/>
                <a:cs typeface="Mangal" panose="02040503050203030202" pitchFamily="18" charset="0"/>
              </a:rPr>
              <a:t> </a:t>
            </a:r>
            <a:endParaRPr lang="en-IN" sz="2000" dirty="0">
              <a:effectLst/>
              <a:ea typeface="Calibri" panose="020F0502020204030204" pitchFamily="34" charset="0"/>
              <a:cs typeface="Mangal" panose="02040503050203030202" pitchFamily="18" charset="0"/>
            </a:endParaRPr>
          </a:p>
          <a:p>
            <a:pPr>
              <a:lnSpc>
                <a:spcPct val="107000"/>
              </a:lnSpc>
              <a:spcAft>
                <a:spcPts val="800"/>
              </a:spcAft>
            </a:pPr>
            <a:r>
              <a:rPr lang="en-IN" sz="2000" dirty="0">
                <a:solidFill>
                  <a:srgbClr val="171717"/>
                </a:solidFill>
                <a:effectLst/>
                <a:ea typeface="Times New Roman" panose="02020603050405020304" pitchFamily="18" charset="0"/>
                <a:cs typeface="Mangal" panose="02040503050203030202" pitchFamily="18" charset="0"/>
              </a:rPr>
              <a:t>Phase 5 - Bringing of all the above phases together and putting them into practice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6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E268-4FFF-FA99-D0E9-BDD103A5D093}"/>
              </a:ext>
            </a:extLst>
          </p:cNvPr>
          <p:cNvSpPr>
            <a:spLocks noGrp="1"/>
          </p:cNvSpPr>
          <p:nvPr>
            <p:ph type="ctrTitle"/>
          </p:nvPr>
        </p:nvSpPr>
        <p:spPr>
          <a:xfrm>
            <a:off x="665018" y="374218"/>
            <a:ext cx="2576945" cy="928110"/>
          </a:xfrm>
        </p:spPr>
        <p:txBody>
          <a:bodyPr/>
          <a:lstStyle/>
          <a:p>
            <a:r>
              <a:rPr lang="en-IN" sz="3600" dirty="0">
                <a:solidFill>
                  <a:srgbClr val="FF0000"/>
                </a:solidFill>
                <a:latin typeface="+mn-lt"/>
              </a:rPr>
              <a:t>Timeline -</a:t>
            </a:r>
          </a:p>
        </p:txBody>
      </p:sp>
      <p:pic>
        <p:nvPicPr>
          <p:cNvPr id="4" name="Picture 3">
            <a:extLst>
              <a:ext uri="{FF2B5EF4-FFF2-40B4-BE49-F238E27FC236}">
                <a16:creationId xmlns:a16="http://schemas.microsoft.com/office/drawing/2014/main" id="{C109FB00-69C9-2A65-7B6F-B10D4B3739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09" y="1565564"/>
            <a:ext cx="9836727" cy="5070763"/>
          </a:xfrm>
          <a:prstGeom prst="rect">
            <a:avLst/>
          </a:prstGeom>
          <a:noFill/>
          <a:ln>
            <a:noFill/>
          </a:ln>
        </p:spPr>
      </p:pic>
    </p:spTree>
    <p:extLst>
      <p:ext uri="{BB962C8B-B14F-4D97-AF65-F5344CB8AC3E}">
        <p14:creationId xmlns:p14="http://schemas.microsoft.com/office/powerpoint/2010/main" val="25063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C01A-BCEE-EB59-701E-39F0B272C0C4}"/>
              </a:ext>
            </a:extLst>
          </p:cNvPr>
          <p:cNvSpPr>
            <a:spLocks noGrp="1"/>
          </p:cNvSpPr>
          <p:nvPr>
            <p:ph type="ctrTitle"/>
          </p:nvPr>
        </p:nvSpPr>
        <p:spPr>
          <a:xfrm>
            <a:off x="0" y="-207818"/>
            <a:ext cx="4572000" cy="1426873"/>
          </a:xfrm>
        </p:spPr>
        <p:txBody>
          <a:bodyPr/>
          <a:lstStyle/>
          <a:p>
            <a:r>
              <a:rPr lang="en-US" sz="3600" dirty="0">
                <a:solidFill>
                  <a:srgbClr val="FF0000"/>
                </a:solidFill>
              </a:rPr>
              <a:t>Deliverable of each steps or phase</a:t>
            </a:r>
            <a:endParaRPr lang="en-IN" sz="3600" dirty="0">
              <a:solidFill>
                <a:srgbClr val="FF0000"/>
              </a:solidFill>
            </a:endParaRPr>
          </a:p>
        </p:txBody>
      </p:sp>
      <p:sp>
        <p:nvSpPr>
          <p:cNvPr id="3" name="Subtitle 2">
            <a:extLst>
              <a:ext uri="{FF2B5EF4-FFF2-40B4-BE49-F238E27FC236}">
                <a16:creationId xmlns:a16="http://schemas.microsoft.com/office/drawing/2014/main" id="{563278B7-488B-701A-A262-FE8200B6DC81}"/>
              </a:ext>
            </a:extLst>
          </p:cNvPr>
          <p:cNvSpPr>
            <a:spLocks noGrp="1"/>
          </p:cNvSpPr>
          <p:nvPr>
            <p:ph type="subTitle" idx="1"/>
          </p:nvPr>
        </p:nvSpPr>
        <p:spPr>
          <a:xfrm>
            <a:off x="692727" y="1219055"/>
            <a:ext cx="10695709" cy="5638945"/>
          </a:xfrm>
        </p:spPr>
        <p:txBody>
          <a:bodyPr/>
          <a:lstStyle/>
          <a:p>
            <a:pPr algn="just"/>
            <a:r>
              <a:rPr lang="en-IN" sz="1800" b="1" dirty="0">
                <a:solidFill>
                  <a:srgbClr val="171717"/>
                </a:solidFill>
                <a:effectLst/>
                <a:ea typeface="Times New Roman" panose="02020603050405020304" pitchFamily="18" charset="0"/>
                <a:cs typeface="Mangal" panose="02040503050203030202" pitchFamily="18" charset="0"/>
              </a:rPr>
              <a:t>Phase 1 - Requirement analysis</a:t>
            </a:r>
            <a:endParaRPr lang="en-IN" sz="1800" b="1" dirty="0">
              <a:effectLst/>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171717"/>
                </a:solidFill>
                <a:effectLst/>
                <a:ea typeface="Times New Roman" panose="02020603050405020304" pitchFamily="18" charset="0"/>
                <a:cs typeface="Mangal" panose="02040503050203030202" pitchFamily="18" charset="0"/>
              </a:rPr>
              <a:t>Studied the concepts of Basic python programming,</a:t>
            </a:r>
            <a:r>
              <a:rPr lang="en-IN" sz="1800" dirty="0">
                <a:ea typeface="Times New Roman" panose="02020603050405020304" pitchFamily="18" charset="0"/>
                <a:cs typeface="Mangal" panose="02040503050203030202" pitchFamily="18" charset="0"/>
              </a:rPr>
              <a:t> </a:t>
            </a:r>
            <a:r>
              <a:rPr lang="en-IN" sz="1800" dirty="0">
                <a:solidFill>
                  <a:srgbClr val="171717"/>
                </a:solidFill>
                <a:effectLst/>
                <a:ea typeface="Times New Roman" panose="02020603050405020304" pitchFamily="18" charset="0"/>
                <a:cs typeface="Mangal" panose="02040503050203030202" pitchFamily="18" charset="0"/>
              </a:rPr>
              <a:t>sorting visualizer and how it can sort of arrays and visualize of sorting process .</a:t>
            </a:r>
            <a:endParaRPr lang="en-IN" sz="1800" dirty="0">
              <a:effectLst/>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171717"/>
                </a:solidFill>
                <a:effectLst/>
                <a:ea typeface="Times New Roman" panose="02020603050405020304" pitchFamily="18" charset="0"/>
                <a:cs typeface="Mangal" panose="02040503050203030202" pitchFamily="18" charset="0"/>
              </a:rPr>
              <a:t> </a:t>
            </a:r>
            <a:r>
              <a:rPr lang="en-IN" sz="1800" b="1" dirty="0">
                <a:solidFill>
                  <a:srgbClr val="171717"/>
                </a:solidFill>
                <a:effectLst/>
                <a:ea typeface="Times New Roman" panose="02020603050405020304" pitchFamily="18" charset="0"/>
                <a:cs typeface="Mangal" panose="02040503050203030202" pitchFamily="18" charset="0"/>
              </a:rPr>
              <a:t>Phase 2 - Designing and development</a:t>
            </a:r>
            <a:endParaRPr lang="en-IN" sz="1800" dirty="0">
              <a:effectLst/>
              <a:ea typeface="Calibri" panose="020F0502020204030204" pitchFamily="34" charset="0"/>
              <a:cs typeface="Mangal" panose="02040503050203030202" pitchFamily="18" charset="0"/>
            </a:endParaRPr>
          </a:p>
          <a:p>
            <a:pPr algn="just">
              <a:lnSpc>
                <a:spcPct val="107000"/>
              </a:lnSpc>
              <a:spcAft>
                <a:spcPts val="800"/>
              </a:spcAft>
            </a:pPr>
            <a:r>
              <a:rPr lang="en-IN" sz="1800" dirty="0"/>
              <a:t>Built </a:t>
            </a:r>
            <a:r>
              <a:rPr lang="en-IN" sz="1800" dirty="0">
                <a:solidFill>
                  <a:srgbClr val="171717"/>
                </a:solidFill>
                <a:effectLst/>
                <a:ea typeface="Times New Roman" panose="02020603050405020304" pitchFamily="18" charset="0"/>
                <a:cs typeface="Mangal" panose="02040503050203030202" pitchFamily="18" charset="0"/>
              </a:rPr>
              <a:t>a model and the algorithm was designed for it.</a:t>
            </a:r>
          </a:p>
          <a:p>
            <a:pPr algn="just">
              <a:lnSpc>
                <a:spcPct val="107000"/>
              </a:lnSpc>
              <a:spcAft>
                <a:spcPts val="800"/>
              </a:spcAft>
            </a:pPr>
            <a:r>
              <a:rPr lang="en-IN" sz="1800" dirty="0">
                <a:solidFill>
                  <a:srgbClr val="171717"/>
                </a:solidFill>
                <a:ea typeface="Times New Roman" panose="02020603050405020304" pitchFamily="18" charset="0"/>
                <a:cs typeface="Mangal" panose="02040503050203030202" pitchFamily="18" charset="0"/>
              </a:rPr>
              <a:t>A</a:t>
            </a:r>
            <a:r>
              <a:rPr lang="en-IN" sz="1800" dirty="0">
                <a:solidFill>
                  <a:srgbClr val="171717"/>
                </a:solidFill>
                <a:effectLst/>
                <a:ea typeface="Times New Roman" panose="02020603050405020304" pitchFamily="18" charset="0"/>
                <a:cs typeface="Mangal" panose="02040503050203030202" pitchFamily="18" charset="0"/>
              </a:rPr>
              <a:t>lgorithm analysis and implementation for this project.</a:t>
            </a:r>
          </a:p>
          <a:p>
            <a:pPr algn="just">
              <a:lnSpc>
                <a:spcPct val="107000"/>
              </a:lnSpc>
              <a:spcAft>
                <a:spcPts val="800"/>
              </a:spcAft>
            </a:pPr>
            <a:r>
              <a:rPr lang="en-IN" sz="1800" b="1" dirty="0">
                <a:solidFill>
                  <a:srgbClr val="171717"/>
                </a:solidFill>
                <a:effectLst/>
                <a:ea typeface="Times New Roman" panose="02020603050405020304" pitchFamily="18" charset="0"/>
                <a:cs typeface="Mangal" panose="02040503050203030202" pitchFamily="18" charset="0"/>
              </a:rPr>
              <a:t>Phase 3 - coding</a:t>
            </a:r>
            <a:endParaRPr lang="en-IN" sz="1800" dirty="0">
              <a:effectLst/>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171717"/>
                </a:solidFill>
                <a:ea typeface="Calibri" panose="020F0502020204030204" pitchFamily="34" charset="0"/>
                <a:cs typeface="Mangal" panose="02040503050203030202" pitchFamily="18" charset="0"/>
              </a:rPr>
              <a:t>Used python basic concepts, used libraries like </a:t>
            </a:r>
            <a:r>
              <a:rPr lang="en-IN" sz="1800" dirty="0" err="1">
                <a:solidFill>
                  <a:srgbClr val="171717"/>
                </a:solidFill>
                <a:ea typeface="Calibri" panose="020F0502020204030204" pitchFamily="34" charset="0"/>
                <a:cs typeface="Mangal" panose="02040503050203030202" pitchFamily="18" charset="0"/>
              </a:rPr>
              <a:t>tkinter</a:t>
            </a:r>
            <a:r>
              <a:rPr lang="en-IN" sz="1800" dirty="0">
                <a:solidFill>
                  <a:srgbClr val="171717"/>
                </a:solidFill>
                <a:ea typeface="Calibri" panose="020F0502020204030204" pitchFamily="34" charset="0"/>
                <a:cs typeface="Mangal" panose="02040503050203030202" pitchFamily="18" charset="0"/>
              </a:rPr>
              <a:t>, random python library, generated buttons, and created windows by using </a:t>
            </a:r>
            <a:r>
              <a:rPr lang="en-IN" sz="1800" dirty="0" err="1">
                <a:solidFill>
                  <a:srgbClr val="171717"/>
                </a:solidFill>
                <a:ea typeface="Calibri" panose="020F0502020204030204" pitchFamily="34" charset="0"/>
                <a:cs typeface="Mangal" panose="02040503050203030202" pitchFamily="18" charset="0"/>
              </a:rPr>
              <a:t>tkinter</a:t>
            </a:r>
            <a:r>
              <a:rPr lang="en-IN" sz="1800" dirty="0">
                <a:solidFill>
                  <a:srgbClr val="171717"/>
                </a:solidFill>
                <a:ea typeface="Calibri" panose="020F0502020204030204" pitchFamily="34" charset="0"/>
                <a:cs typeface="Mangal" panose="02040503050203030202" pitchFamily="18" charset="0"/>
              </a:rPr>
              <a:t> library and used animation function for visualization for sorting algorithms .</a:t>
            </a:r>
          </a:p>
          <a:p>
            <a:pPr algn="just">
              <a:lnSpc>
                <a:spcPct val="107000"/>
              </a:lnSpc>
              <a:spcAft>
                <a:spcPts val="800"/>
              </a:spcAft>
            </a:pPr>
            <a:r>
              <a:rPr lang="en-IN" sz="1800" b="1" dirty="0">
                <a:solidFill>
                  <a:srgbClr val="171717"/>
                </a:solidFill>
                <a:effectLst/>
                <a:ea typeface="Times New Roman" panose="02020603050405020304" pitchFamily="18" charset="0"/>
                <a:cs typeface="Mangal" panose="02040503050203030202" pitchFamily="18" charset="0"/>
              </a:rPr>
              <a:t>Phase 4 - Testing</a:t>
            </a:r>
            <a:endParaRPr lang="en-IN" sz="1800" dirty="0">
              <a:effectLst/>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171717"/>
                </a:solidFill>
                <a:effectLst/>
                <a:ea typeface="Times New Roman" panose="02020603050405020304" pitchFamily="18" charset="0"/>
                <a:cs typeface="Mangal" panose="02040503050203030202" pitchFamily="18" charset="0"/>
              </a:rPr>
              <a:t>the testing will be done with multiple inputs of data.</a:t>
            </a:r>
            <a:endParaRPr lang="en-IN" sz="1800" dirty="0">
              <a:effectLst/>
              <a:ea typeface="Calibri" panose="020F0502020204030204" pitchFamily="34" charset="0"/>
              <a:cs typeface="Mangal" panose="02040503050203030202"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dirty="0"/>
          </a:p>
        </p:txBody>
      </p:sp>
    </p:spTree>
    <p:extLst>
      <p:ext uri="{BB962C8B-B14F-4D97-AF65-F5344CB8AC3E}">
        <p14:creationId xmlns:p14="http://schemas.microsoft.com/office/powerpoint/2010/main" val="377954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55B1-94BA-F21D-F6F8-58C30DCEB199}"/>
              </a:ext>
            </a:extLst>
          </p:cNvPr>
          <p:cNvSpPr>
            <a:spLocks noGrp="1"/>
          </p:cNvSpPr>
          <p:nvPr>
            <p:ph type="ctrTitle"/>
          </p:nvPr>
        </p:nvSpPr>
        <p:spPr>
          <a:xfrm>
            <a:off x="249383" y="581891"/>
            <a:ext cx="9144000" cy="1655762"/>
          </a:xfrm>
        </p:spPr>
        <p:txBody>
          <a:bodyPr/>
          <a:lstStyle/>
          <a:p>
            <a:r>
              <a:rPr lang="en-IN" sz="2800" kern="1800" dirty="0">
                <a:solidFill>
                  <a:srgbClr val="FF0000"/>
                </a:solidFill>
                <a:effectLst/>
                <a:ea typeface="Times New Roman" panose="02020603050405020304" pitchFamily="18" charset="0"/>
                <a:cs typeface="Times New Roman" panose="02020603050405020304" pitchFamily="18" charset="0"/>
              </a:rPr>
              <a:t>The steps for the proposed project are outlined below -</a:t>
            </a:r>
            <a:br>
              <a:rPr lang="en-IN" sz="6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4D66843-6195-9DE3-5371-7AC74EFE44FC}"/>
              </a:ext>
            </a:extLst>
          </p:cNvPr>
          <p:cNvSpPr>
            <a:spLocks noGrp="1"/>
          </p:cNvSpPr>
          <p:nvPr>
            <p:ph type="subTitle" idx="1"/>
          </p:nvPr>
        </p:nvSpPr>
        <p:spPr>
          <a:xfrm>
            <a:off x="1108364" y="1953491"/>
            <a:ext cx="9144000" cy="4211782"/>
          </a:xfrm>
        </p:spPr>
        <p:txBody>
          <a:bodyPr/>
          <a:lstStyle/>
          <a:p>
            <a:pPr algn="just">
              <a:lnSpc>
                <a:spcPct val="150000"/>
              </a:lnSpc>
              <a:spcBef>
                <a:spcPts val="500"/>
              </a:spcBef>
              <a:spcAft>
                <a:spcPts val="800"/>
              </a:spcAft>
            </a:pPr>
            <a:r>
              <a:rPr lang="en-IN"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1.Taking inputs from user as normal input (random dataset) or creative input (getting data by the distance of the line)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The dataset is converted into bar graph and is shown to the user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User selects a sorting algorithm provided by the buttons to sort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After selecting the sorting method, user can see and understand how that sorting is working and also there time complexities and applications displayed on the screen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can stop the program by selecting stop button Or press shuffle button if the user wants to see another sorting method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441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62338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3631763"/>
          </a:xfrm>
          <a:prstGeom prst="rect">
            <a:avLst/>
          </a:prstGeom>
          <a:noFill/>
        </p:spPr>
        <p:txBody>
          <a:bodyPr wrap="square" rtlCol="0">
            <a:spAutoFit/>
          </a:bodyPr>
          <a:lstStyle/>
          <a:p>
            <a:endParaRPr lang="en-US" sz="2800" dirty="0">
              <a:solidFill>
                <a:schemeClr val="accent2"/>
              </a:solidFill>
              <a:latin typeface="Arial" panose="020B0604020202020204" pitchFamily="34" charset="0"/>
              <a:cs typeface="Arial" panose="020B0604020202020204" pitchFamily="34" charset="0"/>
            </a:endParaRPr>
          </a:p>
          <a:p>
            <a:endParaRPr lang="en-US" sz="2800" dirty="0">
              <a:solidFill>
                <a:schemeClr val="accent2"/>
              </a:solidFill>
              <a:latin typeface="Arial" panose="020B0604020202020204" pitchFamily="34" charset="0"/>
              <a:cs typeface="Arial" panose="020B0604020202020204" pitchFamily="34" charset="0"/>
            </a:endParaRPr>
          </a:p>
          <a:p>
            <a:r>
              <a:rPr lang="en-US" sz="2800" dirty="0">
                <a:solidFill>
                  <a:schemeClr val="accent2"/>
                </a:solidFill>
                <a:latin typeface="Arial" panose="020B0604020202020204" pitchFamily="34" charset="0"/>
                <a:cs typeface="Arial" panose="020B0604020202020204" pitchFamily="34" charset="0"/>
              </a:rPr>
              <a:t>Requirement analysis (Link of SRS)</a:t>
            </a:r>
          </a:p>
          <a:p>
            <a:r>
              <a:rPr lang="en-US" sz="2000" dirty="0">
                <a:latin typeface="Arial" panose="020B0604020202020204" pitchFamily="34" charset="0"/>
                <a:cs typeface="Arial" panose="020B0604020202020204" pitchFamily="34" charset="0"/>
                <a:hlinkClick r:id="rId2"/>
              </a:rPr>
              <a:t>https://docs.google.com/document/d/1LfytdAzluEiyAgO1WWAyo90NGMYdK60vKB2KQoasNpo/edit?usp=sharing</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800" dirty="0">
              <a:solidFill>
                <a:schemeClr val="accent2"/>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75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9EFF-7FB9-409F-3C8B-A632D786D38F}"/>
              </a:ext>
            </a:extLst>
          </p:cNvPr>
          <p:cNvSpPr>
            <a:spLocks noGrp="1"/>
          </p:cNvSpPr>
          <p:nvPr>
            <p:ph type="ctrTitle"/>
          </p:nvPr>
        </p:nvSpPr>
        <p:spPr>
          <a:xfrm>
            <a:off x="443345" y="-62345"/>
            <a:ext cx="9144000" cy="1655761"/>
          </a:xfrm>
        </p:spPr>
        <p:txBody>
          <a:bodyPr/>
          <a:lstStyle/>
          <a:p>
            <a:pPr algn="l"/>
            <a:br>
              <a:rPr lang="en-US" sz="4800" dirty="0">
                <a:latin typeface="Arial" panose="020B0604020202020204" pitchFamily="34" charset="0"/>
                <a:cs typeface="Arial" panose="020B0604020202020204" pitchFamily="34" charset="0"/>
              </a:rPr>
            </a:br>
            <a:r>
              <a:rPr lang="en-US" sz="2800" dirty="0">
                <a:solidFill>
                  <a:schemeClr val="accent2"/>
                </a:solidFill>
                <a:latin typeface="Arial" panose="020B0604020202020204" pitchFamily="34" charset="0"/>
                <a:cs typeface="Arial" panose="020B0604020202020204" pitchFamily="34" charset="0"/>
              </a:rPr>
              <a:t>Technical Diagram</a:t>
            </a:r>
            <a:br>
              <a:rPr lang="en-US" sz="6000" dirty="0">
                <a:solidFill>
                  <a:schemeClr val="accent2"/>
                </a:solidFill>
                <a:latin typeface="Arial" panose="020B0604020202020204" pitchFamily="34" charset="0"/>
                <a:cs typeface="Arial" panose="020B0604020202020204" pitchFamily="34" charset="0"/>
              </a:rPr>
            </a:br>
            <a:endParaRPr lang="en-IN" dirty="0"/>
          </a:p>
        </p:txBody>
      </p:sp>
      <p:pic>
        <p:nvPicPr>
          <p:cNvPr id="7" name="Picture 6">
            <a:extLst>
              <a:ext uri="{FF2B5EF4-FFF2-40B4-BE49-F238E27FC236}">
                <a16:creationId xmlns:a16="http://schemas.microsoft.com/office/drawing/2014/main" id="{8AAEECD3-1317-156D-9B50-3106864EC62B}"/>
              </a:ext>
            </a:extLst>
          </p:cNvPr>
          <p:cNvPicPr>
            <a:picLocks noChangeAspect="1"/>
          </p:cNvPicPr>
          <p:nvPr/>
        </p:nvPicPr>
        <p:blipFill>
          <a:blip r:embed="rId2"/>
          <a:stretch>
            <a:fillRect/>
          </a:stretch>
        </p:blipFill>
        <p:spPr>
          <a:xfrm>
            <a:off x="739649" y="817418"/>
            <a:ext cx="10712701" cy="6040581"/>
          </a:xfrm>
          <a:prstGeom prst="rect">
            <a:avLst/>
          </a:prstGeom>
        </p:spPr>
      </p:pic>
    </p:spTree>
    <p:extLst>
      <p:ext uri="{BB962C8B-B14F-4D97-AF65-F5344CB8AC3E}">
        <p14:creationId xmlns:p14="http://schemas.microsoft.com/office/powerpoint/2010/main" val="11560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A4D7-56C0-1932-A86D-A665F9D26F60}"/>
              </a:ext>
            </a:extLst>
          </p:cNvPr>
          <p:cNvSpPr>
            <a:spLocks noGrp="1"/>
          </p:cNvSpPr>
          <p:nvPr>
            <p:ph type="ctrTitle"/>
          </p:nvPr>
        </p:nvSpPr>
        <p:spPr>
          <a:xfrm>
            <a:off x="581890" y="152835"/>
            <a:ext cx="3505201" cy="983240"/>
          </a:xfrm>
        </p:spPr>
        <p:txBody>
          <a:bodyPr/>
          <a:lstStyle/>
          <a:p>
            <a:pPr algn="l"/>
            <a:r>
              <a:rPr lang="en-IN" sz="2800" dirty="0">
                <a:solidFill>
                  <a:schemeClr val="accent2"/>
                </a:solidFill>
                <a:latin typeface="Arial" panose="020B0604020202020204" pitchFamily="34" charset="0"/>
                <a:cs typeface="Arial" panose="020B0604020202020204" pitchFamily="34" charset="0"/>
              </a:rPr>
              <a:t>Working Module </a:t>
            </a:r>
          </a:p>
        </p:txBody>
      </p:sp>
      <p:pic>
        <p:nvPicPr>
          <p:cNvPr id="5" name="Picture 4">
            <a:extLst>
              <a:ext uri="{FF2B5EF4-FFF2-40B4-BE49-F238E27FC236}">
                <a16:creationId xmlns:a16="http://schemas.microsoft.com/office/drawing/2014/main" id="{42F08348-8C6A-06C4-318C-2BF1D138D4AC}"/>
              </a:ext>
            </a:extLst>
          </p:cNvPr>
          <p:cNvPicPr>
            <a:picLocks noChangeAspect="1"/>
          </p:cNvPicPr>
          <p:nvPr/>
        </p:nvPicPr>
        <p:blipFill>
          <a:blip r:embed="rId2"/>
          <a:stretch>
            <a:fillRect/>
          </a:stretch>
        </p:blipFill>
        <p:spPr>
          <a:xfrm>
            <a:off x="96983" y="1746531"/>
            <a:ext cx="5761219" cy="4168501"/>
          </a:xfrm>
          <a:prstGeom prst="rect">
            <a:avLst/>
          </a:prstGeom>
        </p:spPr>
      </p:pic>
      <p:pic>
        <p:nvPicPr>
          <p:cNvPr id="6" name="Picture 5">
            <a:extLst>
              <a:ext uri="{FF2B5EF4-FFF2-40B4-BE49-F238E27FC236}">
                <a16:creationId xmlns:a16="http://schemas.microsoft.com/office/drawing/2014/main" id="{7561B5A9-56BB-D611-CF7E-CA663CE2DBF7}"/>
              </a:ext>
            </a:extLst>
          </p:cNvPr>
          <p:cNvPicPr>
            <a:picLocks noChangeAspect="1"/>
          </p:cNvPicPr>
          <p:nvPr/>
        </p:nvPicPr>
        <p:blipFill>
          <a:blip r:embed="rId3"/>
          <a:stretch>
            <a:fillRect/>
          </a:stretch>
        </p:blipFill>
        <p:spPr>
          <a:xfrm>
            <a:off x="6333798" y="1746531"/>
            <a:ext cx="5761219" cy="4168501"/>
          </a:xfrm>
          <a:prstGeom prst="rect">
            <a:avLst/>
          </a:prstGeom>
        </p:spPr>
      </p:pic>
    </p:spTree>
    <p:extLst>
      <p:ext uri="{BB962C8B-B14F-4D97-AF65-F5344CB8AC3E}">
        <p14:creationId xmlns:p14="http://schemas.microsoft.com/office/powerpoint/2010/main" val="3070742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C5831-5CD3-6747-E1C5-EBA9BE977A4F}"/>
              </a:ext>
            </a:extLst>
          </p:cNvPr>
          <p:cNvPicPr>
            <a:picLocks noChangeAspect="1"/>
          </p:cNvPicPr>
          <p:nvPr/>
        </p:nvPicPr>
        <p:blipFill>
          <a:blip r:embed="rId2"/>
          <a:stretch>
            <a:fillRect/>
          </a:stretch>
        </p:blipFill>
        <p:spPr>
          <a:xfrm>
            <a:off x="2216727" y="623455"/>
            <a:ext cx="7647709" cy="5805054"/>
          </a:xfrm>
          <a:prstGeom prst="rect">
            <a:avLst/>
          </a:prstGeom>
        </p:spPr>
      </p:pic>
    </p:spTree>
    <p:extLst>
      <p:ext uri="{BB962C8B-B14F-4D97-AF65-F5344CB8AC3E}">
        <p14:creationId xmlns:p14="http://schemas.microsoft.com/office/powerpoint/2010/main" val="315958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D16664-278F-7987-C270-2C1C65773E04}"/>
              </a:ext>
            </a:extLst>
          </p:cNvPr>
          <p:cNvPicPr>
            <a:picLocks noChangeAspect="1"/>
          </p:cNvPicPr>
          <p:nvPr/>
        </p:nvPicPr>
        <p:blipFill>
          <a:blip r:embed="rId2"/>
          <a:stretch>
            <a:fillRect/>
          </a:stretch>
        </p:blipFill>
        <p:spPr>
          <a:xfrm>
            <a:off x="516428" y="4253345"/>
            <a:ext cx="11273790" cy="2456813"/>
          </a:xfrm>
          <a:prstGeom prst="rect">
            <a:avLst/>
          </a:prstGeom>
        </p:spPr>
      </p:pic>
      <p:pic>
        <p:nvPicPr>
          <p:cNvPr id="4" name="Picture 3">
            <a:extLst>
              <a:ext uri="{FF2B5EF4-FFF2-40B4-BE49-F238E27FC236}">
                <a16:creationId xmlns:a16="http://schemas.microsoft.com/office/drawing/2014/main" id="{339E77A5-A1A0-A822-FF6F-84407FEA3A7A}"/>
              </a:ext>
            </a:extLst>
          </p:cNvPr>
          <p:cNvPicPr>
            <a:picLocks noChangeAspect="1"/>
          </p:cNvPicPr>
          <p:nvPr/>
        </p:nvPicPr>
        <p:blipFill>
          <a:blip r:embed="rId3"/>
          <a:stretch>
            <a:fillRect/>
          </a:stretch>
        </p:blipFill>
        <p:spPr>
          <a:xfrm>
            <a:off x="1553613" y="871136"/>
            <a:ext cx="9199419" cy="3132827"/>
          </a:xfrm>
          <a:prstGeom prst="rect">
            <a:avLst/>
          </a:prstGeom>
        </p:spPr>
      </p:pic>
      <p:sp>
        <p:nvSpPr>
          <p:cNvPr id="7" name="TextBox 6">
            <a:extLst>
              <a:ext uri="{FF2B5EF4-FFF2-40B4-BE49-F238E27FC236}">
                <a16:creationId xmlns:a16="http://schemas.microsoft.com/office/drawing/2014/main" id="{D45B42D7-35A7-1A1C-182B-9E2B485E4FA4}"/>
              </a:ext>
            </a:extLst>
          </p:cNvPr>
          <p:cNvSpPr txBox="1"/>
          <p:nvPr/>
        </p:nvSpPr>
        <p:spPr>
          <a:xfrm>
            <a:off x="678873" y="224805"/>
            <a:ext cx="2604655" cy="646331"/>
          </a:xfrm>
          <a:prstGeom prst="rect">
            <a:avLst/>
          </a:prstGeom>
          <a:noFill/>
        </p:spPr>
        <p:txBody>
          <a:bodyPr wrap="square" rtlCol="0">
            <a:spAutoFit/>
          </a:bodyPr>
          <a:lstStyle/>
          <a:p>
            <a:r>
              <a:rPr lang="en-US" sz="3600" dirty="0">
                <a:solidFill>
                  <a:schemeClr val="accent2"/>
                </a:solidFill>
              </a:rPr>
              <a:t>Results -</a:t>
            </a:r>
            <a:endParaRPr lang="en-IN" sz="3600" dirty="0">
              <a:solidFill>
                <a:schemeClr val="accent2"/>
              </a:solidFill>
            </a:endParaRPr>
          </a:p>
        </p:txBody>
      </p:sp>
    </p:spTree>
    <p:extLst>
      <p:ext uri="{BB962C8B-B14F-4D97-AF65-F5344CB8AC3E}">
        <p14:creationId xmlns:p14="http://schemas.microsoft.com/office/powerpoint/2010/main" val="6944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3093154"/>
          </a:xfrm>
          <a:prstGeom prst="rect">
            <a:avLst/>
          </a:prstGeom>
          <a:noFill/>
        </p:spPr>
        <p:txBody>
          <a:bodyPr wrap="square" rtlCol="0">
            <a:spAutoFit/>
          </a:bodyPr>
          <a:lstStyle/>
          <a:p>
            <a:r>
              <a:rPr lang="en-US" sz="2400" dirty="0">
                <a:solidFill>
                  <a:srgbClr val="AE36FF"/>
                </a:solidFill>
                <a:cs typeface="Arial" panose="020B0604020202020204" pitchFamily="34" charset="0"/>
              </a:rPr>
              <a:t>Justification of Objectives</a:t>
            </a:r>
          </a:p>
          <a:p>
            <a:endParaRPr lang="en-US" sz="2000" dirty="0">
              <a:solidFill>
                <a:srgbClr val="AE36FF"/>
              </a:solidFill>
              <a:cs typeface="Arial" panose="020B0604020202020204" pitchFamily="34" charset="0"/>
            </a:endParaRPr>
          </a:p>
          <a:p>
            <a:pPr marL="285750" marR="914400" indent="-285750" algn="just" rtl="0">
              <a:lnSpc>
                <a:spcPct val="150000"/>
              </a:lnSpc>
              <a:spcBef>
                <a:spcPts val="0"/>
              </a:spcBef>
              <a:spcAft>
                <a:spcPts val="0"/>
              </a:spcAft>
              <a:buFontTx/>
              <a:buChar char="-"/>
            </a:pPr>
            <a:r>
              <a:rPr lang="en-US" dirty="0"/>
              <a:t>This</a:t>
            </a:r>
            <a:r>
              <a:rPr lang="en-US" sz="1800" b="0" i="0" u="none" strike="noStrike" dirty="0">
                <a:effectLst/>
              </a:rPr>
              <a:t> project can be used in various software domains which can be associated with banking sector, teaching sector, the finance sector, e-commerce sector, etc.</a:t>
            </a:r>
          </a:p>
          <a:p>
            <a:pPr marR="914400" algn="just" rtl="0">
              <a:lnSpc>
                <a:spcPct val="150000"/>
              </a:lnSpc>
              <a:spcBef>
                <a:spcPts val="0"/>
              </a:spcBef>
              <a:spcAft>
                <a:spcPts val="0"/>
              </a:spcAft>
            </a:pPr>
            <a:r>
              <a:rPr lang="en-US" sz="2000" b="0" i="0" dirty="0">
                <a:effectLst/>
              </a:rPr>
              <a:t>-  </a:t>
            </a:r>
            <a:r>
              <a:rPr lang="en-US" b="0" i="0" dirty="0">
                <a:effectLst/>
              </a:rPr>
              <a:t>It is making learning an algorithm much easier with visualizing it with animations and   understanding its time complexity and applications .</a:t>
            </a:r>
            <a:endParaRPr lang="en-US" b="0" dirty="0">
              <a:effectLst/>
            </a:endParaRPr>
          </a:p>
          <a:p>
            <a:endParaRPr lang="en-US" sz="2000" dirty="0">
              <a:solidFill>
                <a:srgbClr val="AE36FF"/>
              </a:solidFill>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41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4010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236682"/>
            <a:ext cx="9901002" cy="4970591"/>
          </a:xfrm>
          <a:prstGeom prst="rect">
            <a:avLst/>
          </a:prstGeom>
          <a:noFill/>
        </p:spPr>
        <p:txBody>
          <a:bodyPr wrap="square" rtlCol="0">
            <a:spAutoFit/>
          </a:bodyPr>
          <a:lstStyle/>
          <a:p>
            <a:pPr algn="just">
              <a:spcBef>
                <a:spcPts val="1200"/>
              </a:spcBef>
              <a:spcAft>
                <a:spcPts val="1200"/>
              </a:spcAft>
            </a:pPr>
            <a:r>
              <a:rPr lang="en-IN" sz="1800" dirty="0">
                <a:effectLst/>
                <a:ea typeface="Times New Roman" panose="02020603050405020304" pitchFamily="18" charset="0"/>
              </a:rPr>
              <a:t>[1] </a:t>
            </a:r>
            <a:r>
              <a:rPr lang="en-IN" sz="1800" u="sng" dirty="0">
                <a:solidFill>
                  <a:srgbClr val="1155CC"/>
                </a:solidFill>
                <a:effectLst/>
                <a:ea typeface="Times New Roman" panose="02020603050405020304" pitchFamily="18" charset="0"/>
                <a:hlinkClick r:id="rId2"/>
              </a:rPr>
              <a:t>Sorting Visualiser  dev community</a:t>
            </a:r>
            <a:endParaRPr lang="en-IN" sz="1800" dirty="0">
              <a:effectLst/>
              <a:ea typeface="Times New Roman" panose="02020603050405020304" pitchFamily="18" charset="0"/>
            </a:endParaRPr>
          </a:p>
          <a:p>
            <a:pPr algn="just">
              <a:spcBef>
                <a:spcPts val="1200"/>
              </a:spcBef>
              <a:spcAft>
                <a:spcPts val="1200"/>
              </a:spcAft>
            </a:pPr>
            <a:r>
              <a:rPr lang="en-IN" sz="1800" dirty="0">
                <a:effectLst/>
                <a:ea typeface="Times New Roman" panose="02020603050405020304" pitchFamily="18" charset="0"/>
              </a:rPr>
              <a:t>[2] </a:t>
            </a:r>
            <a:r>
              <a:rPr lang="en-IN" sz="1800" u="sng" dirty="0">
                <a:solidFill>
                  <a:srgbClr val="0563C1"/>
                </a:solidFill>
                <a:effectLst/>
                <a:ea typeface="Calibri" panose="020F0502020204030204" pitchFamily="34" charset="0"/>
                <a:cs typeface="Mangal" panose="02040503050203030202" pitchFamily="18" charset="0"/>
                <a:hlinkClick r:id="rId3"/>
              </a:rPr>
              <a:t>https://dl.acm.org/doi/10.1145/169059.169078</a:t>
            </a:r>
            <a:endParaRPr lang="en-IN" sz="1800" dirty="0">
              <a:effectLst/>
              <a:ea typeface="Times New Roman" panose="02020603050405020304" pitchFamily="18" charset="0"/>
            </a:endParaRPr>
          </a:p>
          <a:p>
            <a:pPr algn="just">
              <a:spcBef>
                <a:spcPts val="1200"/>
              </a:spcBef>
              <a:spcAft>
                <a:spcPts val="1200"/>
              </a:spcAft>
            </a:pPr>
            <a:r>
              <a:rPr lang="en-IN" sz="1800" dirty="0">
                <a:effectLst/>
                <a:ea typeface="Times New Roman" panose="02020603050405020304" pitchFamily="18" charset="0"/>
              </a:rPr>
              <a:t>[3] </a:t>
            </a:r>
            <a:r>
              <a:rPr lang="en-IN" sz="1800" u="sng" dirty="0">
                <a:solidFill>
                  <a:srgbClr val="0563C1"/>
                </a:solidFill>
                <a:effectLst/>
                <a:ea typeface="Times New Roman" panose="02020603050405020304" pitchFamily="18" charset="0"/>
                <a:hlinkClick r:id="rId4"/>
              </a:rPr>
              <a:t>https://digitalcommons.ric.edu/cgi/viewcontent.cgi?article=1129&amp;context=honors_projects</a:t>
            </a:r>
            <a:endParaRPr lang="en-IN" sz="1800" dirty="0">
              <a:effectLst/>
              <a:ea typeface="Times New Roman" panose="02020603050405020304" pitchFamily="18" charset="0"/>
            </a:endParaRPr>
          </a:p>
          <a:p>
            <a:pPr algn="just">
              <a:spcBef>
                <a:spcPts val="1200"/>
              </a:spcBef>
              <a:spcAft>
                <a:spcPts val="1200"/>
              </a:spcAft>
            </a:pPr>
            <a:r>
              <a:rPr lang="en-IN" sz="1800" dirty="0">
                <a:effectLst/>
                <a:ea typeface="Times New Roman" panose="02020603050405020304" pitchFamily="18" charset="0"/>
              </a:rPr>
              <a:t>[4] </a:t>
            </a:r>
            <a:r>
              <a:rPr lang="en-IN" sz="1800" u="sng" dirty="0">
                <a:solidFill>
                  <a:srgbClr val="0563C1"/>
                </a:solidFill>
                <a:effectLst/>
                <a:ea typeface="Times New Roman" panose="02020603050405020304" pitchFamily="18" charset="0"/>
                <a:hlinkClick r:id="rId5"/>
              </a:rPr>
              <a:t>http://faculty.tamuc.edu/dcreider/csci520/Note520/Note%206.htm</a:t>
            </a:r>
            <a:endParaRPr lang="en-IN" sz="1800" u="sng" dirty="0">
              <a:solidFill>
                <a:srgbClr val="0563C1"/>
              </a:solidFill>
              <a:effectLst/>
              <a:ea typeface="Times New Roman" panose="02020603050405020304" pitchFamily="18" charset="0"/>
            </a:endParaRPr>
          </a:p>
          <a:p>
            <a:pPr algn="just" rtl="0">
              <a:spcBef>
                <a:spcPts val="1200"/>
              </a:spcBef>
              <a:spcAft>
                <a:spcPts val="1200"/>
              </a:spcAft>
            </a:pPr>
            <a:r>
              <a:rPr lang="en-IN" sz="1800" b="0" i="0" u="none" strike="noStrike" dirty="0">
                <a:solidFill>
                  <a:srgbClr val="000000"/>
                </a:solidFill>
                <a:effectLst/>
              </a:rPr>
              <a:t>[</a:t>
            </a:r>
            <a:r>
              <a:rPr lang="en-IN" dirty="0">
                <a:solidFill>
                  <a:srgbClr val="000000"/>
                </a:solidFill>
              </a:rPr>
              <a:t>5</a:t>
            </a:r>
            <a:r>
              <a:rPr lang="en-IN" sz="1800" b="0" i="0" u="none" strike="noStrike" dirty="0">
                <a:solidFill>
                  <a:srgbClr val="000000"/>
                </a:solidFill>
                <a:effectLst/>
              </a:rPr>
              <a:t>]</a:t>
            </a:r>
            <a:r>
              <a:rPr lang="en-IN" sz="1800" b="0" i="0" u="sng" strike="noStrike" dirty="0">
                <a:solidFill>
                  <a:srgbClr val="1155CC"/>
                </a:solidFill>
                <a:effectLst/>
                <a:hlinkClick r:id="rId6"/>
              </a:rPr>
              <a:t>https://www.interviewkickstart.com/learn/time-complexities-of-all-sorting-algorithms#:~:text=a%20simplified%20form.-,Space%20Complexity%3A,complexity%20is%20O(1).</a:t>
            </a:r>
            <a:endParaRPr lang="en-IN" b="0" dirty="0">
              <a:effectLst/>
            </a:endParaRPr>
          </a:p>
          <a:p>
            <a:pPr algn="just" rtl="0">
              <a:lnSpc>
                <a:spcPct val="150000"/>
              </a:lnSpc>
              <a:spcBef>
                <a:spcPts val="0"/>
              </a:spcBef>
              <a:spcAft>
                <a:spcPts val="0"/>
              </a:spcAft>
            </a:pPr>
            <a:r>
              <a:rPr lang="en-IN" sz="1800" b="0" i="0" u="none" strike="noStrike" dirty="0">
                <a:solidFill>
                  <a:srgbClr val="000000"/>
                </a:solidFill>
                <a:effectLst/>
              </a:rPr>
              <a:t>[6]</a:t>
            </a:r>
            <a:r>
              <a:rPr lang="en-IN" sz="1800" b="0" i="0" u="none" strike="noStrike" dirty="0">
                <a:solidFill>
                  <a:srgbClr val="000000"/>
                </a:solidFill>
                <a:effectLst/>
                <a:hlinkClick r:id="rId7"/>
              </a:rPr>
              <a:t> </a:t>
            </a:r>
            <a:r>
              <a:rPr lang="en-IN" sz="1800" b="0" i="0" u="sng" strike="noStrike" dirty="0">
                <a:solidFill>
                  <a:srgbClr val="1155CC"/>
                </a:solidFill>
                <a:effectLst/>
                <a:hlinkClick r:id="rId7"/>
              </a:rPr>
              <a:t>https://panthema.net/2013/sound-of-sorting/</a:t>
            </a:r>
            <a:endParaRPr lang="en-IN" b="0" dirty="0">
              <a:effectLst/>
            </a:endParaRPr>
          </a:p>
          <a:p>
            <a:pPr algn="just" rtl="0">
              <a:lnSpc>
                <a:spcPct val="150000"/>
              </a:lnSpc>
              <a:spcBef>
                <a:spcPts val="0"/>
              </a:spcBef>
              <a:spcAft>
                <a:spcPts val="0"/>
              </a:spcAft>
            </a:pPr>
            <a:r>
              <a:rPr lang="en-IN" sz="1800" b="0" i="0" u="none" strike="noStrike" dirty="0">
                <a:solidFill>
                  <a:srgbClr val="000000"/>
                </a:solidFill>
                <a:effectLst/>
              </a:rPr>
              <a:t>[7]</a:t>
            </a:r>
            <a:r>
              <a:rPr lang="en-IN" sz="1800" b="0" i="0" u="none" strike="noStrike" dirty="0">
                <a:solidFill>
                  <a:srgbClr val="000000"/>
                </a:solidFill>
                <a:effectLst/>
                <a:hlinkClick r:id="rId3"/>
              </a:rPr>
              <a:t> </a:t>
            </a:r>
            <a:r>
              <a:rPr lang="en-IN" sz="1800" b="0" i="0" u="sng" strike="noStrike" dirty="0">
                <a:solidFill>
                  <a:srgbClr val="1155CC"/>
                </a:solidFill>
                <a:effectLst/>
                <a:hlinkClick r:id="rId3"/>
              </a:rPr>
              <a:t>https://dl.acm.org/doi/10.1145/169059.169078</a:t>
            </a:r>
            <a:endParaRPr lang="en-IN" b="0" dirty="0">
              <a:effectLst/>
            </a:endParaRPr>
          </a:p>
          <a:p>
            <a:pPr>
              <a:lnSpc>
                <a:spcPct val="150000"/>
              </a:lnSpc>
            </a:pPr>
            <a:r>
              <a:rPr lang="en-IN" sz="1800" b="0" i="0" u="none" strike="noStrike" dirty="0">
                <a:solidFill>
                  <a:srgbClr val="000000"/>
                </a:solidFill>
                <a:effectLst/>
              </a:rPr>
              <a:t>[8] </a:t>
            </a:r>
            <a:r>
              <a:rPr lang="en-IN" sz="1800" b="0" i="0" u="sng" strike="noStrike" dirty="0">
                <a:solidFill>
                  <a:srgbClr val="1155CC"/>
                </a:solidFill>
                <a:effectLst/>
                <a:hlinkClick r:id="rId8"/>
              </a:rPr>
              <a:t>https://www.geeksforgeeks.org/time-complexities-of-all-sorting-algorithms/</a:t>
            </a:r>
            <a:endParaRPr lang="en-IN" sz="1800" dirty="0">
              <a:effectLst/>
              <a:ea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1077218"/>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 – </a:t>
            </a:r>
          </a:p>
          <a:p>
            <a:r>
              <a:rPr lang="en-IN" sz="3200" b="1" dirty="0">
                <a:solidFill>
                  <a:srgbClr val="46B0FA"/>
                </a:solidFill>
                <a:latin typeface="+mn-lt"/>
              </a:rPr>
              <a:t>Sorting visualizer</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31123" y="1809197"/>
            <a:ext cx="10172403" cy="4724370"/>
          </a:xfrm>
          <a:prstGeom prst="rect">
            <a:avLst/>
          </a:prstGeom>
          <a:noFill/>
        </p:spPr>
        <p:txBody>
          <a:bodyPr wrap="square" rtlCol="0">
            <a:spAutoFit/>
          </a:bodyPr>
          <a:lstStyle/>
          <a:p>
            <a:pPr algn="just">
              <a:lnSpc>
                <a:spcPct val="150000"/>
              </a:lnSpc>
            </a:pPr>
            <a:r>
              <a:rPr lang="en-US" dirty="0"/>
              <a:t>Our</a:t>
            </a:r>
            <a:r>
              <a:rPr lang="en-US" b="0" i="0" dirty="0">
                <a:effectLst/>
              </a:rPr>
              <a:t> sorting visualizer is an application for visualizing of different sorting algorithms like selection sort, bubble sort, insertion sort, quick sort, </a:t>
            </a:r>
            <a:r>
              <a:rPr lang="en-US" b="0" i="0" dirty="0" err="1">
                <a:effectLst/>
              </a:rPr>
              <a:t>etc</a:t>
            </a:r>
            <a:r>
              <a:rPr lang="en-US" b="0" i="0" dirty="0">
                <a:effectLst/>
              </a:rPr>
              <a:t> </a:t>
            </a:r>
            <a:r>
              <a:rPr lang="en-US" b="1" dirty="0"/>
              <a:t>w</a:t>
            </a:r>
            <a:r>
              <a:rPr lang="en-US" b="1" i="0" dirty="0">
                <a:effectLst/>
              </a:rPr>
              <a:t>ith the functionality of (speed control) and (array size control) </a:t>
            </a:r>
            <a:r>
              <a:rPr lang="en-IN" sz="1800" kern="1800" dirty="0">
                <a:solidFill>
                  <a:srgbClr val="000000"/>
                </a:solidFill>
                <a:effectLst/>
                <a:latin typeface="Times New Roman" panose="02020603050405020304" pitchFamily="18" charset="0"/>
                <a:ea typeface="Times New Roman" panose="02020603050405020304" pitchFamily="18" charset="0"/>
              </a:rPr>
              <a:t>and also displaying the </a:t>
            </a:r>
            <a:r>
              <a:rPr lang="en-IN" sz="1800" dirty="0">
                <a:solidFill>
                  <a:srgbClr val="000000"/>
                </a:solidFill>
                <a:effectLst/>
                <a:latin typeface="Times New Roman" panose="02020603050405020304" pitchFamily="18" charset="0"/>
                <a:ea typeface="Calibri" panose="020F0502020204030204" pitchFamily="34" charset="0"/>
              </a:rPr>
              <a:t>time complexity and applications of those sorting algorithms .</a:t>
            </a:r>
            <a:endParaRPr lang="en-US" b="1" i="0" dirty="0">
              <a:effectLst/>
            </a:endParaRPr>
          </a:p>
          <a:p>
            <a:pPr algn="just">
              <a:lnSpc>
                <a:spcPct val="150000"/>
              </a:lnSpc>
            </a:pPr>
            <a:r>
              <a:rPr lang="en-IN" sz="1800" dirty="0">
                <a:effectLst/>
                <a:ea typeface="Times New Roman" panose="02020603050405020304" pitchFamily="18" charset="0"/>
              </a:rPr>
              <a:t>Sorting is a process in which data/items is arranged in an increasing or decreasing manner. </a:t>
            </a:r>
          </a:p>
          <a:p>
            <a:pPr algn="just">
              <a:lnSpc>
                <a:spcPct val="150000"/>
              </a:lnSpc>
              <a:spcBef>
                <a:spcPts val="1200"/>
              </a:spcBef>
              <a:spcAft>
                <a:spcPts val="1200"/>
              </a:spcAft>
            </a:pPr>
            <a:r>
              <a:rPr lang="en-IN" sz="1800" dirty="0">
                <a:effectLst/>
                <a:ea typeface="Times New Roman" panose="02020603050405020304" pitchFamily="18" charset="0"/>
                <a:cs typeface="Mangal" panose="02040503050203030202" pitchFamily="18" charset="0"/>
              </a:rPr>
              <a:t>Our project is to sort </a:t>
            </a:r>
            <a:r>
              <a:rPr lang="en-IN" dirty="0">
                <a:ea typeface="Times New Roman" panose="02020603050405020304" pitchFamily="18" charset="0"/>
                <a:cs typeface="Mangal" panose="02040503050203030202" pitchFamily="18" charset="0"/>
              </a:rPr>
              <a:t>the</a:t>
            </a:r>
            <a:r>
              <a:rPr lang="en-IN" sz="1800" dirty="0">
                <a:effectLst/>
                <a:ea typeface="Times New Roman" panose="02020603050405020304" pitchFamily="18" charset="0"/>
                <a:cs typeface="Mangal" panose="02040503050203030202" pitchFamily="18" charset="0"/>
              </a:rPr>
              <a:t> array and visualize the sorting process in a increasing manner .</a:t>
            </a:r>
          </a:p>
          <a:p>
            <a:pPr algn="just">
              <a:spcBef>
                <a:spcPts val="1200"/>
              </a:spcBef>
              <a:spcAft>
                <a:spcPts val="1200"/>
              </a:spcAft>
            </a:pPr>
            <a:r>
              <a:rPr lang="en-US" b="0" i="0" dirty="0">
                <a:effectLst/>
              </a:rPr>
              <a:t>Sorting visualizer helps visualize data with use of various sorting algorithms and use animations to show the sorting process.</a:t>
            </a:r>
            <a:endParaRPr lang="en-IN" sz="1800" dirty="0">
              <a:effectLst/>
              <a:ea typeface="Calibri" panose="020F0502020204030204" pitchFamily="34" charset="0"/>
              <a:cs typeface="Mangal" panose="02040503050203030202" pitchFamily="18" charset="0"/>
            </a:endParaRPr>
          </a:p>
          <a:p>
            <a:pPr algn="just">
              <a:lnSpc>
                <a:spcPct val="150000"/>
              </a:lnSpc>
            </a:pPr>
            <a:r>
              <a:rPr lang="en-IN" sz="1800" dirty="0">
                <a:effectLst/>
                <a:ea typeface="Times New Roman" panose="02020603050405020304" pitchFamily="18" charset="0"/>
              </a:rPr>
              <a:t>The output will </a:t>
            </a:r>
            <a:r>
              <a:rPr lang="en-IN" sz="1800" b="1" dirty="0">
                <a:effectLst/>
                <a:ea typeface="Times New Roman" panose="02020603050405020304" pitchFamily="18" charset="0"/>
              </a:rPr>
              <a:t>first show a non sorted array in the form of a bar graph </a:t>
            </a:r>
            <a:r>
              <a:rPr lang="en-IN" sz="1800" dirty="0">
                <a:effectLst/>
                <a:ea typeface="Times New Roman" panose="02020603050405020304" pitchFamily="18" charset="0"/>
              </a:rPr>
              <a:t>, then it will visualize the process in which the array is being sorted </a:t>
            </a:r>
            <a:r>
              <a:rPr lang="en-IN" sz="1800" b="1" dirty="0">
                <a:effectLst/>
                <a:ea typeface="Times New Roman" panose="02020603050405020304" pitchFamily="18" charset="0"/>
              </a:rPr>
              <a:t>by swapping the bar graph position according to the sorting algorithm</a:t>
            </a:r>
            <a:r>
              <a:rPr lang="en-IN" b="1" dirty="0">
                <a:ea typeface="Times New Roman" panose="02020603050405020304" pitchFamily="18" charset="0"/>
              </a:rPr>
              <a:t> .</a:t>
            </a:r>
            <a:endParaRPr lang="en-US" sz="1800" b="1" dirty="0">
              <a:ea typeface="Times New Roman" panose="02020603050405020304" pitchFamily="18" charset="0"/>
            </a:endParaRPr>
          </a:p>
          <a:p>
            <a:endParaRPr lang="en-US" dirty="0">
              <a:solidFill>
                <a:schemeClr val="tx1">
                  <a:lumMod val="75000"/>
                  <a:lumOff val="25000"/>
                </a:schemeClr>
              </a:solidFill>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138D-4B47-B246-2BC0-3343D884032D}"/>
              </a:ext>
            </a:extLst>
          </p:cNvPr>
          <p:cNvSpPr>
            <a:spLocks noGrp="1"/>
          </p:cNvSpPr>
          <p:nvPr>
            <p:ph type="ctrTitle"/>
          </p:nvPr>
        </p:nvSpPr>
        <p:spPr>
          <a:xfrm>
            <a:off x="969818" y="727435"/>
            <a:ext cx="8201891" cy="678728"/>
          </a:xfrm>
        </p:spPr>
        <p:txBody>
          <a:bodyPr/>
          <a:lstStyle/>
          <a:p>
            <a:pPr algn="l"/>
            <a:br>
              <a:rPr lang="en-IN" sz="3600" b="1" dirty="0">
                <a:solidFill>
                  <a:srgbClr val="46B0FA"/>
                </a:solidFill>
                <a:latin typeface="Arial" panose="020B0604020202020204" pitchFamily="34" charset="0"/>
                <a:cs typeface="Arial" panose="020B0604020202020204" pitchFamily="34" charset="0"/>
              </a:rPr>
            </a:br>
            <a:r>
              <a:rPr lang="en-IN" sz="3600" b="1" dirty="0">
                <a:solidFill>
                  <a:srgbClr val="46B0FA"/>
                </a:solidFill>
                <a:latin typeface="Arial" panose="020B0604020202020204" pitchFamily="34" charset="0"/>
                <a:cs typeface="Arial" panose="020B0604020202020204" pitchFamily="34" charset="0"/>
              </a:rPr>
              <a:t>Technical Concepts (Algorithms) used</a:t>
            </a:r>
          </a:p>
        </p:txBody>
      </p:sp>
      <p:sp>
        <p:nvSpPr>
          <p:cNvPr id="3" name="Subtitle 2">
            <a:extLst>
              <a:ext uri="{FF2B5EF4-FFF2-40B4-BE49-F238E27FC236}">
                <a16:creationId xmlns:a16="http://schemas.microsoft.com/office/drawing/2014/main" id="{13B4C6F8-71E2-C2C4-B14E-1BB0EEBFFB5B}"/>
              </a:ext>
            </a:extLst>
          </p:cNvPr>
          <p:cNvSpPr>
            <a:spLocks noGrp="1"/>
          </p:cNvSpPr>
          <p:nvPr>
            <p:ph type="subTitle" idx="1"/>
          </p:nvPr>
        </p:nvSpPr>
        <p:spPr>
          <a:xfrm>
            <a:off x="969818" y="1579418"/>
            <a:ext cx="10252364" cy="5029199"/>
          </a:xfrm>
        </p:spPr>
        <p:txBody>
          <a:bodyPr/>
          <a:lstStyle/>
          <a:p>
            <a:pPr algn="l"/>
            <a:r>
              <a:rPr lang="en-IN" sz="2000" dirty="0">
                <a:cs typeface="Arial" panose="020B0604020202020204" pitchFamily="34" charset="0"/>
              </a:rPr>
              <a:t>- Used</a:t>
            </a:r>
            <a:r>
              <a:rPr lang="en-IN" sz="2000" b="1" dirty="0">
                <a:cs typeface="Arial" panose="020B0604020202020204" pitchFamily="34" charset="0"/>
              </a:rPr>
              <a:t> python 3.9 version </a:t>
            </a:r>
            <a:r>
              <a:rPr lang="en-IN" sz="2000" dirty="0">
                <a:cs typeface="Arial" panose="020B0604020202020204" pitchFamily="34" charset="0"/>
              </a:rPr>
              <a:t>for creating the project sorting visualizer and used python programming concepts for the coding .</a:t>
            </a:r>
          </a:p>
          <a:p>
            <a:pPr algn="l"/>
            <a:r>
              <a:rPr lang="en-IN" sz="2000" dirty="0">
                <a:cs typeface="Arial" panose="020B0604020202020204" pitchFamily="34" charset="0"/>
              </a:rPr>
              <a:t>- Used python libraries such as </a:t>
            </a:r>
            <a:r>
              <a:rPr lang="en-IN" sz="2000" b="1" dirty="0" err="1">
                <a:cs typeface="Arial" panose="020B0604020202020204" pitchFamily="34" charset="0"/>
              </a:rPr>
              <a:t>Tkinter</a:t>
            </a:r>
            <a:r>
              <a:rPr lang="en-IN" sz="2000" b="1" dirty="0">
                <a:cs typeface="Arial" panose="020B0604020202020204" pitchFamily="34" charset="0"/>
              </a:rPr>
              <a:t>, random, time, math</a:t>
            </a:r>
          </a:p>
          <a:p>
            <a:pPr algn="l"/>
            <a:r>
              <a:rPr lang="en-US" sz="2000" i="0" dirty="0">
                <a:effectLst/>
                <a:cs typeface="Arial" panose="020B0604020202020204" pitchFamily="34" charset="0"/>
              </a:rPr>
              <a:t>-</a:t>
            </a:r>
            <a:r>
              <a:rPr lang="en-US" sz="2000" b="1" i="0" dirty="0">
                <a:effectLst/>
                <a:cs typeface="Arial" panose="020B0604020202020204" pitchFamily="34" charset="0"/>
              </a:rPr>
              <a:t> </a:t>
            </a:r>
            <a:r>
              <a:rPr lang="en-US" sz="2000" b="1" i="0" dirty="0" err="1">
                <a:effectLst/>
                <a:cs typeface="Arial" panose="020B0604020202020204" pitchFamily="34" charset="0"/>
              </a:rPr>
              <a:t>Tkinter</a:t>
            </a:r>
            <a:r>
              <a:rPr lang="en-US" sz="2000" b="1" i="0" dirty="0">
                <a:effectLst/>
                <a:cs typeface="Arial" panose="020B0604020202020204" pitchFamily="34" charset="0"/>
              </a:rPr>
              <a:t> </a:t>
            </a:r>
            <a:r>
              <a:rPr lang="en-US" sz="2000" i="0" dirty="0">
                <a:effectLst/>
                <a:cs typeface="Arial" panose="020B0604020202020204" pitchFamily="34" charset="0"/>
              </a:rPr>
              <a:t>is the standard GUI library for Python. </a:t>
            </a:r>
          </a:p>
          <a:p>
            <a:pPr algn="l"/>
            <a:r>
              <a:rPr lang="en-US" sz="2000" i="0" dirty="0">
                <a:effectLst/>
              </a:rPr>
              <a:t>- </a:t>
            </a:r>
            <a:r>
              <a:rPr lang="en-US" sz="2000" b="1" i="0" dirty="0">
                <a:effectLst/>
              </a:rPr>
              <a:t>Random</a:t>
            </a:r>
            <a:r>
              <a:rPr lang="en-US" sz="2000" i="0" dirty="0">
                <a:effectLst/>
              </a:rPr>
              <a:t> module is an in-built module of Python which is used to generate random numbers.</a:t>
            </a:r>
          </a:p>
          <a:p>
            <a:pPr algn="l"/>
            <a:r>
              <a:rPr lang="en-US" sz="2000" dirty="0"/>
              <a:t>- </a:t>
            </a:r>
            <a:r>
              <a:rPr lang="en-US" sz="2000" b="1" dirty="0"/>
              <a:t>T</a:t>
            </a:r>
            <a:r>
              <a:rPr lang="en-US" sz="2000" b="1" i="0" dirty="0">
                <a:effectLst/>
              </a:rPr>
              <a:t>ime</a:t>
            </a:r>
            <a:r>
              <a:rPr lang="en-US" sz="2000" i="0" dirty="0">
                <a:effectLst/>
              </a:rPr>
              <a:t> module provides many ways of representing time in code, such as objects, numbers, and strings. It also provides functionality other than representing time, like waiting during code execution and measuring the efficiency of your code.</a:t>
            </a:r>
          </a:p>
          <a:p>
            <a:pPr algn="l"/>
            <a:r>
              <a:rPr lang="en-US" sz="1200" b="0" i="0" dirty="0">
                <a:effectLst/>
                <a:latin typeface="arial" panose="020B0604020202020204" pitchFamily="34" charset="0"/>
              </a:rPr>
              <a:t>- </a:t>
            </a:r>
            <a:r>
              <a:rPr lang="en-US" sz="2000" b="1" i="0" dirty="0">
                <a:effectLst/>
              </a:rPr>
              <a:t>Math</a:t>
            </a:r>
            <a:r>
              <a:rPr lang="en-US" sz="2000" i="0" dirty="0">
                <a:effectLst/>
              </a:rPr>
              <a:t> is a built-in module that provides standard mathematical constants and functions.</a:t>
            </a:r>
          </a:p>
          <a:p>
            <a:pPr algn="l"/>
            <a:r>
              <a:rPr lang="en-US" sz="2000" dirty="0"/>
              <a:t>- Used and visualized sorting of</a:t>
            </a:r>
            <a:r>
              <a:rPr lang="en-US" sz="2000" b="1" dirty="0"/>
              <a:t> selection sort, insertion sort, bubble sort, quick sort, heap sort, cocktail </a:t>
            </a:r>
            <a:r>
              <a:rPr lang="en-US" sz="2000" b="1" dirty="0" err="1"/>
              <a:t>sort,etc</a:t>
            </a:r>
            <a:r>
              <a:rPr lang="en-US" sz="2000" b="1" dirty="0"/>
              <a:t>.</a:t>
            </a:r>
            <a:endParaRPr lang="en-IN" sz="2000" b="1" dirty="0"/>
          </a:p>
          <a:p>
            <a:endParaRPr lang="en-IN" dirty="0"/>
          </a:p>
          <a:p>
            <a:endParaRPr lang="en-IN" dirty="0"/>
          </a:p>
          <a:p>
            <a:endParaRPr lang="en-IN" dirty="0"/>
          </a:p>
        </p:txBody>
      </p:sp>
    </p:spTree>
    <p:extLst>
      <p:ext uri="{BB962C8B-B14F-4D97-AF65-F5344CB8AC3E}">
        <p14:creationId xmlns:p14="http://schemas.microsoft.com/office/powerpoint/2010/main" val="231285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138D-4B47-B246-2BC0-3343D884032D}"/>
              </a:ext>
            </a:extLst>
          </p:cNvPr>
          <p:cNvSpPr>
            <a:spLocks noGrp="1"/>
          </p:cNvSpPr>
          <p:nvPr>
            <p:ph type="ctrTitle"/>
          </p:nvPr>
        </p:nvSpPr>
        <p:spPr>
          <a:xfrm>
            <a:off x="969818" y="533472"/>
            <a:ext cx="8201891" cy="678728"/>
          </a:xfrm>
        </p:spPr>
        <p:txBody>
          <a:bodyPr/>
          <a:lstStyle/>
          <a:p>
            <a:pPr algn="l"/>
            <a:br>
              <a:rPr lang="en-IN" sz="3600" b="1" dirty="0">
                <a:solidFill>
                  <a:srgbClr val="46B0FA"/>
                </a:solidFill>
                <a:latin typeface="+mn-lt"/>
              </a:rPr>
            </a:br>
            <a:br>
              <a:rPr lang="en-IN" sz="3600" b="1" dirty="0">
                <a:solidFill>
                  <a:srgbClr val="46B0FA"/>
                </a:solidFill>
                <a:latin typeface="+mn-lt"/>
              </a:rPr>
            </a:br>
            <a:r>
              <a:rPr lang="en-IN" sz="3600" b="1" dirty="0">
                <a:solidFill>
                  <a:srgbClr val="46B0FA"/>
                </a:solidFill>
                <a:latin typeface="+mn-lt"/>
              </a:rPr>
              <a:t>   </a:t>
            </a:r>
            <a:r>
              <a:rPr lang="en-IN" sz="3600" b="1" dirty="0">
                <a:solidFill>
                  <a:srgbClr val="46B0FA"/>
                </a:solidFill>
                <a:latin typeface="Arial" panose="020B0604020202020204" pitchFamily="34" charset="0"/>
                <a:cs typeface="Arial" panose="020B0604020202020204" pitchFamily="34" charset="0"/>
              </a:rPr>
              <a:t>Motivation</a:t>
            </a:r>
          </a:p>
        </p:txBody>
      </p:sp>
      <p:sp>
        <p:nvSpPr>
          <p:cNvPr id="3" name="Subtitle 2">
            <a:extLst>
              <a:ext uri="{FF2B5EF4-FFF2-40B4-BE49-F238E27FC236}">
                <a16:creationId xmlns:a16="http://schemas.microsoft.com/office/drawing/2014/main" id="{13B4C6F8-71E2-C2C4-B14E-1BB0EEBFFB5B}"/>
              </a:ext>
            </a:extLst>
          </p:cNvPr>
          <p:cNvSpPr>
            <a:spLocks noGrp="1"/>
          </p:cNvSpPr>
          <p:nvPr>
            <p:ph type="subTitle" idx="1"/>
          </p:nvPr>
        </p:nvSpPr>
        <p:spPr>
          <a:xfrm>
            <a:off x="1371600" y="1551709"/>
            <a:ext cx="9296400" cy="4461166"/>
          </a:xfrm>
        </p:spPr>
        <p:txBody>
          <a:bodyPr/>
          <a:lstStyle/>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We sort many things in our daily life such as medicine to eat, playing cards, etc. </a:t>
            </a:r>
            <a:endParaRPr lang="en-IN" sz="2000" dirty="0">
              <a:solidFill>
                <a:srgbClr val="000000"/>
              </a:solidFill>
              <a:ea typeface="Times New Roman" panose="02020603050405020304" pitchFamily="18"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Sorting is also an important aspect in performing computer tasks. We sort the database to make it easier for us to look at it and search for an item much easier.</a:t>
            </a:r>
            <a:endParaRPr lang="en-IN" sz="2000" dirty="0">
              <a:effectLst/>
              <a:ea typeface="Calibri" panose="020F0502020204030204" pitchFamily="34" charset="0"/>
              <a:cs typeface="Mangal" panose="02040503050203030202" pitchFamily="18" charset="0"/>
            </a:endParaRPr>
          </a:p>
          <a:p>
            <a:pPr algn="just"/>
            <a:r>
              <a:rPr lang="en-IN" sz="2000" dirty="0">
                <a:solidFill>
                  <a:srgbClr val="000000"/>
                </a:solidFill>
                <a:ea typeface="Times New Roman" panose="02020603050405020304" pitchFamily="18" charset="0"/>
              </a:rPr>
              <a:t>N</a:t>
            </a:r>
            <a:r>
              <a:rPr lang="en-IN" sz="2000" dirty="0">
                <a:solidFill>
                  <a:srgbClr val="000000"/>
                </a:solidFill>
                <a:effectLst/>
                <a:ea typeface="Times New Roman" panose="02020603050405020304" pitchFamily="18" charset="0"/>
              </a:rPr>
              <a:t>aturally there has been an intensive study of this topic and many algorithms have been devised for our preferred needs. Some algorithms are faster but unstable and some are slower but can sort a huge heap of data perfectly. It is necessary to choose the best algorithm for the required sorting as no one would use quicksort for sorting a database by date even though it is the most used algorithm in all computer programming languages.</a:t>
            </a:r>
            <a:endParaRPr lang="en-IN" sz="2000" dirty="0"/>
          </a:p>
        </p:txBody>
      </p:sp>
    </p:spTree>
    <p:extLst>
      <p:ext uri="{BB962C8B-B14F-4D97-AF65-F5344CB8AC3E}">
        <p14:creationId xmlns:p14="http://schemas.microsoft.com/office/powerpoint/2010/main" val="242980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138D-4B47-B246-2BC0-3343D884032D}"/>
              </a:ext>
            </a:extLst>
          </p:cNvPr>
          <p:cNvSpPr>
            <a:spLocks noGrp="1"/>
          </p:cNvSpPr>
          <p:nvPr>
            <p:ph type="ctrTitle"/>
          </p:nvPr>
        </p:nvSpPr>
        <p:spPr>
          <a:xfrm>
            <a:off x="415637" y="415635"/>
            <a:ext cx="8201891" cy="678728"/>
          </a:xfrm>
        </p:spPr>
        <p:txBody>
          <a:bodyPr/>
          <a:lstStyle/>
          <a:p>
            <a:pPr algn="l"/>
            <a:br>
              <a:rPr lang="en-IN" sz="3600" b="1" dirty="0">
                <a:solidFill>
                  <a:srgbClr val="46B0FA"/>
                </a:solidFill>
                <a:latin typeface="+mn-lt"/>
              </a:rPr>
            </a:br>
            <a:br>
              <a:rPr lang="en-IN" sz="3600" b="1" dirty="0">
                <a:solidFill>
                  <a:srgbClr val="46B0FA"/>
                </a:solidFill>
                <a:latin typeface="+mn-lt"/>
              </a:rPr>
            </a:br>
            <a:r>
              <a:rPr lang="en-IN" sz="3600" b="1" dirty="0">
                <a:solidFill>
                  <a:srgbClr val="46B0FA"/>
                </a:solidFill>
                <a:latin typeface="Arial" panose="020B0604020202020204" pitchFamily="34" charset="0"/>
                <a:cs typeface="Arial" panose="020B0604020202020204" pitchFamily="34" charset="0"/>
              </a:rPr>
              <a:t>Problem Statement</a:t>
            </a:r>
          </a:p>
        </p:txBody>
      </p:sp>
      <p:sp>
        <p:nvSpPr>
          <p:cNvPr id="3" name="Subtitle 2">
            <a:extLst>
              <a:ext uri="{FF2B5EF4-FFF2-40B4-BE49-F238E27FC236}">
                <a16:creationId xmlns:a16="http://schemas.microsoft.com/office/drawing/2014/main" id="{13B4C6F8-71E2-C2C4-B14E-1BB0EEBFFB5B}"/>
              </a:ext>
            </a:extLst>
          </p:cNvPr>
          <p:cNvSpPr>
            <a:spLocks noGrp="1"/>
          </p:cNvSpPr>
          <p:nvPr>
            <p:ph type="subTitle" idx="1"/>
          </p:nvPr>
        </p:nvSpPr>
        <p:spPr>
          <a:xfrm>
            <a:off x="1371600" y="1773383"/>
            <a:ext cx="9296400" cy="4211782"/>
          </a:xfrm>
        </p:spPr>
        <p:txBody>
          <a:bodyPr/>
          <a:lstStyle/>
          <a:p>
            <a:endParaRPr lang="en-IN" dirty="0">
              <a:solidFill>
                <a:srgbClr val="000000"/>
              </a:solidFill>
              <a:effectLst/>
              <a:latin typeface="Times New Roman" panose="02020603050405020304" pitchFamily="18" charset="0"/>
              <a:ea typeface="Calibri" panose="020F0502020204030204" pitchFamily="34" charset="0"/>
            </a:endParaRPr>
          </a:p>
          <a:p>
            <a:r>
              <a:rPr lang="en-IN" dirty="0">
                <a:solidFill>
                  <a:srgbClr val="000000"/>
                </a:solidFill>
                <a:effectLst/>
                <a:latin typeface="Times New Roman" panose="02020603050405020304" pitchFamily="18" charset="0"/>
                <a:ea typeface="Calibri" panose="020F0502020204030204" pitchFamily="34" charset="0"/>
              </a:rPr>
              <a:t>To sort the data or arrays using various sorting algorithms and then visualizing the results on the screen along with displaying the time complexities and applications of the sorting algorithms .</a:t>
            </a:r>
            <a:endParaRPr lang="en-IN" dirty="0"/>
          </a:p>
        </p:txBody>
      </p:sp>
    </p:spTree>
    <p:extLst>
      <p:ext uri="{BB962C8B-B14F-4D97-AF65-F5344CB8AC3E}">
        <p14:creationId xmlns:p14="http://schemas.microsoft.com/office/powerpoint/2010/main" val="391732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B6A4-CA83-9192-1BCB-2CD10999D0ED}"/>
              </a:ext>
            </a:extLst>
          </p:cNvPr>
          <p:cNvSpPr>
            <a:spLocks noGrp="1"/>
          </p:cNvSpPr>
          <p:nvPr>
            <p:ph type="ctrTitle"/>
          </p:nvPr>
        </p:nvSpPr>
        <p:spPr>
          <a:xfrm>
            <a:off x="-1537854" y="276947"/>
            <a:ext cx="9144000" cy="955819"/>
          </a:xfrm>
        </p:spPr>
        <p:txBody>
          <a:bodyPr/>
          <a:lstStyle/>
          <a:p>
            <a:r>
              <a:rPr lang="en-IN" sz="3600" b="1" dirty="0">
                <a:solidFill>
                  <a:srgbClr val="4AAEFC"/>
                </a:solidFill>
                <a:latin typeface="Arial" panose="020B0604020202020204" pitchFamily="34" charset="0"/>
                <a:cs typeface="Arial" panose="020B0604020202020204" pitchFamily="34" charset="0"/>
              </a:rPr>
              <a:t>Area of application</a:t>
            </a:r>
          </a:p>
        </p:txBody>
      </p:sp>
      <p:sp>
        <p:nvSpPr>
          <p:cNvPr id="3" name="Subtitle 2">
            <a:extLst>
              <a:ext uri="{FF2B5EF4-FFF2-40B4-BE49-F238E27FC236}">
                <a16:creationId xmlns:a16="http://schemas.microsoft.com/office/drawing/2014/main" id="{CC2EE2A0-E827-63A8-56C6-EE33D170F505}"/>
              </a:ext>
            </a:extLst>
          </p:cNvPr>
          <p:cNvSpPr>
            <a:spLocks noGrp="1"/>
          </p:cNvSpPr>
          <p:nvPr>
            <p:ph type="subTitle" idx="1"/>
          </p:nvPr>
        </p:nvSpPr>
        <p:spPr>
          <a:xfrm>
            <a:off x="748145" y="1856510"/>
            <a:ext cx="10626437" cy="4433598"/>
          </a:xfrm>
        </p:spPr>
        <p:txBody>
          <a:bodyPr/>
          <a:lstStyle/>
          <a:p>
            <a:pPr algn="l"/>
            <a:r>
              <a:rPr lang="en-US" sz="2000" dirty="0"/>
              <a:t>1</a:t>
            </a:r>
            <a:r>
              <a:rPr lang="en-US" sz="2000" b="0" i="0" dirty="0">
                <a:effectLst/>
              </a:rPr>
              <a:t>. Helps to learn and understand sorting algorithms better and easily .</a:t>
            </a:r>
            <a:endParaRPr lang="en-IN" sz="2000" dirty="0">
              <a:ea typeface="Times New Roman" panose="02020603050405020304" pitchFamily="18" charset="0"/>
              <a:cs typeface="Mangal" panose="02040503050203030202" pitchFamily="18" charset="0"/>
            </a:endParaRPr>
          </a:p>
          <a:p>
            <a:pPr algn="l"/>
            <a:r>
              <a:rPr lang="en-IN" sz="2000" dirty="0">
                <a:effectLst/>
                <a:ea typeface="Times New Roman" panose="02020603050405020304" pitchFamily="18" charset="0"/>
                <a:cs typeface="Mangal" panose="02040503050203030202" pitchFamily="18" charset="0"/>
              </a:rPr>
              <a:t>2. We can sort the databases to make it easier for us to look at it and search for an item much easier.</a:t>
            </a:r>
          </a:p>
          <a:p>
            <a:pPr algn="l"/>
            <a:r>
              <a:rPr lang="en-IN" sz="2000" dirty="0">
                <a:ea typeface="Times New Roman" panose="02020603050405020304" pitchFamily="18" charset="0"/>
                <a:cs typeface="Mangal" panose="02040503050203030202" pitchFamily="18" charset="0"/>
              </a:rPr>
              <a:t>3</a:t>
            </a:r>
            <a:r>
              <a:rPr lang="en-IN" sz="2000" dirty="0">
                <a:effectLst/>
                <a:ea typeface="Times New Roman" panose="02020603050405020304" pitchFamily="18" charset="0"/>
                <a:cs typeface="Mangal" panose="02040503050203030202" pitchFamily="18" charset="0"/>
              </a:rPr>
              <a:t>.</a:t>
            </a:r>
            <a:r>
              <a:rPr lang="en-IN" sz="2000" dirty="0">
                <a:effectLst/>
                <a:ea typeface="Times New Roman" panose="02020603050405020304" pitchFamily="18" charset="0"/>
              </a:rPr>
              <a:t> </a:t>
            </a:r>
            <a:r>
              <a:rPr lang="en-IN" sz="2000" dirty="0">
                <a:ea typeface="Times New Roman" panose="02020603050405020304" pitchFamily="18" charset="0"/>
              </a:rPr>
              <a:t>S</a:t>
            </a:r>
            <a:r>
              <a:rPr lang="en-IN" sz="2000" dirty="0">
                <a:effectLst/>
                <a:ea typeface="Times New Roman" panose="02020603050405020304" pitchFamily="18" charset="0"/>
              </a:rPr>
              <a:t>orting can also be used for matching entries in lists .</a:t>
            </a:r>
          </a:p>
          <a:p>
            <a:pPr algn="l"/>
            <a:r>
              <a:rPr lang="en-IN" sz="2000" dirty="0">
                <a:ea typeface="Times New Roman" panose="02020603050405020304" pitchFamily="18" charset="0"/>
                <a:cs typeface="Mangal" panose="02040503050203030202" pitchFamily="18" charset="0"/>
              </a:rPr>
              <a:t>4.</a:t>
            </a:r>
            <a:r>
              <a:rPr lang="en-IN" sz="2000" dirty="0">
                <a:effectLst/>
                <a:ea typeface="Times New Roman" panose="02020603050405020304" pitchFamily="18" charset="0"/>
                <a:cs typeface="Mangal" panose="02040503050203030202" pitchFamily="18" charset="0"/>
              </a:rPr>
              <a:t> We can also use this in the gaming sector like to create abacus ,sudoku, etc .</a:t>
            </a:r>
          </a:p>
          <a:p>
            <a:pPr algn="l"/>
            <a:r>
              <a:rPr lang="en-IN" sz="2000" dirty="0">
                <a:ea typeface="Calibri" panose="020F0502020204030204" pitchFamily="34" charset="0"/>
                <a:cs typeface="Mangal" panose="02040503050203030202" pitchFamily="18" charset="0"/>
              </a:rPr>
              <a:t>5. S</a:t>
            </a:r>
            <a:r>
              <a:rPr lang="en-IN" sz="2000" dirty="0">
                <a:effectLst/>
                <a:ea typeface="Times New Roman" panose="02020603050405020304" pitchFamily="18" charset="0"/>
              </a:rPr>
              <a:t>orting is widely used in the banking sector, teaching sector, the finance sector, e-commerce sector, etc. </a:t>
            </a:r>
            <a:endParaRPr lang="en-IN" sz="2000" dirty="0">
              <a:effectLst/>
              <a:ea typeface="Calibri" panose="020F0502020204030204" pitchFamily="34" charset="0"/>
              <a:cs typeface="Mangal" panose="02040503050203030202"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6048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0E76-D195-8FC2-E27D-65CA7CFB77C6}"/>
              </a:ext>
            </a:extLst>
          </p:cNvPr>
          <p:cNvSpPr>
            <a:spLocks noGrp="1"/>
          </p:cNvSpPr>
          <p:nvPr>
            <p:ph type="ctrTitle"/>
          </p:nvPr>
        </p:nvSpPr>
        <p:spPr>
          <a:xfrm>
            <a:off x="-789708" y="13855"/>
            <a:ext cx="7315199" cy="1080654"/>
          </a:xfrm>
        </p:spPr>
        <p:txBody>
          <a:bodyPr/>
          <a:lstStyle/>
          <a:p>
            <a:r>
              <a:rPr lang="en-US" sz="3600" b="1" dirty="0">
                <a:solidFill>
                  <a:srgbClr val="46B0FA"/>
                </a:solidFill>
                <a:latin typeface="Arial" panose="020B0604020202020204" pitchFamily="34" charset="0"/>
                <a:cs typeface="Arial" panose="020B0604020202020204" pitchFamily="34" charset="0"/>
              </a:rPr>
              <a:t>Literature Review</a:t>
            </a:r>
            <a:endParaRPr lang="en-IN" sz="3600" dirty="0"/>
          </a:p>
        </p:txBody>
      </p:sp>
      <p:sp>
        <p:nvSpPr>
          <p:cNvPr id="3" name="Subtitle 2">
            <a:extLst>
              <a:ext uri="{FF2B5EF4-FFF2-40B4-BE49-F238E27FC236}">
                <a16:creationId xmlns:a16="http://schemas.microsoft.com/office/drawing/2014/main" id="{9D09DFA5-25EA-6F31-6825-33FD920368C0}"/>
              </a:ext>
            </a:extLst>
          </p:cNvPr>
          <p:cNvSpPr>
            <a:spLocks noGrp="1"/>
          </p:cNvSpPr>
          <p:nvPr>
            <p:ph type="subTitle" idx="1"/>
          </p:nvPr>
        </p:nvSpPr>
        <p:spPr>
          <a:xfrm>
            <a:off x="789708" y="1454727"/>
            <a:ext cx="10612583" cy="5015346"/>
          </a:xfrm>
        </p:spPr>
        <p:txBody>
          <a:bodyPr/>
          <a:lstStyle/>
          <a:p>
            <a:pPr marL="342900" indent="-342900" algn="just">
              <a:buAutoNum type="arabicPeriod"/>
            </a:pPr>
            <a:r>
              <a:rPr lang="en-IN" sz="1800" dirty="0" err="1">
                <a:solidFill>
                  <a:srgbClr val="000000"/>
                </a:solidFill>
                <a:effectLst/>
                <a:latin typeface="Times New Roman" panose="02020603050405020304" pitchFamily="18" charset="0"/>
                <a:ea typeface="Times New Roman" panose="02020603050405020304" pitchFamily="18" charset="0"/>
              </a:rPr>
              <a:t>Kerren</a:t>
            </a:r>
            <a:r>
              <a:rPr lang="en-IN" sz="1800" dirty="0">
                <a:solidFill>
                  <a:srgbClr val="000000"/>
                </a:solidFill>
                <a:effectLst/>
                <a:latin typeface="Times New Roman" panose="02020603050405020304" pitchFamily="18" charset="0"/>
                <a:ea typeface="Times New Roman" panose="02020603050405020304" pitchFamily="18" charset="0"/>
              </a:rPr>
              <a:t> and J. </a:t>
            </a:r>
            <a:r>
              <a:rPr lang="en-IN" sz="1800" dirty="0" err="1">
                <a:solidFill>
                  <a:srgbClr val="000000"/>
                </a:solidFill>
                <a:effectLst/>
                <a:latin typeface="Times New Roman" panose="02020603050405020304" pitchFamily="18" charset="0"/>
                <a:ea typeface="Times New Roman" panose="02020603050405020304" pitchFamily="18" charset="0"/>
              </a:rPr>
              <a:t>Stasko's</a:t>
            </a:r>
            <a:r>
              <a:rPr lang="en-IN" sz="1800" dirty="0">
                <a:solidFill>
                  <a:srgbClr val="000000"/>
                </a:solidFill>
                <a:effectLst/>
                <a:latin typeface="Times New Roman" panose="02020603050405020304" pitchFamily="18" charset="0"/>
                <a:ea typeface="Times New Roman" panose="02020603050405020304" pitchFamily="18" charset="0"/>
              </a:rPr>
              <a:t> paper "Algorithm Animation" provides a step-by-step tutorial for examining the environment, means, and the available coding techniques to apply a sorting animation. There are many various kinds of software that may be used for animation, and one of which is BALSA, which invented the intriguing event technique .</a:t>
            </a:r>
          </a:p>
          <a:p>
            <a:pPr marL="457200" indent="-457200" algn="jus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The paper “Do Algorithm Animations Assist Learning? An Empirical Study and Analysis” provides a thorough examination of student’s reactions and responses to sorting animation. It provides an in-depth view for it. In order to compare the outcomes of students who used solely textbook resources to those who also had access to animation and visualization for support, post-test research was conducted. Each student group took the identical post-test, which offered a thorough examination of the subject. </a:t>
            </a:r>
          </a:p>
          <a:p>
            <a:pPr marL="457200" indent="-457200" algn="just">
              <a:buAutoNum type="arabicPeriod"/>
            </a:pPr>
            <a:r>
              <a:rPr lang="en-IN" sz="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Stasko's</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"Using Student-Built Algorithm Animations as Learning Aids" is another article we came across. It firstly cited the identical error found in the previous article that it doesn’t benefit students that much. However, in an intriguing turn of events, students were given instructions to create the animations themselves, as opposed to using some previously created to aid with understanding. The visual programming tool Samba was explained to the students. </a:t>
            </a:r>
          </a:p>
          <a:p>
            <a:pPr marL="457200" indent="-457200" algn="jus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Timo </a:t>
            </a:r>
            <a:r>
              <a:rPr lang="en-IN" sz="1800" dirty="0" err="1">
                <a:solidFill>
                  <a:srgbClr val="000000"/>
                </a:solidFill>
                <a:effectLst/>
                <a:latin typeface="Times New Roman" panose="02020603050405020304" pitchFamily="18" charset="0"/>
                <a:ea typeface="Times New Roman" panose="02020603050405020304" pitchFamily="18" charset="0"/>
              </a:rPr>
              <a:t>Bingmann</a:t>
            </a:r>
            <a:r>
              <a:rPr lang="en-IN" sz="1800" dirty="0">
                <a:solidFill>
                  <a:srgbClr val="000000"/>
                </a:solidFill>
                <a:effectLst/>
                <a:latin typeface="Times New Roman" panose="02020603050405020304" pitchFamily="18" charset="0"/>
                <a:ea typeface="Times New Roman" panose="02020603050405020304" pitchFamily="18" charset="0"/>
              </a:rPr>
              <a:t> outlines his animation experiments using music to highlight the variations between each sorting method audibly.</a:t>
            </a:r>
            <a:endParaRPr lang="en-IN" dirty="0"/>
          </a:p>
        </p:txBody>
      </p:sp>
    </p:spTree>
    <p:extLst>
      <p:ext uri="{BB962C8B-B14F-4D97-AF65-F5344CB8AC3E}">
        <p14:creationId xmlns:p14="http://schemas.microsoft.com/office/powerpoint/2010/main" val="53704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614B-174E-C439-4EC5-C2302B713764}"/>
              </a:ext>
            </a:extLst>
          </p:cNvPr>
          <p:cNvSpPr>
            <a:spLocks noGrp="1"/>
          </p:cNvSpPr>
          <p:nvPr>
            <p:ph type="ctrTitle"/>
          </p:nvPr>
        </p:nvSpPr>
        <p:spPr>
          <a:xfrm>
            <a:off x="-2147454" y="-1332345"/>
            <a:ext cx="9144000" cy="2387600"/>
          </a:xfrm>
        </p:spPr>
        <p:txBody>
          <a:bodyPr/>
          <a:lstStyle/>
          <a:p>
            <a:r>
              <a:rPr kumimoji="0" lang="en-US" sz="36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SWOT analysis</a:t>
            </a:r>
            <a:endParaRPr lang="en-IN" sz="3600" dirty="0"/>
          </a:p>
        </p:txBody>
      </p:sp>
      <p:sp>
        <p:nvSpPr>
          <p:cNvPr id="3" name="Subtitle 2">
            <a:extLst>
              <a:ext uri="{FF2B5EF4-FFF2-40B4-BE49-F238E27FC236}">
                <a16:creationId xmlns:a16="http://schemas.microsoft.com/office/drawing/2014/main" id="{774DB06F-6E82-7B59-FF53-F41B453FEE69}"/>
              </a:ext>
            </a:extLst>
          </p:cNvPr>
          <p:cNvSpPr>
            <a:spLocks noGrp="1"/>
          </p:cNvSpPr>
          <p:nvPr>
            <p:ph type="subTitle" idx="1"/>
          </p:nvPr>
        </p:nvSpPr>
        <p:spPr>
          <a:xfrm>
            <a:off x="969818" y="1634836"/>
            <a:ext cx="10266218" cy="4849092"/>
          </a:xfrm>
        </p:spPr>
        <p:txBody>
          <a:bodyPr/>
          <a:lstStyle/>
          <a:p>
            <a:pPr marR="914400" algn="just" rtl="0">
              <a:spcBef>
                <a:spcPts val="500"/>
              </a:spcBef>
              <a:spcAft>
                <a:spcPts val="0"/>
              </a:spcAft>
            </a:pPr>
            <a:r>
              <a:rPr lang="en-US" sz="1800" b="1" i="0" u="none" strike="noStrike" dirty="0">
                <a:solidFill>
                  <a:srgbClr val="000000"/>
                </a:solidFill>
                <a:effectLst/>
              </a:rPr>
              <a:t>Strengths -</a:t>
            </a:r>
            <a:endParaRPr lang="en-US" b="0" dirty="0">
              <a:effectLst/>
            </a:endParaRPr>
          </a:p>
          <a:p>
            <a:pPr marR="914400" algn="just" rtl="0">
              <a:spcBef>
                <a:spcPts val="500"/>
              </a:spcBef>
              <a:spcAft>
                <a:spcPts val="0"/>
              </a:spcAft>
            </a:pPr>
            <a:r>
              <a:rPr lang="en-US" sz="1800" b="0" i="0" u="none" strike="noStrike" dirty="0">
                <a:solidFill>
                  <a:srgbClr val="000000"/>
                </a:solidFill>
                <a:effectLst/>
              </a:rPr>
              <a:t>It can cater the needs of the user on sorting the data </a:t>
            </a:r>
            <a:r>
              <a:rPr lang="en-US" sz="1800" dirty="0">
                <a:solidFill>
                  <a:srgbClr val="000000"/>
                </a:solidFill>
              </a:rPr>
              <a:t>easily and understand the sorting process with animations .</a:t>
            </a:r>
            <a:endParaRPr lang="en-US" b="0" dirty="0">
              <a:effectLst/>
            </a:endParaRPr>
          </a:p>
          <a:p>
            <a:pPr algn="just" rtl="0">
              <a:spcBef>
                <a:spcPts val="1200"/>
              </a:spcBef>
              <a:spcAft>
                <a:spcPts val="1200"/>
              </a:spcAft>
            </a:pPr>
            <a:r>
              <a:rPr lang="en-US" sz="1800" b="1" i="0" u="none" strike="noStrike" dirty="0">
                <a:solidFill>
                  <a:srgbClr val="000000"/>
                </a:solidFill>
                <a:effectLst/>
              </a:rPr>
              <a:t>Weakness -</a:t>
            </a:r>
            <a:endParaRPr lang="en-US" b="0" dirty="0">
              <a:effectLst/>
            </a:endParaRPr>
          </a:p>
          <a:p>
            <a:pPr algn="just" rtl="0">
              <a:spcBef>
                <a:spcPts val="1200"/>
              </a:spcBef>
              <a:spcAft>
                <a:spcPts val="1200"/>
              </a:spcAft>
            </a:pPr>
            <a:r>
              <a:rPr lang="en-US" sz="1800" b="0" i="0" u="none" strike="noStrike" dirty="0">
                <a:solidFill>
                  <a:srgbClr val="000000"/>
                </a:solidFill>
                <a:effectLst/>
              </a:rPr>
              <a:t>The user has to specify the parameters based on which the data needs to be sorted.</a:t>
            </a:r>
            <a:r>
              <a:rPr lang="en-US" sz="1800" b="1" i="0" u="none" strike="noStrike" dirty="0">
                <a:solidFill>
                  <a:srgbClr val="000000"/>
                </a:solidFill>
                <a:effectLst/>
              </a:rPr>
              <a:t> </a:t>
            </a:r>
            <a:endParaRPr lang="en-US" b="0" dirty="0">
              <a:effectLst/>
            </a:endParaRPr>
          </a:p>
          <a:p>
            <a:pPr algn="just" rtl="0">
              <a:spcBef>
                <a:spcPts val="1200"/>
              </a:spcBef>
              <a:spcAft>
                <a:spcPts val="1200"/>
              </a:spcAft>
            </a:pPr>
            <a:r>
              <a:rPr lang="en-US" sz="1800" b="1" i="0" u="none" strike="noStrike" dirty="0">
                <a:solidFill>
                  <a:srgbClr val="000000"/>
                </a:solidFill>
                <a:effectLst/>
              </a:rPr>
              <a:t>Opportunity -</a:t>
            </a:r>
            <a:endParaRPr lang="en-US" b="0" dirty="0">
              <a:effectLst/>
            </a:endParaRPr>
          </a:p>
          <a:p>
            <a:pPr algn="just" rtl="0">
              <a:spcBef>
                <a:spcPts val="1200"/>
              </a:spcBef>
              <a:spcAft>
                <a:spcPts val="1200"/>
              </a:spcAft>
            </a:pPr>
            <a:r>
              <a:rPr lang="en-US" sz="1800" b="0" i="0" u="none" strike="noStrike" dirty="0">
                <a:solidFill>
                  <a:srgbClr val="000000"/>
                </a:solidFill>
                <a:effectLst/>
              </a:rPr>
              <a:t>We can use various artificial intelligence algorithms to enhance the project and make it decide on its own on which dataset which sorting algorithm can be performed to provide most optimized results.</a:t>
            </a:r>
            <a:r>
              <a:rPr lang="en-US" sz="1800" b="1" i="0" u="none" strike="noStrike" dirty="0">
                <a:solidFill>
                  <a:srgbClr val="000000"/>
                </a:solidFill>
                <a:effectLst/>
              </a:rPr>
              <a:t> </a:t>
            </a:r>
            <a:endParaRPr lang="en-US" b="0" dirty="0">
              <a:effectLst/>
            </a:endParaRPr>
          </a:p>
          <a:p>
            <a:pPr algn="just" rtl="0">
              <a:spcBef>
                <a:spcPts val="0"/>
              </a:spcBef>
              <a:spcAft>
                <a:spcPts val="0"/>
              </a:spcAft>
            </a:pPr>
            <a:r>
              <a:rPr lang="en-US" sz="1800" b="1" i="0" u="none" strike="noStrike" dirty="0">
                <a:solidFill>
                  <a:srgbClr val="000000"/>
                </a:solidFill>
                <a:effectLst/>
              </a:rPr>
              <a:t>Threat -</a:t>
            </a:r>
            <a:endParaRPr lang="en-US" b="0" dirty="0">
              <a:effectLst/>
            </a:endParaRPr>
          </a:p>
          <a:p>
            <a:pPr algn="just" rtl="0">
              <a:spcBef>
                <a:spcPts val="0"/>
              </a:spcBef>
              <a:spcAft>
                <a:spcPts val="0"/>
              </a:spcAft>
            </a:pPr>
            <a:r>
              <a:rPr lang="en-US" sz="1800" b="0" i="0" u="none" strike="noStrike" dirty="0">
                <a:solidFill>
                  <a:srgbClr val="000000"/>
                </a:solidFill>
                <a:effectLst/>
              </a:rPr>
              <a:t>Dependency on the user as choosing the wrong parameters might result in accomplishing less optimal results.</a:t>
            </a:r>
            <a:endParaRPr lang="en-US" b="0" dirty="0">
              <a:effectLst/>
            </a:endParaRPr>
          </a:p>
          <a:p>
            <a:br>
              <a:rPr lang="en-US" dirty="0"/>
            </a:br>
            <a:endParaRPr lang="en-IN" dirty="0"/>
          </a:p>
        </p:txBody>
      </p:sp>
    </p:spTree>
    <p:extLst>
      <p:ext uri="{BB962C8B-B14F-4D97-AF65-F5344CB8AC3E}">
        <p14:creationId xmlns:p14="http://schemas.microsoft.com/office/powerpoint/2010/main" val="3920876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14233</TotalTime>
  <Words>1552</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Times</vt:lpstr>
      <vt:lpstr>Times New Roman</vt:lpstr>
      <vt:lpstr>Office Theme</vt:lpstr>
      <vt:lpstr>PowerPoint Presentation</vt:lpstr>
      <vt:lpstr>PowerPoint Presentation</vt:lpstr>
      <vt:lpstr>PowerPoint Presentation</vt:lpstr>
      <vt:lpstr> Technical Concepts (Algorithms) used</vt:lpstr>
      <vt:lpstr>     Motivation</vt:lpstr>
      <vt:lpstr>  Problem Statement</vt:lpstr>
      <vt:lpstr>Area of application</vt:lpstr>
      <vt:lpstr>Literature Review</vt:lpstr>
      <vt:lpstr>SWOT analysis</vt:lpstr>
      <vt:lpstr>PowerPoint Presentation</vt:lpstr>
      <vt:lpstr>PowerPoint Presentation</vt:lpstr>
      <vt:lpstr>Timeline -</vt:lpstr>
      <vt:lpstr>Deliverable of each steps or phase</vt:lpstr>
      <vt:lpstr>The steps for the proposed project are outlined below - </vt:lpstr>
      <vt:lpstr>PowerPoint Presentation</vt:lpstr>
      <vt:lpstr> Technical Diagram </vt:lpstr>
      <vt:lpstr>Working Module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ananya ananya</cp:lastModifiedBy>
  <cp:revision>578</cp:revision>
  <dcterms:created xsi:type="dcterms:W3CDTF">2021-05-06T09:42:21Z</dcterms:created>
  <dcterms:modified xsi:type="dcterms:W3CDTF">2022-12-06T21:15:15Z</dcterms:modified>
</cp:coreProperties>
</file>