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60" r:id="rId5"/>
    <p:sldId id="263" r:id="rId6"/>
    <p:sldId id="264" r:id="rId7"/>
    <p:sldId id="259" r:id="rId8"/>
    <p:sldId id="26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223351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78363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A6526D-AEA2-45C8-BE22-723F3813E3F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183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3441517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A6526D-AEA2-45C8-BE22-723F3813E3F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320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390802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314921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267629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40649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965B2-3573-418C-A7A8-587E42778CD9}"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186914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139231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965B2-3573-418C-A7A8-587E42778CD9}"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231823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965B2-3573-418C-A7A8-587E42778CD9}"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415041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965B2-3573-418C-A7A8-587E42778CD9}"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185235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351816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965B2-3573-418C-A7A8-587E42778CD9}"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A6526D-AEA2-45C8-BE22-723F3813E3F7}" type="slidenum">
              <a:rPr lang="en-US" smtClean="0"/>
              <a:t>‹#›</a:t>
            </a:fld>
            <a:endParaRPr lang="en-US"/>
          </a:p>
        </p:txBody>
      </p:sp>
    </p:spTree>
    <p:extLst>
      <p:ext uri="{BB962C8B-B14F-4D97-AF65-F5344CB8AC3E}">
        <p14:creationId xmlns:p14="http://schemas.microsoft.com/office/powerpoint/2010/main" val="59655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1965B2-3573-418C-A7A8-587E42778CD9}" type="datetimeFigureOut">
              <a:rPr lang="en-US" smtClean="0"/>
              <a:t>9/17/2022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A6526D-AEA2-45C8-BE22-723F3813E3F7}" type="slidenum">
              <a:rPr lang="en-US" smtClean="0"/>
              <a:t>‹#›</a:t>
            </a:fld>
            <a:endParaRPr lang="en-US"/>
          </a:p>
        </p:txBody>
      </p:sp>
    </p:spTree>
    <p:extLst>
      <p:ext uri="{BB962C8B-B14F-4D97-AF65-F5344CB8AC3E}">
        <p14:creationId xmlns:p14="http://schemas.microsoft.com/office/powerpoint/2010/main" val="21489258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34"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35"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36"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7"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38"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39"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0"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1"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2"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3"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4"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5"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3" name="Subtitle 2">
            <a:extLst>
              <a:ext uri="{FF2B5EF4-FFF2-40B4-BE49-F238E27FC236}">
                <a16:creationId xmlns:a16="http://schemas.microsoft.com/office/drawing/2014/main" id="{4757587C-F9D8-4C40-B26E-104E9D6DB168}"/>
              </a:ext>
            </a:extLst>
          </p:cNvPr>
          <p:cNvSpPr>
            <a:spLocks noGrp="1"/>
          </p:cNvSpPr>
          <p:nvPr>
            <p:ph type="subTitle" idx="1"/>
          </p:nvPr>
        </p:nvSpPr>
        <p:spPr>
          <a:xfrm>
            <a:off x="2674726" y="3423042"/>
            <a:ext cx="8915399" cy="2716883"/>
          </a:xfrm>
        </p:spPr>
        <p:txBody>
          <a:bodyPr>
            <a:noAutofit/>
          </a:bodyPr>
          <a:lstStyle/>
          <a:p>
            <a:pPr>
              <a:lnSpc>
                <a:spcPct val="90000"/>
              </a:lnSpc>
            </a:pPr>
            <a:r>
              <a:rPr lang="en-US" sz="2800" b="1" dirty="0"/>
              <a:t>Team ID: 29503</a:t>
            </a:r>
          </a:p>
          <a:p>
            <a:pPr>
              <a:lnSpc>
                <a:spcPct val="90000"/>
              </a:lnSpc>
            </a:pPr>
            <a:r>
              <a:rPr lang="en-US" sz="2800" b="1" dirty="0"/>
              <a:t>Team Name: TechCoders</a:t>
            </a:r>
          </a:p>
          <a:p>
            <a:pPr>
              <a:lnSpc>
                <a:spcPct val="90000"/>
              </a:lnSpc>
            </a:pPr>
            <a:r>
              <a:rPr lang="en-US" sz="2800" b="1" dirty="0"/>
              <a:t>No. of Members: 5</a:t>
            </a:r>
          </a:p>
          <a:p>
            <a:pPr>
              <a:lnSpc>
                <a:spcPct val="90000"/>
              </a:lnSpc>
            </a:pPr>
            <a:r>
              <a:rPr lang="en-US" sz="2800" b="1" dirty="0"/>
              <a:t>Team Leader Name: Aditi Prusty</a:t>
            </a:r>
          </a:p>
          <a:p>
            <a:pPr>
              <a:lnSpc>
                <a:spcPct val="90000"/>
              </a:lnSpc>
            </a:pPr>
            <a:r>
              <a:rPr lang="en-US" sz="2800" b="1" dirty="0"/>
              <a:t>Problem Statement ID: DR717</a:t>
            </a:r>
          </a:p>
        </p:txBody>
      </p:sp>
      <p:grpSp>
        <p:nvGrpSpPr>
          <p:cNvPr id="1047" name="Group 1046">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48"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9"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0"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51"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52"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53"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4"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55"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6"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7"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8"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59"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61" name="Rectangle 1060">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mart India Hackathon 2022">
            <a:extLst>
              <a:ext uri="{FF2B5EF4-FFF2-40B4-BE49-F238E27FC236}">
                <a16:creationId xmlns:a16="http://schemas.microsoft.com/office/drawing/2014/main" id="{665D0A75-AE45-4186-85A0-4C0372CEC90B}"/>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4073139" y="228600"/>
            <a:ext cx="5536918" cy="2505456"/>
          </a:xfrm>
          <a:prstGeom prst="rect">
            <a:avLst/>
          </a:prstGeom>
          <a:noFill/>
          <a:extLst>
            <a:ext uri="{909E8E84-426E-40DD-AFC4-6F175D3DCCD1}">
              <a14:hiddenFill xmlns:a14="http://schemas.microsoft.com/office/drawing/2010/main">
                <a:solidFill>
                  <a:srgbClr val="FFFFFF"/>
                </a:solidFill>
              </a14:hiddenFill>
            </a:ext>
          </a:extLst>
        </p:spPr>
      </p:pic>
      <p:sp>
        <p:nvSpPr>
          <p:cNvPr id="1063"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96348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FB4-0139-45C2-8100-E6F869C70A6D}"/>
              </a:ext>
            </a:extLst>
          </p:cNvPr>
          <p:cNvSpPr>
            <a:spLocks noGrp="1"/>
          </p:cNvSpPr>
          <p:nvPr>
            <p:ph type="title"/>
          </p:nvPr>
        </p:nvSpPr>
        <p:spPr>
          <a:xfrm>
            <a:off x="1593587" y="424085"/>
            <a:ext cx="7189519" cy="1280890"/>
          </a:xfrm>
        </p:spPr>
        <p:txBody>
          <a:bodyPr/>
          <a:lstStyle/>
          <a:p>
            <a:r>
              <a:rPr lang="en-US" sz="4000" dirty="0"/>
              <a:t>Details</a:t>
            </a:r>
            <a:r>
              <a:rPr lang="en-US" dirty="0"/>
              <a:t> of all Team Members</a:t>
            </a:r>
          </a:p>
        </p:txBody>
      </p:sp>
      <p:graphicFrame>
        <p:nvGraphicFramePr>
          <p:cNvPr id="4" name="Table 4">
            <a:extLst>
              <a:ext uri="{FF2B5EF4-FFF2-40B4-BE49-F238E27FC236}">
                <a16:creationId xmlns:a16="http://schemas.microsoft.com/office/drawing/2014/main" id="{13F0AFBA-FC3B-4CBB-8A43-1BF24A10CE88}"/>
              </a:ext>
            </a:extLst>
          </p:cNvPr>
          <p:cNvGraphicFramePr>
            <a:graphicFrameLocks noGrp="1"/>
          </p:cNvGraphicFramePr>
          <p:nvPr>
            <p:extLst>
              <p:ext uri="{D42A27DB-BD31-4B8C-83A1-F6EECF244321}">
                <p14:modId xmlns:p14="http://schemas.microsoft.com/office/powerpoint/2010/main" val="4105015097"/>
              </p:ext>
            </p:extLst>
          </p:nvPr>
        </p:nvGraphicFramePr>
        <p:xfrm>
          <a:off x="1398588" y="1704975"/>
          <a:ext cx="9931400" cy="4126537"/>
        </p:xfrm>
        <a:graphic>
          <a:graphicData uri="http://schemas.openxmlformats.org/drawingml/2006/table">
            <a:tbl>
              <a:tblPr firstRow="1" bandRow="1">
                <a:tableStyleId>{5C22544A-7EE6-4342-B048-85BDC9FD1C3A}</a:tableStyleId>
              </a:tblPr>
              <a:tblGrid>
                <a:gridCol w="673100">
                  <a:extLst>
                    <a:ext uri="{9D8B030D-6E8A-4147-A177-3AD203B41FA5}">
                      <a16:colId xmlns:a16="http://schemas.microsoft.com/office/drawing/2014/main" val="100938959"/>
                    </a:ext>
                  </a:extLst>
                </a:gridCol>
                <a:gridCol w="3057525">
                  <a:extLst>
                    <a:ext uri="{9D8B030D-6E8A-4147-A177-3AD203B41FA5}">
                      <a16:colId xmlns:a16="http://schemas.microsoft.com/office/drawing/2014/main" val="966391163"/>
                    </a:ext>
                  </a:extLst>
                </a:gridCol>
                <a:gridCol w="3300412">
                  <a:extLst>
                    <a:ext uri="{9D8B030D-6E8A-4147-A177-3AD203B41FA5}">
                      <a16:colId xmlns:a16="http://schemas.microsoft.com/office/drawing/2014/main" val="1087756063"/>
                    </a:ext>
                  </a:extLst>
                </a:gridCol>
                <a:gridCol w="2900363">
                  <a:extLst>
                    <a:ext uri="{9D8B030D-6E8A-4147-A177-3AD203B41FA5}">
                      <a16:colId xmlns:a16="http://schemas.microsoft.com/office/drawing/2014/main" val="3527875965"/>
                    </a:ext>
                  </a:extLst>
                </a:gridCol>
              </a:tblGrid>
              <a:tr h="470799">
                <a:tc>
                  <a:txBody>
                    <a:bodyPr/>
                    <a:lstStyle/>
                    <a:p>
                      <a:pPr algn="ctr"/>
                      <a:r>
                        <a:rPr lang="en-US" dirty="0"/>
                        <a:t>SN</a:t>
                      </a:r>
                    </a:p>
                  </a:txBody>
                  <a:tcPr/>
                </a:tc>
                <a:tc>
                  <a:txBody>
                    <a:bodyPr/>
                    <a:lstStyle/>
                    <a:p>
                      <a:pPr algn="ctr"/>
                      <a:r>
                        <a:rPr lang="en-US" dirty="0"/>
                        <a:t>Team Member Name</a:t>
                      </a:r>
                    </a:p>
                  </a:txBody>
                  <a:tcPr/>
                </a:tc>
                <a:tc>
                  <a:txBody>
                    <a:bodyPr/>
                    <a:lstStyle/>
                    <a:p>
                      <a:pPr algn="ctr"/>
                      <a:r>
                        <a:rPr lang="en-US" dirty="0"/>
                        <a:t>Role</a:t>
                      </a:r>
                    </a:p>
                  </a:txBody>
                  <a:tcPr/>
                </a:tc>
                <a:tc>
                  <a:txBody>
                    <a:bodyPr/>
                    <a:lstStyle/>
                    <a:p>
                      <a:pPr algn="ctr"/>
                      <a:r>
                        <a:rPr lang="en-US" dirty="0"/>
                        <a:t>College Passing Year</a:t>
                      </a:r>
                    </a:p>
                  </a:txBody>
                  <a:tcPr/>
                </a:tc>
                <a:extLst>
                  <a:ext uri="{0D108BD9-81ED-4DB2-BD59-A6C34878D82A}">
                    <a16:rowId xmlns:a16="http://schemas.microsoft.com/office/drawing/2014/main" val="3001014953"/>
                  </a:ext>
                </a:extLst>
              </a:tr>
              <a:tr h="710960">
                <a:tc>
                  <a:txBody>
                    <a:bodyPr/>
                    <a:lstStyle/>
                    <a:p>
                      <a:r>
                        <a:rPr lang="en-US" dirty="0"/>
                        <a:t>1</a:t>
                      </a:r>
                    </a:p>
                  </a:txBody>
                  <a:tcPr/>
                </a:tc>
                <a:tc>
                  <a:txBody>
                    <a:bodyPr/>
                    <a:lstStyle/>
                    <a:p>
                      <a:r>
                        <a:rPr lang="en-US" dirty="0"/>
                        <a:t>Aditi Prusty</a:t>
                      </a:r>
                    </a:p>
                  </a:txBody>
                  <a:tcPr/>
                </a:tc>
                <a:tc>
                  <a:txBody>
                    <a:bodyPr/>
                    <a:lstStyle/>
                    <a:p>
                      <a:r>
                        <a:rPr lang="en-US" dirty="0"/>
                        <a:t>Team Leader, front-end, PPTs making, team coordination</a:t>
                      </a:r>
                    </a:p>
                  </a:txBody>
                  <a:tcPr/>
                </a:tc>
                <a:tc>
                  <a:txBody>
                    <a:bodyPr/>
                    <a:lstStyle/>
                    <a:p>
                      <a:r>
                        <a:rPr lang="en-US" dirty="0"/>
                        <a:t>2025</a:t>
                      </a:r>
                    </a:p>
                  </a:txBody>
                  <a:tcPr/>
                </a:tc>
                <a:extLst>
                  <a:ext uri="{0D108BD9-81ED-4DB2-BD59-A6C34878D82A}">
                    <a16:rowId xmlns:a16="http://schemas.microsoft.com/office/drawing/2014/main" val="3272063868"/>
                  </a:ext>
                </a:extLst>
              </a:tr>
              <a:tr h="710960">
                <a:tc>
                  <a:txBody>
                    <a:bodyPr/>
                    <a:lstStyle/>
                    <a:p>
                      <a:r>
                        <a:rPr lang="en-US" dirty="0"/>
                        <a:t>2</a:t>
                      </a:r>
                    </a:p>
                  </a:txBody>
                  <a:tcPr/>
                </a:tc>
                <a:tc>
                  <a:txBody>
                    <a:bodyPr/>
                    <a:lstStyle/>
                    <a:p>
                      <a:r>
                        <a:rPr lang="en-US" dirty="0"/>
                        <a:t>Sudeepta Giri</a:t>
                      </a:r>
                    </a:p>
                  </a:txBody>
                  <a:tcPr/>
                </a:tc>
                <a:tc>
                  <a:txBody>
                    <a:bodyPr/>
                    <a:lstStyle/>
                    <a:p>
                      <a:r>
                        <a:rPr lang="en-US" dirty="0"/>
                        <a:t>Front-end, back-end support</a:t>
                      </a:r>
                    </a:p>
                  </a:txBody>
                  <a:tcPr/>
                </a:tc>
                <a:tc>
                  <a:txBody>
                    <a:bodyPr/>
                    <a:lstStyle/>
                    <a:p>
                      <a:r>
                        <a:rPr lang="en-US" dirty="0"/>
                        <a:t>2025</a:t>
                      </a:r>
                    </a:p>
                  </a:txBody>
                  <a:tcPr/>
                </a:tc>
                <a:extLst>
                  <a:ext uri="{0D108BD9-81ED-4DB2-BD59-A6C34878D82A}">
                    <a16:rowId xmlns:a16="http://schemas.microsoft.com/office/drawing/2014/main" val="2617613052"/>
                  </a:ext>
                </a:extLst>
              </a:tr>
              <a:tr h="710960">
                <a:tc>
                  <a:txBody>
                    <a:bodyPr/>
                    <a:lstStyle/>
                    <a:p>
                      <a:r>
                        <a:rPr lang="en-US" dirty="0"/>
                        <a:t>3</a:t>
                      </a:r>
                    </a:p>
                  </a:txBody>
                  <a:tcPr/>
                </a:tc>
                <a:tc>
                  <a:txBody>
                    <a:bodyPr/>
                    <a:lstStyle/>
                    <a:p>
                      <a:r>
                        <a:rPr lang="en-US" dirty="0"/>
                        <a:t>Nihar Ranjan Sahu</a:t>
                      </a:r>
                    </a:p>
                  </a:txBody>
                  <a:tcPr/>
                </a:tc>
                <a:tc>
                  <a:txBody>
                    <a:bodyPr/>
                    <a:lstStyle/>
                    <a:p>
                      <a:r>
                        <a:rPr lang="en-US" dirty="0"/>
                        <a:t>Back-end, front-end support</a:t>
                      </a:r>
                    </a:p>
                  </a:txBody>
                  <a:tcPr/>
                </a:tc>
                <a:tc>
                  <a:txBody>
                    <a:bodyPr/>
                    <a:lstStyle/>
                    <a:p>
                      <a:r>
                        <a:rPr lang="en-US" dirty="0"/>
                        <a:t>2025</a:t>
                      </a:r>
                    </a:p>
                  </a:txBody>
                  <a:tcPr/>
                </a:tc>
                <a:extLst>
                  <a:ext uri="{0D108BD9-81ED-4DB2-BD59-A6C34878D82A}">
                    <a16:rowId xmlns:a16="http://schemas.microsoft.com/office/drawing/2014/main" val="3732942209"/>
                  </a:ext>
                </a:extLst>
              </a:tr>
              <a:tr h="679338">
                <a:tc>
                  <a:txBody>
                    <a:bodyPr/>
                    <a:lstStyle/>
                    <a:p>
                      <a:r>
                        <a:rPr lang="en-US" dirty="0"/>
                        <a:t>4</a:t>
                      </a:r>
                    </a:p>
                  </a:txBody>
                  <a:tcPr/>
                </a:tc>
                <a:tc>
                  <a:txBody>
                    <a:bodyPr/>
                    <a:lstStyle/>
                    <a:p>
                      <a:r>
                        <a:rPr lang="en-US" dirty="0"/>
                        <a:t>Twinkle</a:t>
                      </a:r>
                    </a:p>
                  </a:txBody>
                  <a:tcPr/>
                </a:tc>
                <a:tc>
                  <a:txBody>
                    <a:bodyPr/>
                    <a:lstStyle/>
                    <a:p>
                      <a:r>
                        <a:rPr lang="en-US" dirty="0"/>
                        <a:t>Data collection, finding important links</a:t>
                      </a:r>
                    </a:p>
                  </a:txBody>
                  <a:tcPr/>
                </a:tc>
                <a:tc>
                  <a:txBody>
                    <a:bodyPr/>
                    <a:lstStyle/>
                    <a:p>
                      <a:r>
                        <a:rPr lang="en-US" dirty="0"/>
                        <a:t>2025</a:t>
                      </a:r>
                    </a:p>
                  </a:txBody>
                  <a:tcPr/>
                </a:tc>
                <a:extLst>
                  <a:ext uri="{0D108BD9-81ED-4DB2-BD59-A6C34878D82A}">
                    <a16:rowId xmlns:a16="http://schemas.microsoft.com/office/drawing/2014/main" val="2088285779"/>
                  </a:ext>
                </a:extLst>
              </a:tr>
              <a:tr h="624206">
                <a:tc>
                  <a:txBody>
                    <a:bodyPr/>
                    <a:lstStyle/>
                    <a:p>
                      <a:r>
                        <a:rPr lang="en-US" dirty="0"/>
                        <a:t>5</a:t>
                      </a:r>
                    </a:p>
                  </a:txBody>
                  <a:tcPr/>
                </a:tc>
                <a:tc>
                  <a:txBody>
                    <a:bodyPr/>
                    <a:lstStyle/>
                    <a:p>
                      <a:r>
                        <a:rPr lang="en-US" dirty="0"/>
                        <a:t>Subhraja Sahoo</a:t>
                      </a:r>
                    </a:p>
                  </a:txBody>
                  <a:tcPr/>
                </a:tc>
                <a:tc>
                  <a:txBody>
                    <a:bodyPr/>
                    <a:lstStyle/>
                    <a:p>
                      <a:r>
                        <a:rPr lang="en-US" dirty="0"/>
                        <a:t>Data compilation, PDFs making</a:t>
                      </a:r>
                    </a:p>
                  </a:txBody>
                  <a:tcPr/>
                </a:tc>
                <a:tc>
                  <a:txBody>
                    <a:bodyPr/>
                    <a:lstStyle/>
                    <a:p>
                      <a:r>
                        <a:rPr lang="en-US" dirty="0"/>
                        <a:t>2025</a:t>
                      </a:r>
                    </a:p>
                  </a:txBody>
                  <a:tcPr/>
                </a:tc>
                <a:extLst>
                  <a:ext uri="{0D108BD9-81ED-4DB2-BD59-A6C34878D82A}">
                    <a16:rowId xmlns:a16="http://schemas.microsoft.com/office/drawing/2014/main" val="1847875291"/>
                  </a:ext>
                </a:extLst>
              </a:tr>
            </a:tbl>
          </a:graphicData>
        </a:graphic>
      </p:graphicFrame>
      <p:pic>
        <p:nvPicPr>
          <p:cNvPr id="5" name="Picture 2" descr="Smart India Hackathon 2022">
            <a:extLst>
              <a:ext uri="{FF2B5EF4-FFF2-40B4-BE49-F238E27FC236}">
                <a16:creationId xmlns:a16="http://schemas.microsoft.com/office/drawing/2014/main" id="{61430460-FB96-4A63-881E-7D64B1536B7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94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129B-E8E9-4384-915A-DEE90D7092FB}"/>
              </a:ext>
            </a:extLst>
          </p:cNvPr>
          <p:cNvSpPr>
            <a:spLocks noGrp="1"/>
          </p:cNvSpPr>
          <p:nvPr>
            <p:ph type="title"/>
          </p:nvPr>
        </p:nvSpPr>
        <p:spPr/>
        <p:txBody>
          <a:bodyPr/>
          <a:lstStyle/>
          <a:p>
            <a:r>
              <a:rPr lang="en-US" dirty="0"/>
              <a:t>Idea Description (5 to 6 lines)</a:t>
            </a:r>
          </a:p>
        </p:txBody>
      </p:sp>
      <p:sp>
        <p:nvSpPr>
          <p:cNvPr id="3" name="Content Placeholder 2">
            <a:extLst>
              <a:ext uri="{FF2B5EF4-FFF2-40B4-BE49-F238E27FC236}">
                <a16:creationId xmlns:a16="http://schemas.microsoft.com/office/drawing/2014/main" id="{9A2499F1-1539-45AE-81EB-DDD8D6B1EACA}"/>
              </a:ext>
            </a:extLst>
          </p:cNvPr>
          <p:cNvSpPr>
            <a:spLocks noGrp="1"/>
          </p:cNvSpPr>
          <p:nvPr>
            <p:ph idx="1"/>
          </p:nvPr>
        </p:nvSpPr>
        <p:spPr/>
        <p:txBody>
          <a:bodyPr>
            <a:normAutofit lnSpcReduction="10000"/>
          </a:bodyPr>
          <a:lstStyle/>
          <a:p>
            <a:r>
              <a:rPr lang="en-US" dirty="0"/>
              <a:t>Our solution to the problem statement is that if our website is approved, then all the Indian Universities will have to follow the same and one single academic calendar, whose dates and all the other information will be given by AICTE, and all the universities will be bound to follow that. this will help the students throughout the country to plan their academic year well ahead in time and in an efficient way, irrespective of the difference in place or what university it is.</a:t>
            </a:r>
          </a:p>
          <a:p>
            <a:r>
              <a:rPr lang="en-US" dirty="0"/>
              <a:t>The website's landing page has 3 user interfaces, one for AICTE(Super-admin), one for the Universities and Colleges(Admin), and one for the Users or the students. They will then have access to the calendar displaying the information and tabulated information that will be displayed, also the access to other useful links. The Super-admin and Admins will have their other rights once they login using their credentials.</a:t>
            </a:r>
          </a:p>
        </p:txBody>
      </p:sp>
      <p:pic>
        <p:nvPicPr>
          <p:cNvPr id="4" name="Picture 2" descr="Smart India Hackathon 2022">
            <a:extLst>
              <a:ext uri="{FF2B5EF4-FFF2-40B4-BE49-F238E27FC236}">
                <a16:creationId xmlns:a16="http://schemas.microsoft.com/office/drawing/2014/main" id="{3E34EE0E-50C5-424C-A218-CA80D51FEC4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94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5AA2-8F36-4D6D-8C8F-953CB31844CB}"/>
              </a:ext>
            </a:extLst>
          </p:cNvPr>
          <p:cNvSpPr>
            <a:spLocks noGrp="1"/>
          </p:cNvSpPr>
          <p:nvPr>
            <p:ph type="title"/>
          </p:nvPr>
        </p:nvSpPr>
        <p:spPr>
          <a:xfrm>
            <a:off x="2592925" y="624110"/>
            <a:ext cx="6051013" cy="1280890"/>
          </a:xfrm>
        </p:spPr>
        <p:txBody>
          <a:bodyPr>
            <a:normAutofit fontScale="90000"/>
          </a:bodyPr>
          <a:lstStyle/>
          <a:p>
            <a:r>
              <a:rPr lang="en-US" dirty="0"/>
              <a:t>Innovative</a:t>
            </a:r>
            <a:r>
              <a:rPr lang="en-US" sz="4000" dirty="0"/>
              <a:t> Idea Solution (50 Words)</a:t>
            </a:r>
          </a:p>
        </p:txBody>
      </p:sp>
      <p:sp>
        <p:nvSpPr>
          <p:cNvPr id="3" name="Content Placeholder 2">
            <a:extLst>
              <a:ext uri="{FF2B5EF4-FFF2-40B4-BE49-F238E27FC236}">
                <a16:creationId xmlns:a16="http://schemas.microsoft.com/office/drawing/2014/main" id="{732D0F3C-B1AE-4135-806F-5A2503399C66}"/>
              </a:ext>
            </a:extLst>
          </p:cNvPr>
          <p:cNvSpPr>
            <a:spLocks noGrp="1"/>
          </p:cNvSpPr>
          <p:nvPr>
            <p:ph idx="1"/>
          </p:nvPr>
        </p:nvSpPr>
        <p:spPr/>
        <p:txBody>
          <a:bodyPr>
            <a:normAutofit fontScale="92500"/>
          </a:bodyPr>
          <a:lstStyle/>
          <a:p>
            <a:r>
              <a:rPr lang="en-US" dirty="0"/>
              <a:t>All the details regarding the holidays, semester breaks of Indian Universities.</a:t>
            </a:r>
          </a:p>
          <a:p>
            <a:r>
              <a:rPr lang="en-US" dirty="0"/>
              <a:t>A “Stream” option is made available to choose a stream or a course based on your selected preferences.</a:t>
            </a:r>
          </a:p>
          <a:p>
            <a:r>
              <a:rPr lang="en-US" dirty="0"/>
              <a:t>Academic calendar schedules will be displayed separately for every stream, based on the selection.</a:t>
            </a:r>
          </a:p>
          <a:p>
            <a:r>
              <a:rPr lang="en-US" dirty="0"/>
              <a:t>Detailed year wise course details and their dates are provided in separate PDFs for every branch and course.</a:t>
            </a:r>
          </a:p>
          <a:p>
            <a:r>
              <a:rPr lang="en-US" dirty="0"/>
              <a:t>Log in/Register options are made available for universities or administrators. Once their authentication is verified, they will be given access to add or modify further details in the academic calendar for their respective universities.</a:t>
            </a:r>
          </a:p>
          <a:p>
            <a:r>
              <a:rPr lang="en-US" dirty="0"/>
              <a:t>Our site lists up every key date of classes, exams, events, and semester breaks.</a:t>
            </a:r>
          </a:p>
          <a:p>
            <a:pPr marL="0" indent="0">
              <a:buNone/>
            </a:pPr>
            <a:endParaRPr lang="en-US" dirty="0"/>
          </a:p>
        </p:txBody>
      </p:sp>
      <p:pic>
        <p:nvPicPr>
          <p:cNvPr id="4" name="Picture 2" descr="Smart India Hackathon 2022">
            <a:extLst>
              <a:ext uri="{FF2B5EF4-FFF2-40B4-BE49-F238E27FC236}">
                <a16:creationId xmlns:a16="http://schemas.microsoft.com/office/drawing/2014/main" id="{9FE4E6FB-E5FF-4573-9BFE-4EC6403DA2B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41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5AA2-8F36-4D6D-8C8F-953CB31844CB}"/>
              </a:ext>
            </a:extLst>
          </p:cNvPr>
          <p:cNvSpPr>
            <a:spLocks noGrp="1"/>
          </p:cNvSpPr>
          <p:nvPr>
            <p:ph type="title"/>
          </p:nvPr>
        </p:nvSpPr>
        <p:spPr>
          <a:xfrm>
            <a:off x="2592925" y="624110"/>
            <a:ext cx="6808250" cy="1280890"/>
          </a:xfrm>
        </p:spPr>
        <p:txBody>
          <a:bodyPr>
            <a:normAutofit fontScale="90000"/>
          </a:bodyPr>
          <a:lstStyle/>
          <a:p>
            <a:r>
              <a:rPr lang="en-US" dirty="0"/>
              <a:t>Reference Architecture / </a:t>
            </a:r>
            <a:br>
              <a:rPr lang="en-US" dirty="0"/>
            </a:br>
            <a:r>
              <a:rPr lang="en-US" dirty="0"/>
              <a:t>Solution Architecture </a:t>
            </a:r>
            <a:r>
              <a:rPr lang="en-US" sz="4000" dirty="0"/>
              <a:t>(50 Words)</a:t>
            </a:r>
          </a:p>
        </p:txBody>
      </p:sp>
      <p:sp>
        <p:nvSpPr>
          <p:cNvPr id="3" name="Content Placeholder 2">
            <a:extLst>
              <a:ext uri="{FF2B5EF4-FFF2-40B4-BE49-F238E27FC236}">
                <a16:creationId xmlns:a16="http://schemas.microsoft.com/office/drawing/2014/main" id="{732D0F3C-B1AE-4135-806F-5A2503399C66}"/>
              </a:ext>
            </a:extLst>
          </p:cNvPr>
          <p:cNvSpPr>
            <a:spLocks noGrp="1"/>
          </p:cNvSpPr>
          <p:nvPr>
            <p:ph idx="1"/>
          </p:nvPr>
        </p:nvSpPr>
        <p:spPr>
          <a:xfrm>
            <a:off x="2589212" y="2399071"/>
            <a:ext cx="8915400" cy="3512151"/>
          </a:xfrm>
        </p:spPr>
        <p:txBody>
          <a:bodyPr/>
          <a:lstStyle/>
          <a:p>
            <a:r>
              <a:rPr lang="en-US" dirty="0"/>
              <a:t>We have built our approach to the solution keeping in mind about the issues which are faced by students like us, and our solution will help the students in future.</a:t>
            </a:r>
          </a:p>
          <a:p>
            <a:r>
              <a:rPr lang="en-US" dirty="0"/>
              <a:t>For reference of how an academic calendar should look like, and what details an academic calendar shall contain, we visited academic calendar websites of few universities and colleges. </a:t>
            </a:r>
          </a:p>
        </p:txBody>
      </p:sp>
      <p:pic>
        <p:nvPicPr>
          <p:cNvPr id="4" name="Picture 2" descr="Smart India Hackathon 2022">
            <a:extLst>
              <a:ext uri="{FF2B5EF4-FFF2-40B4-BE49-F238E27FC236}">
                <a16:creationId xmlns:a16="http://schemas.microsoft.com/office/drawing/2014/main" id="{9FE4E6FB-E5FF-4573-9BFE-4EC6403DA2B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2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5AA2-8F36-4D6D-8C8F-953CB31844CB}"/>
              </a:ext>
            </a:extLst>
          </p:cNvPr>
          <p:cNvSpPr>
            <a:spLocks noGrp="1"/>
          </p:cNvSpPr>
          <p:nvPr>
            <p:ph type="title"/>
          </p:nvPr>
        </p:nvSpPr>
        <p:spPr>
          <a:xfrm>
            <a:off x="2592925" y="624110"/>
            <a:ext cx="6051013" cy="1280890"/>
          </a:xfrm>
        </p:spPr>
        <p:txBody>
          <a:bodyPr>
            <a:normAutofit/>
          </a:bodyPr>
          <a:lstStyle/>
          <a:p>
            <a:r>
              <a:rPr lang="en-US" dirty="0"/>
              <a:t>Technology Stack</a:t>
            </a:r>
            <a:endParaRPr lang="en-US" sz="4000" dirty="0"/>
          </a:p>
        </p:txBody>
      </p:sp>
      <p:sp>
        <p:nvSpPr>
          <p:cNvPr id="3" name="Content Placeholder 2">
            <a:extLst>
              <a:ext uri="{FF2B5EF4-FFF2-40B4-BE49-F238E27FC236}">
                <a16:creationId xmlns:a16="http://schemas.microsoft.com/office/drawing/2014/main" id="{732D0F3C-B1AE-4135-806F-5A2503399C66}"/>
              </a:ext>
            </a:extLst>
          </p:cNvPr>
          <p:cNvSpPr>
            <a:spLocks noGrp="1"/>
          </p:cNvSpPr>
          <p:nvPr>
            <p:ph idx="1"/>
          </p:nvPr>
        </p:nvSpPr>
        <p:spPr/>
        <p:txBody>
          <a:bodyPr/>
          <a:lstStyle/>
          <a:p>
            <a:r>
              <a:rPr lang="en-US" dirty="0"/>
              <a:t>HTML</a:t>
            </a:r>
          </a:p>
          <a:p>
            <a:r>
              <a:rPr lang="en-US" dirty="0"/>
              <a:t>CSS</a:t>
            </a:r>
          </a:p>
          <a:p>
            <a:r>
              <a:rPr lang="en-US" dirty="0"/>
              <a:t>JAVASCRIPT</a:t>
            </a:r>
          </a:p>
          <a:p>
            <a:r>
              <a:rPr lang="en-US" dirty="0"/>
              <a:t>PHP</a:t>
            </a:r>
          </a:p>
          <a:p>
            <a:r>
              <a:rPr lang="en-US" dirty="0"/>
              <a:t>MySQL Database</a:t>
            </a:r>
          </a:p>
        </p:txBody>
      </p:sp>
      <p:pic>
        <p:nvPicPr>
          <p:cNvPr id="4" name="Picture 2" descr="Smart India Hackathon 2022">
            <a:extLst>
              <a:ext uri="{FF2B5EF4-FFF2-40B4-BE49-F238E27FC236}">
                <a16:creationId xmlns:a16="http://schemas.microsoft.com/office/drawing/2014/main" id="{9FE4E6FB-E5FF-4573-9BFE-4EC6403DA2B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D375-5CE6-4500-9F28-762164714EEE}"/>
              </a:ext>
            </a:extLst>
          </p:cNvPr>
          <p:cNvSpPr>
            <a:spLocks noGrp="1"/>
          </p:cNvSpPr>
          <p:nvPr>
            <p:ph type="title"/>
          </p:nvPr>
        </p:nvSpPr>
        <p:spPr>
          <a:xfrm>
            <a:off x="2592926" y="624110"/>
            <a:ext cx="6651088" cy="1280890"/>
          </a:xfrm>
        </p:spPr>
        <p:txBody>
          <a:bodyPr>
            <a:normAutofit fontScale="90000"/>
          </a:bodyPr>
          <a:lstStyle/>
          <a:p>
            <a:r>
              <a:rPr lang="en-US" sz="4000" dirty="0"/>
              <a:t>Images / Screenshots of the working prototype</a:t>
            </a:r>
          </a:p>
        </p:txBody>
      </p:sp>
      <p:pic>
        <p:nvPicPr>
          <p:cNvPr id="6" name="Content Placeholder 5">
            <a:extLst>
              <a:ext uri="{FF2B5EF4-FFF2-40B4-BE49-F238E27FC236}">
                <a16:creationId xmlns:a16="http://schemas.microsoft.com/office/drawing/2014/main" id="{CA0C1DC2-85AC-51B0-C873-D84A27910B2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0" y="1811833"/>
            <a:ext cx="6130530" cy="3448424"/>
          </a:xfrm>
        </p:spPr>
      </p:pic>
      <p:pic>
        <p:nvPicPr>
          <p:cNvPr id="4" name="Picture 2" descr="Smart India Hackathon 2022">
            <a:extLst>
              <a:ext uri="{FF2B5EF4-FFF2-40B4-BE49-F238E27FC236}">
                <a16:creationId xmlns:a16="http://schemas.microsoft.com/office/drawing/2014/main" id="{D8558DF3-7CD9-49AC-8EB6-E1894D4EBF5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9964393-B10B-7BC0-E6D4-272E54CACDB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61467" y="3409575"/>
            <a:ext cx="6130533" cy="3448425"/>
          </a:xfrm>
          <a:prstGeom prst="rect">
            <a:avLst/>
          </a:prstGeom>
        </p:spPr>
      </p:pic>
    </p:spTree>
    <p:extLst>
      <p:ext uri="{BB962C8B-B14F-4D97-AF65-F5344CB8AC3E}">
        <p14:creationId xmlns:p14="http://schemas.microsoft.com/office/powerpoint/2010/main" val="208990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EC06-1F05-45E1-8680-566A156A107E}"/>
              </a:ext>
            </a:extLst>
          </p:cNvPr>
          <p:cNvSpPr>
            <a:spLocks noGrp="1"/>
          </p:cNvSpPr>
          <p:nvPr>
            <p:ph type="title"/>
          </p:nvPr>
        </p:nvSpPr>
        <p:spPr/>
        <p:txBody>
          <a:bodyPr/>
          <a:lstStyle/>
          <a:p>
            <a:r>
              <a:rPr lang="en-US" dirty="0"/>
              <a:t>Video of Working Prototype</a:t>
            </a:r>
            <a:br>
              <a:rPr lang="en-US" dirty="0"/>
            </a:br>
            <a:r>
              <a:rPr lang="en-US" sz="2800" dirty="0"/>
              <a:t>(High resolution - &lt;1min)</a:t>
            </a:r>
            <a:endParaRPr lang="en-US" dirty="0"/>
          </a:p>
        </p:txBody>
      </p:sp>
      <p:pic>
        <p:nvPicPr>
          <p:cNvPr id="4" name="Picture 2" descr="Smart India Hackathon 2022">
            <a:extLst>
              <a:ext uri="{FF2B5EF4-FFF2-40B4-BE49-F238E27FC236}">
                <a16:creationId xmlns:a16="http://schemas.microsoft.com/office/drawing/2014/main" id="{9AEC2035-A179-4872-9879-608CCCF38DA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Untitled">
            <a:hlinkClick r:id="" action="ppaction://media"/>
            <a:extLst>
              <a:ext uri="{FF2B5EF4-FFF2-40B4-BE49-F238E27FC236}">
                <a16:creationId xmlns:a16="http://schemas.microsoft.com/office/drawing/2014/main" id="{F592DEC8-C4AA-D041-8022-0743E98AB222}"/>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738437" y="2157635"/>
            <a:ext cx="6715125" cy="3778250"/>
          </a:xfrm>
        </p:spPr>
      </p:pic>
    </p:spTree>
    <p:extLst>
      <p:ext uri="{BB962C8B-B14F-4D97-AF65-F5344CB8AC3E}">
        <p14:creationId xmlns:p14="http://schemas.microsoft.com/office/powerpoint/2010/main" val="13477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45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5AE-605C-4224-9B12-05173595AB94}"/>
              </a:ext>
            </a:extLst>
          </p:cNvPr>
          <p:cNvSpPr>
            <a:spLocks noGrp="1"/>
          </p:cNvSpPr>
          <p:nvPr>
            <p:ph type="title"/>
          </p:nvPr>
        </p:nvSpPr>
        <p:spPr>
          <a:xfrm>
            <a:off x="2592925" y="624110"/>
            <a:ext cx="7009863" cy="1509490"/>
          </a:xfrm>
        </p:spPr>
        <p:txBody>
          <a:bodyPr>
            <a:normAutofit fontScale="90000"/>
          </a:bodyPr>
          <a:lstStyle/>
          <a:p>
            <a:r>
              <a:rPr lang="en-US" dirty="0"/>
              <a:t>Group Picture of all Participants with Developed Prototype (High Resolution)</a:t>
            </a:r>
            <a:br>
              <a:rPr lang="en-US" dirty="0"/>
            </a:br>
            <a:r>
              <a:rPr lang="en-US" sz="2200" dirty="0"/>
              <a:t>(If possible in SIH Tee-shirts)</a:t>
            </a:r>
            <a:endParaRPr lang="en-US" dirty="0"/>
          </a:p>
        </p:txBody>
      </p:sp>
      <p:pic>
        <p:nvPicPr>
          <p:cNvPr id="4" name="Picture 2" descr="Smart India Hackathon 2022">
            <a:extLst>
              <a:ext uri="{FF2B5EF4-FFF2-40B4-BE49-F238E27FC236}">
                <a16:creationId xmlns:a16="http://schemas.microsoft.com/office/drawing/2014/main" id="{579F9D19-DDD2-41AD-B100-A65DB5E49CC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10722" y="371475"/>
            <a:ext cx="2090735" cy="947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DBF617-16D2-A599-5656-0BCA7B3C0FD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723535" y="2507464"/>
            <a:ext cx="6744930" cy="4256400"/>
          </a:xfrm>
          <a:prstGeom prst="rect">
            <a:avLst/>
          </a:prstGeom>
        </p:spPr>
      </p:pic>
    </p:spTree>
    <p:extLst>
      <p:ext uri="{BB962C8B-B14F-4D97-AF65-F5344CB8AC3E}">
        <p14:creationId xmlns:p14="http://schemas.microsoft.com/office/powerpoint/2010/main" val="3658272141"/>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TotalTime>
  <Words>514</Words>
  <Application>Microsoft Office PowerPoint</Application>
  <PresentationFormat>Widescreen</PresentationFormat>
  <Paragraphs>52</Paragraphs>
  <Slides>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PowerPoint Presentation</vt:lpstr>
      <vt:lpstr>Details of all Team Members</vt:lpstr>
      <vt:lpstr>Idea Description (5 to 6 lines)</vt:lpstr>
      <vt:lpstr>Innovative Idea Solution (50 Words)</vt:lpstr>
      <vt:lpstr>Reference Architecture /  Solution Architecture (50 Words)</vt:lpstr>
      <vt:lpstr>Technology Stack</vt:lpstr>
      <vt:lpstr>Images / Screenshots of the working prototype</vt:lpstr>
      <vt:lpstr>Video of Working Prototype (High resolution - &lt;1min)</vt:lpstr>
      <vt:lpstr>Group Picture of all Participants with Developed Prototype (High Resolution) (If possible in SIH Tee-shirts)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Ruvik Kavedia</dc:creator>
  <cp:lastModifiedBy>Aditi Prusty</cp:lastModifiedBy>
  <cp:revision>13</cp:revision>
  <dcterms:created xsi:type="dcterms:W3CDTF">2022-09-06T10:43:00Z</dcterms:created>
  <dcterms:modified xsi:type="dcterms:W3CDTF">2022-09-17T06:31:55Z</dcterms:modified>
</cp:coreProperties>
</file>