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Lexend Deca"/>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font" Target="fonts/LexendDeca-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 guys! My group decided to do our project 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feec7f703_3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feec7f70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50152c6aa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50152c6a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50152c6aa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50152c6a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4230890cb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4230890c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4230890cb_2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4230890c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4230890cb_2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4230890cb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thought </a:t>
            </a:r>
            <a:r>
              <a:rPr lang="en"/>
              <a:t>gender would have an effect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50152c6aa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50152c6a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4230890cb_2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4230890c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50152c6aa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50152c6a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50152c6aa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50152c6a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&amp; explain relevance to our question</a:t>
            </a:r>
            <a:endParaRPr/>
          </a:p>
          <a:p>
            <a:pPr indent="0" lvl="0" marL="0" rtl="0" algn="l">
              <a:spcBef>
                <a:spcPts val="0"/>
              </a:spcBef>
              <a:spcAft>
                <a:spcPts val="0"/>
              </a:spcAft>
              <a:buNone/>
            </a:pPr>
            <a:r>
              <a:rPr lang="en"/>
              <a:t>gender not a predictor of </a:t>
            </a:r>
            <a:r>
              <a:rPr lang="en"/>
              <a:t>certain attitudes toward mental health in tech workplace</a:t>
            </a:r>
            <a:endParaRPr/>
          </a:p>
          <a:p>
            <a:pPr indent="0" lvl="0" marL="0" rtl="0" algn="l">
              <a:spcBef>
                <a:spcPts val="0"/>
              </a:spcBef>
              <a:spcAft>
                <a:spcPts val="0"/>
              </a:spcAft>
              <a:buNone/>
            </a:pPr>
            <a:r>
              <a:rPr lang="en"/>
              <a:t>size of company is a predictor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feec7f703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feec7f70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for females going into tech and big companies should keep in mind that they should try to build a community within the big one to allow everyone to understand that mental health resources are easily accessible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let me start off with a question for you all: thumbs up on zoom if you’ve ever felt stress about working in the tech field </a:t>
            </a:r>
            <a:endParaRPr/>
          </a:p>
          <a:p>
            <a:pPr indent="0" lvl="0" marL="0" rtl="0" algn="l">
              <a:spcBef>
                <a:spcPts val="0"/>
              </a:spcBef>
              <a:spcAft>
                <a:spcPts val="0"/>
              </a:spcAft>
              <a:buNone/>
            </a:pPr>
            <a:r>
              <a:rPr lang="en"/>
              <a:t>Well u r not alone, an unnamed worker in the tech industry said X</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50152c6aa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50152c6a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Thinking about the quote got us thinking about how we would predict this and what factors allow us to predict it… so we came up with this question</a:t>
            </a:r>
            <a:endParaRPr/>
          </a:p>
          <a:p>
            <a:pPr indent="0" lvl="0" marL="0" rtl="0" algn="l">
              <a:spcBef>
                <a:spcPts val="0"/>
              </a:spcBef>
              <a:spcAft>
                <a:spcPts val="0"/>
              </a:spcAft>
              <a:buNone/>
            </a:pPr>
            <a:r>
              <a:rPr lang="en"/>
              <a:t>We were thinking of using DS to solve this because data science is always a great tool to solve problems. Next we will go thru our procedure.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Sorting data is really important in DS because it allows us to best visualize our data, since we are focused on this particular thing…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what graph shows and why we chose bar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50152c6aa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50152c6a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what graph shows and why we chose bar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13.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 Id="rId11" Type="http://schemas.openxmlformats.org/officeDocument/2006/relationships/image" Target="../media/image11.png"/><Relationship Id="rId10" Type="http://schemas.openxmlformats.org/officeDocument/2006/relationships/image" Target="../media/image15.png"/><Relationship Id="rId12" Type="http://schemas.openxmlformats.org/officeDocument/2006/relationships/image" Target="../media/image17.png"/><Relationship Id="rId9"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19.png"/><Relationship Id="rId7" Type="http://schemas.openxmlformats.org/officeDocument/2006/relationships/image" Target="../media/image18.png"/><Relationship Id="rId8"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800">
                <a:solidFill>
                  <a:srgbClr val="FFFFFF"/>
                </a:solidFill>
              </a:rPr>
              <a:t>Attitudes Towards Mental Health in the Tech Workplace</a:t>
            </a:r>
            <a:endParaRPr>
              <a:solidFill>
                <a:srgbClr val="FFFFFF"/>
              </a:solidFill>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580550" y="77150"/>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Difficulties</a:t>
            </a:r>
            <a:endParaRPr/>
          </a:p>
        </p:txBody>
      </p:sp>
      <p:sp>
        <p:nvSpPr>
          <p:cNvPr id="145" name="Google Shape;145;p22"/>
          <p:cNvSpPr txBox="1"/>
          <p:nvPr>
            <p:ph idx="1" type="body"/>
          </p:nvPr>
        </p:nvSpPr>
        <p:spPr>
          <a:xfrm>
            <a:off x="580550" y="1078225"/>
            <a:ext cx="6014400" cy="3161700"/>
          </a:xfrm>
          <a:prstGeom prst="rect">
            <a:avLst/>
          </a:prstGeom>
        </p:spPr>
        <p:txBody>
          <a:bodyPr anchorCtr="0" anchor="t" bIns="0" lIns="0" spcFirstLastPara="1" rIns="0" wrap="square" tIns="0">
            <a:noAutofit/>
          </a:bodyPr>
          <a:lstStyle/>
          <a:p>
            <a:pPr indent="-381000" lvl="0" marL="457200" rtl="0" algn="l">
              <a:spcBef>
                <a:spcPts val="600"/>
              </a:spcBef>
              <a:spcAft>
                <a:spcPts val="0"/>
              </a:spcAft>
              <a:buClr>
                <a:srgbClr val="FFFFFF"/>
              </a:buClr>
              <a:buSzPts val="2400"/>
              <a:buChar char="⬡"/>
            </a:pPr>
            <a:r>
              <a:rPr lang="en"/>
              <a:t>Data from free response survey</a:t>
            </a:r>
            <a:endParaRPr/>
          </a:p>
          <a:p>
            <a:pPr indent="-381000" lvl="0" marL="457200" rtl="0" algn="l">
              <a:spcBef>
                <a:spcPts val="0"/>
              </a:spcBef>
              <a:spcAft>
                <a:spcPts val="0"/>
              </a:spcAft>
              <a:buClr>
                <a:srgbClr val="FFFFFF"/>
              </a:buClr>
              <a:buSzPts val="2400"/>
              <a:buChar char="⬡"/>
            </a:pPr>
            <a:r>
              <a:rPr lang="en"/>
              <a:t>Yes or No → 0 or 1</a:t>
            </a:r>
            <a:endParaRPr/>
          </a:p>
          <a:p>
            <a:pPr indent="-381000" lvl="0" marL="457200" rtl="0" algn="l">
              <a:spcBef>
                <a:spcPts val="0"/>
              </a:spcBef>
              <a:spcAft>
                <a:spcPts val="0"/>
              </a:spcAft>
              <a:buClr>
                <a:srgbClr val="FFFFFF"/>
              </a:buClr>
              <a:buSzPts val="2400"/>
              <a:buChar char="⬡"/>
            </a:pPr>
            <a:r>
              <a:rPr lang="en"/>
              <a:t>Female/F/female/f → Female</a:t>
            </a:r>
            <a:endParaRPr/>
          </a:p>
          <a:p>
            <a:pPr indent="-381000" lvl="0" marL="457200" rtl="0" algn="l">
              <a:spcBef>
                <a:spcPts val="0"/>
              </a:spcBef>
              <a:spcAft>
                <a:spcPts val="0"/>
              </a:spcAft>
              <a:buClr>
                <a:srgbClr val="FFFFFF"/>
              </a:buClr>
              <a:buSzPts val="2400"/>
              <a:buChar char="⬡"/>
            </a:pPr>
            <a:r>
              <a:rPr lang="en"/>
              <a:t>Male/M/male/m → Male</a:t>
            </a:r>
            <a:endParaRPr/>
          </a:p>
          <a:p>
            <a:pPr indent="-381000" lvl="0" marL="457200" rtl="0" algn="l">
              <a:spcBef>
                <a:spcPts val="0"/>
              </a:spcBef>
              <a:spcAft>
                <a:spcPts val="0"/>
              </a:spcAft>
              <a:buClr>
                <a:srgbClr val="FFFFFF"/>
              </a:buClr>
              <a:buSzPts val="2400"/>
              <a:buChar char="⬡"/>
            </a:pPr>
            <a:r>
              <a:rPr lang="en"/>
              <a:t>‘</a:t>
            </a:r>
            <a:r>
              <a:rPr lang="en"/>
              <a:t>6-25', '26-100', '100-500' </a:t>
            </a:r>
            <a:endParaRPr/>
          </a:p>
          <a:p>
            <a:pPr indent="0" lvl="0" marL="457200" rtl="0" algn="l">
              <a:spcBef>
                <a:spcPts val="600"/>
              </a:spcBef>
              <a:spcAft>
                <a:spcPts val="0"/>
              </a:spcAft>
              <a:buNone/>
            </a:pPr>
            <a:r>
              <a:rPr lang="en"/>
              <a:t>→ Small</a:t>
            </a:r>
            <a:endParaRPr/>
          </a:p>
          <a:p>
            <a:pPr indent="-381000" lvl="0" marL="457200" rtl="0" algn="l">
              <a:spcBef>
                <a:spcPts val="600"/>
              </a:spcBef>
              <a:spcAft>
                <a:spcPts val="0"/>
              </a:spcAft>
              <a:buClr>
                <a:srgbClr val="FFFFFF"/>
              </a:buClr>
              <a:buSzPts val="2400"/>
              <a:buChar char="⬡"/>
            </a:pPr>
            <a:r>
              <a:rPr lang="en"/>
              <a:t>'500-1000', 'More than 1000' </a:t>
            </a:r>
            <a:endParaRPr/>
          </a:p>
          <a:p>
            <a:pPr indent="0" lvl="0" marL="457200" rtl="0" algn="l">
              <a:spcBef>
                <a:spcPts val="600"/>
              </a:spcBef>
              <a:spcAft>
                <a:spcPts val="0"/>
              </a:spcAft>
              <a:buNone/>
            </a:pPr>
            <a:r>
              <a:rPr lang="en"/>
              <a:t>→ Large</a:t>
            </a:r>
            <a:endParaRPr/>
          </a:p>
        </p:txBody>
      </p:sp>
      <p:sp>
        <p:nvSpPr>
          <p:cNvPr id="146" name="Google Shape;146;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2"/>
          <p:cNvPicPr preferRelativeResize="0"/>
          <p:nvPr/>
        </p:nvPicPr>
        <p:blipFill>
          <a:blip r:embed="rId3">
            <a:alphaModFix/>
          </a:blip>
          <a:stretch>
            <a:fillRect/>
          </a:stretch>
        </p:blipFill>
        <p:spPr>
          <a:xfrm>
            <a:off x="5066100" y="1743625"/>
            <a:ext cx="3225075" cy="2381399"/>
          </a:xfrm>
          <a:prstGeom prst="rect">
            <a:avLst/>
          </a:prstGeom>
          <a:noFill/>
          <a:ln>
            <a:noFill/>
          </a:ln>
        </p:spPr>
      </p:pic>
      <p:pic>
        <p:nvPicPr>
          <p:cNvPr id="148" name="Google Shape;148;p22"/>
          <p:cNvPicPr preferRelativeResize="0"/>
          <p:nvPr/>
        </p:nvPicPr>
        <p:blipFill>
          <a:blip r:embed="rId4">
            <a:alphaModFix/>
          </a:blip>
          <a:stretch>
            <a:fillRect/>
          </a:stretch>
        </p:blipFill>
        <p:spPr>
          <a:xfrm>
            <a:off x="8364474" y="271638"/>
            <a:ext cx="780900" cy="47748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2</a:t>
            </a:r>
            <a:r>
              <a:rPr lang="en"/>
              <a:t>. A/B Testing</a:t>
            </a:r>
            <a:endParaRPr/>
          </a:p>
        </p:txBody>
      </p:sp>
      <p:sp>
        <p:nvSpPr>
          <p:cNvPr id="154" name="Google Shape;154;p2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Our method of Statistical Inference</a:t>
            </a:r>
            <a:endParaRPr/>
          </a:p>
        </p:txBody>
      </p:sp>
      <p:pic>
        <p:nvPicPr>
          <p:cNvPr id="155" name="Google Shape;155;p23"/>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56" name="Google Shape;156;p23"/>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157" name="Google Shape;157;p23"/>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idx="1" type="subTitle"/>
          </p:nvPr>
        </p:nvSpPr>
        <p:spPr>
          <a:xfrm>
            <a:off x="1004100" y="1043725"/>
            <a:ext cx="7135800" cy="34314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a:solidFill>
                  <a:schemeClr val="lt1"/>
                </a:solidFill>
                <a:latin typeface="Lexend Deca"/>
                <a:ea typeface="Lexend Deca"/>
                <a:cs typeface="Lexend Deca"/>
                <a:sym typeface="Lexend Deca"/>
              </a:rPr>
              <a:t>Null Hypothesis: Providing mental health benefits does not impact comfort in discussing mental health with a supervisor</a:t>
            </a:r>
            <a:endParaRPr>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solidFill>
                <a:schemeClr val="lt1"/>
              </a:solidFill>
              <a:latin typeface="Lexend Deca"/>
              <a:ea typeface="Lexend Deca"/>
              <a:cs typeface="Lexend Deca"/>
              <a:sym typeface="Lexend Deca"/>
            </a:endParaRPr>
          </a:p>
          <a:p>
            <a:pPr indent="0" lvl="0" marL="0" rtl="0" algn="l">
              <a:lnSpc>
                <a:spcPct val="100000"/>
              </a:lnSpc>
              <a:spcBef>
                <a:spcPts val="0"/>
              </a:spcBef>
              <a:spcAft>
                <a:spcPts val="0"/>
              </a:spcAft>
              <a:buNone/>
            </a:pPr>
            <a:r>
              <a:rPr lang="en">
                <a:solidFill>
                  <a:schemeClr val="lt1"/>
                </a:solidFill>
                <a:latin typeface="Lexend Deca"/>
                <a:ea typeface="Lexend Deca"/>
                <a:cs typeface="Lexend Deca"/>
                <a:sym typeface="Lexend Deca"/>
              </a:rPr>
              <a:t>Alternative Hypothesis: Providing mental health benefits makes employees more comfortable with discussing mental health with a supervisor</a:t>
            </a:r>
            <a:endParaRPr>
              <a:solidFill>
                <a:schemeClr val="lt1"/>
              </a:solidFill>
              <a:latin typeface="Lexend Deca"/>
              <a:ea typeface="Lexend Deca"/>
              <a:cs typeface="Lexend Deca"/>
              <a:sym typeface="Lexend Deca"/>
            </a:endParaRPr>
          </a:p>
          <a:p>
            <a:pPr indent="0" lvl="0" marL="0" rtl="0" algn="l">
              <a:lnSpc>
                <a:spcPct val="100000"/>
              </a:lnSpc>
              <a:spcBef>
                <a:spcPts val="0"/>
              </a:spcBef>
              <a:spcAft>
                <a:spcPts val="0"/>
              </a:spcAft>
              <a:buNone/>
            </a:pPr>
            <a:r>
              <a:t/>
            </a:r>
            <a:endParaRPr>
              <a:solidFill>
                <a:schemeClr val="lt1"/>
              </a:solidFill>
              <a:latin typeface="Lexend Deca"/>
              <a:ea typeface="Lexend Deca"/>
              <a:cs typeface="Lexend Deca"/>
              <a:sym typeface="Lexend Deca"/>
            </a:endParaRPr>
          </a:p>
          <a:p>
            <a:pPr indent="0" lvl="0" marL="0" rtl="0" algn="l">
              <a:lnSpc>
                <a:spcPct val="100000"/>
              </a:lnSpc>
              <a:spcBef>
                <a:spcPts val="0"/>
              </a:spcBef>
              <a:spcAft>
                <a:spcPts val="0"/>
              </a:spcAft>
              <a:buNone/>
            </a:pPr>
            <a:r>
              <a:rPr b="1" lang="en">
                <a:solidFill>
                  <a:schemeClr val="lt1"/>
                </a:solidFill>
                <a:latin typeface="Lexend Deca"/>
                <a:ea typeface="Lexend Deca"/>
                <a:cs typeface="Lexend Deca"/>
                <a:sym typeface="Lexend Deca"/>
              </a:rPr>
              <a:t>Test Statistic: </a:t>
            </a:r>
            <a:r>
              <a:rPr lang="en">
                <a:solidFill>
                  <a:schemeClr val="lt1"/>
                </a:solidFill>
                <a:latin typeface="Lexend Deca"/>
                <a:ea typeface="Lexend Deca"/>
                <a:cs typeface="Lexend Deca"/>
                <a:sym typeface="Lexend Deca"/>
              </a:rPr>
              <a:t>Difference between the proportion of people who are comfortable talking about their mental health issues among those who get mental health benefits and proportion of people comfortable talking about mental health issues who do not get those benefits.</a:t>
            </a:r>
            <a:endParaRPr>
              <a:solidFill>
                <a:schemeClr val="lt1"/>
              </a:solidFill>
              <a:latin typeface="Lexend Deca"/>
              <a:ea typeface="Lexend Deca"/>
              <a:cs typeface="Lexend Deca"/>
              <a:sym typeface="Lexend Deca"/>
            </a:endParaRPr>
          </a:p>
          <a:p>
            <a:pPr indent="0" lvl="0" marL="0" rtl="0" algn="l">
              <a:lnSpc>
                <a:spcPct val="100000"/>
              </a:lnSpc>
              <a:spcBef>
                <a:spcPts val="0"/>
              </a:spcBef>
              <a:spcAft>
                <a:spcPts val="0"/>
              </a:spcAft>
              <a:buNone/>
            </a:pPr>
            <a:r>
              <a:t/>
            </a:r>
            <a:endParaRPr b="1" sz="2400">
              <a:solidFill>
                <a:schemeClr val="lt1"/>
              </a:solidFill>
              <a:latin typeface="Lexend Deca"/>
              <a:ea typeface="Lexend Deca"/>
              <a:cs typeface="Lexend Deca"/>
              <a:sym typeface="Lexend Deca"/>
            </a:endParaRPr>
          </a:p>
        </p:txBody>
      </p:sp>
      <p:sp>
        <p:nvSpPr>
          <p:cNvPr id="163" name="Google Shape;163;p24"/>
          <p:cNvSpPr txBox="1"/>
          <p:nvPr/>
        </p:nvSpPr>
        <p:spPr>
          <a:xfrm>
            <a:off x="920600" y="316875"/>
            <a:ext cx="5988900" cy="5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Lexend Deca"/>
                <a:ea typeface="Lexend Deca"/>
                <a:cs typeface="Lexend Deca"/>
                <a:sym typeface="Lexend Deca"/>
              </a:rPr>
              <a:t>Initial Testing...</a:t>
            </a:r>
            <a:endParaRPr sz="3600">
              <a:solidFill>
                <a:srgbClr val="FFFFFF"/>
              </a:solidFill>
              <a:latin typeface="Lexend Deca"/>
              <a:ea typeface="Lexend Deca"/>
              <a:cs typeface="Lexend Deca"/>
              <a:sym typeface="Lexend Dec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idx="1" type="subTitle"/>
          </p:nvPr>
        </p:nvSpPr>
        <p:spPr>
          <a:xfrm>
            <a:off x="1004100" y="556775"/>
            <a:ext cx="7135800" cy="34548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2400">
                <a:solidFill>
                  <a:schemeClr val="lt1"/>
                </a:solidFill>
                <a:latin typeface="Lexend Deca"/>
                <a:ea typeface="Lexend Deca"/>
                <a:cs typeface="Lexend Deca"/>
                <a:sym typeface="Lexend Deca"/>
              </a:rPr>
              <a:t>Null Hypothesis:</a:t>
            </a:r>
            <a:r>
              <a:rPr lang="en">
                <a:solidFill>
                  <a:schemeClr val="lt1"/>
                </a:solidFill>
                <a:latin typeface="Lexend Deca"/>
                <a:ea typeface="Lexend Deca"/>
                <a:cs typeface="Lexend Deca"/>
                <a:sym typeface="Lexend Deca"/>
              </a:rPr>
              <a:t> The size of the company does not have an effect on whether employees are comfortable discussing mental health issues in a small or large company.</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2400">
              <a:solidFill>
                <a:schemeClr val="lt1"/>
              </a:solidFill>
              <a:latin typeface="Lexend Deca"/>
              <a:ea typeface="Lexend Deca"/>
              <a:cs typeface="Lexend Deca"/>
              <a:sym typeface="Lexend Deca"/>
            </a:endParaRPr>
          </a:p>
          <a:p>
            <a:pPr indent="0" lvl="0" marL="0" rtl="0" algn="l">
              <a:lnSpc>
                <a:spcPct val="100000"/>
              </a:lnSpc>
              <a:spcBef>
                <a:spcPts val="0"/>
              </a:spcBef>
              <a:spcAft>
                <a:spcPts val="0"/>
              </a:spcAft>
              <a:buNone/>
            </a:pPr>
            <a:r>
              <a:rPr lang="en" sz="2400">
                <a:solidFill>
                  <a:schemeClr val="lt1"/>
                </a:solidFill>
                <a:latin typeface="Lexend Deca"/>
                <a:ea typeface="Lexend Deca"/>
                <a:cs typeface="Lexend Deca"/>
                <a:sym typeface="Lexend Deca"/>
              </a:rPr>
              <a:t>Alternative Hypothesis:</a:t>
            </a:r>
            <a:r>
              <a:rPr lang="en">
                <a:solidFill>
                  <a:schemeClr val="lt1"/>
                </a:solidFill>
                <a:latin typeface="Lexend Deca"/>
                <a:ea typeface="Lexend Deca"/>
                <a:cs typeface="Lexend Deca"/>
                <a:sym typeface="Lexend Deca"/>
              </a:rPr>
              <a:t> People are more likely to be comfortable discussing mental health issues with a supervisor in a small company than in a bigger company.</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solidFill>
                <a:schemeClr val="lt1"/>
              </a:solidFill>
              <a:latin typeface="Lexend Deca"/>
              <a:ea typeface="Lexend Deca"/>
              <a:cs typeface="Lexend Deca"/>
              <a:sym typeface="Lexend Deca"/>
            </a:endParaRPr>
          </a:p>
          <a:p>
            <a:pPr indent="0" lvl="0" marL="0" rtl="0" algn="l">
              <a:lnSpc>
                <a:spcPct val="100000"/>
              </a:lnSpc>
              <a:spcBef>
                <a:spcPts val="0"/>
              </a:spcBef>
              <a:spcAft>
                <a:spcPts val="0"/>
              </a:spcAft>
              <a:buNone/>
            </a:pPr>
            <a:r>
              <a:rPr b="1" lang="en" sz="2400">
                <a:solidFill>
                  <a:schemeClr val="lt1"/>
                </a:solidFill>
                <a:latin typeface="Lexend Deca"/>
                <a:ea typeface="Lexend Deca"/>
                <a:cs typeface="Lexend Deca"/>
                <a:sym typeface="Lexend Deca"/>
              </a:rPr>
              <a:t>Test Statistic:</a:t>
            </a:r>
            <a:r>
              <a:rPr lang="en">
                <a:solidFill>
                  <a:schemeClr val="lt1"/>
                </a:solidFill>
                <a:latin typeface="Lexend Deca"/>
                <a:ea typeface="Lexend Deca"/>
                <a:cs typeface="Lexend Deca"/>
                <a:sym typeface="Lexend Deca"/>
              </a:rPr>
              <a:t> One-sided - Difference between the average of proportions of people who are comfortable talking about their mental health issues in a small company and the average of proportions of people who think the same way at a large company. </a:t>
            </a:r>
            <a:endParaRPr>
              <a:solidFill>
                <a:schemeClr val="lt1"/>
              </a:solidFill>
              <a:latin typeface="Lexend Deca"/>
              <a:ea typeface="Lexend Deca"/>
              <a:cs typeface="Lexend Deca"/>
              <a:sym typeface="Lexend Deca"/>
            </a:endParaRPr>
          </a:p>
          <a:p>
            <a:pPr indent="0" lvl="0" marL="0" rtl="0" algn="l">
              <a:lnSpc>
                <a:spcPct val="100000"/>
              </a:lnSpc>
              <a:spcBef>
                <a:spcPts val="0"/>
              </a:spcBef>
              <a:spcAft>
                <a:spcPts val="0"/>
              </a:spcAft>
              <a:buNone/>
            </a:pPr>
            <a:r>
              <a:t/>
            </a:r>
            <a:endParaRPr>
              <a:solidFill>
                <a:schemeClr val="lt1"/>
              </a:solidFill>
              <a:latin typeface="Lexend Deca"/>
              <a:ea typeface="Lexend Deca"/>
              <a:cs typeface="Lexend Deca"/>
              <a:sym typeface="Lexend Deca"/>
            </a:endParaRPr>
          </a:p>
          <a:p>
            <a:pPr indent="0" lvl="0" marL="0" rtl="0" algn="l">
              <a:lnSpc>
                <a:spcPct val="100000"/>
              </a:lnSpc>
              <a:spcBef>
                <a:spcPts val="0"/>
              </a:spcBef>
              <a:spcAft>
                <a:spcPts val="0"/>
              </a:spcAft>
              <a:buNone/>
            </a:pPr>
            <a:r>
              <a:t/>
            </a:r>
            <a:endParaRPr>
              <a:solidFill>
                <a:schemeClr val="lt1"/>
              </a:solidFill>
              <a:latin typeface="Lexend Deca"/>
              <a:ea typeface="Lexend Deca"/>
              <a:cs typeface="Lexend Deca"/>
              <a:sym typeface="Lexend Dec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ctrTitle"/>
          </p:nvPr>
        </p:nvSpPr>
        <p:spPr>
          <a:xfrm>
            <a:off x="791200" y="562525"/>
            <a:ext cx="6597900" cy="2628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Observed test statistic: </a:t>
            </a:r>
            <a:r>
              <a:rPr lang="en">
                <a:solidFill>
                  <a:schemeClr val="accent3"/>
                </a:solidFill>
              </a:rPr>
              <a:t>0.0867736</a:t>
            </a:r>
            <a:r>
              <a:rPr lang="en">
                <a:solidFill>
                  <a:schemeClr val="accent4"/>
                </a:solidFill>
              </a:rPr>
              <a:t> </a:t>
            </a:r>
            <a:endParaRPr>
              <a:solidFill>
                <a:schemeClr val="accent4"/>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P-Value: </a:t>
            </a:r>
            <a:r>
              <a:rPr lang="en">
                <a:solidFill>
                  <a:schemeClr val="accent6"/>
                </a:solidFill>
              </a:rPr>
              <a:t>0.015</a:t>
            </a:r>
            <a:endParaRPr>
              <a:solidFill>
                <a:schemeClr val="accent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idx="4294967295" type="ctrTitle"/>
          </p:nvPr>
        </p:nvSpPr>
        <p:spPr>
          <a:xfrm>
            <a:off x="685800" y="888592"/>
            <a:ext cx="77724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t>P-Value:</a:t>
            </a:r>
            <a:r>
              <a:rPr lang="en" sz="9600"/>
              <a:t> </a:t>
            </a:r>
            <a:endParaRPr sz="9600"/>
          </a:p>
        </p:txBody>
      </p:sp>
      <p:sp>
        <p:nvSpPr>
          <p:cNvPr id="179" name="Google Shape;179;p27"/>
          <p:cNvSpPr txBox="1"/>
          <p:nvPr>
            <p:ph idx="4294967295" type="subTitle"/>
          </p:nvPr>
        </p:nvSpPr>
        <p:spPr>
          <a:xfrm>
            <a:off x="685800" y="2048403"/>
            <a:ext cx="7772400" cy="78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The p-value is low, which means the alternative hypothesis is favored. People are more comfortable discussing mental health issues at a smaller company than a larger one.</a:t>
            </a:r>
            <a:endParaRPr/>
          </a:p>
        </p:txBody>
      </p:sp>
      <p:sp>
        <p:nvSpPr>
          <p:cNvPr id="180" name="Google Shape;180;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idx="1" type="subTitle"/>
          </p:nvPr>
        </p:nvSpPr>
        <p:spPr>
          <a:xfrm>
            <a:off x="1004100" y="780875"/>
            <a:ext cx="7135800" cy="34548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2400">
                <a:solidFill>
                  <a:schemeClr val="lt1"/>
                </a:solidFill>
                <a:latin typeface="Lexend Deca"/>
                <a:ea typeface="Lexend Deca"/>
                <a:cs typeface="Lexend Deca"/>
                <a:sym typeface="Lexend Deca"/>
              </a:rPr>
              <a:t>Null Hypothesis:</a:t>
            </a:r>
            <a:r>
              <a:rPr lang="en">
                <a:solidFill>
                  <a:schemeClr val="lt1"/>
                </a:solidFill>
                <a:latin typeface="Lexend Deca"/>
                <a:ea typeface="Lexend Deca"/>
                <a:cs typeface="Lexend Deca"/>
                <a:sym typeface="Lexend Deca"/>
              </a:rPr>
              <a:t> </a:t>
            </a:r>
            <a:r>
              <a:rPr lang="en">
                <a:solidFill>
                  <a:schemeClr val="lt1"/>
                </a:solidFill>
                <a:latin typeface="Lexend Deca"/>
                <a:ea typeface="Lexend Deca"/>
                <a:cs typeface="Lexend Deca"/>
                <a:sym typeface="Lexend Deca"/>
              </a:rPr>
              <a:t>Gender does not have an impact in discussing mental health with a supervisor.</a:t>
            </a:r>
            <a:endParaRPr>
              <a:solidFill>
                <a:schemeClr val="lt1"/>
              </a:solidFill>
              <a:latin typeface="Lexend Deca"/>
              <a:ea typeface="Lexend Deca"/>
              <a:cs typeface="Lexend Deca"/>
              <a:sym typeface="Lexend Deca"/>
            </a:endParaRPr>
          </a:p>
          <a:p>
            <a:pPr indent="0" lvl="0" marL="0" rtl="0" algn="l">
              <a:lnSpc>
                <a:spcPct val="100000"/>
              </a:lnSpc>
              <a:spcBef>
                <a:spcPts val="0"/>
              </a:spcBef>
              <a:spcAft>
                <a:spcPts val="0"/>
              </a:spcAft>
              <a:buNone/>
            </a:pPr>
            <a:r>
              <a:t/>
            </a:r>
            <a:endParaRPr>
              <a:solidFill>
                <a:schemeClr val="lt1"/>
              </a:solidFill>
              <a:latin typeface="Lexend Deca"/>
              <a:ea typeface="Lexend Deca"/>
              <a:cs typeface="Lexend Deca"/>
              <a:sym typeface="Lexend Deca"/>
            </a:endParaRPr>
          </a:p>
          <a:p>
            <a:pPr indent="0" lvl="0" marL="0" marR="0" rtl="0" algn="l">
              <a:lnSpc>
                <a:spcPct val="100000"/>
              </a:lnSpc>
              <a:spcBef>
                <a:spcPts val="0"/>
              </a:spcBef>
              <a:spcAft>
                <a:spcPts val="0"/>
              </a:spcAft>
              <a:buNone/>
            </a:pPr>
            <a:r>
              <a:rPr lang="en" sz="2400">
                <a:solidFill>
                  <a:schemeClr val="lt1"/>
                </a:solidFill>
                <a:latin typeface="Lexend Deca"/>
                <a:ea typeface="Lexend Deca"/>
                <a:cs typeface="Lexend Deca"/>
                <a:sym typeface="Lexend Deca"/>
              </a:rPr>
              <a:t>Alternative Hypothesis:</a:t>
            </a:r>
            <a:r>
              <a:rPr lang="en">
                <a:solidFill>
                  <a:schemeClr val="lt1"/>
                </a:solidFill>
                <a:latin typeface="Lexend Deca"/>
                <a:ea typeface="Lexend Deca"/>
                <a:cs typeface="Lexend Deca"/>
                <a:sym typeface="Lexend Deca"/>
              </a:rPr>
              <a:t> Gender does have an impact in discussing mental health with a supervisor.</a:t>
            </a:r>
            <a:endParaRPr>
              <a:solidFill>
                <a:schemeClr val="lt1"/>
              </a:solidFill>
              <a:latin typeface="Lexend Deca"/>
              <a:ea typeface="Lexend Deca"/>
              <a:cs typeface="Lexend Deca"/>
              <a:sym typeface="Lexend Deca"/>
            </a:endParaRPr>
          </a:p>
          <a:p>
            <a:pPr indent="0" lvl="0" marL="0" marR="0" rtl="0" algn="l">
              <a:lnSpc>
                <a:spcPct val="100000"/>
              </a:lnSpc>
              <a:spcBef>
                <a:spcPts val="0"/>
              </a:spcBef>
              <a:spcAft>
                <a:spcPts val="0"/>
              </a:spcAft>
              <a:buNone/>
            </a:pPr>
            <a:r>
              <a:t/>
            </a:r>
            <a:endParaRPr>
              <a:solidFill>
                <a:schemeClr val="lt1"/>
              </a:solidFill>
              <a:latin typeface="Lexend Deca"/>
              <a:ea typeface="Lexend Deca"/>
              <a:cs typeface="Lexend Deca"/>
              <a:sym typeface="Lexend Deca"/>
            </a:endParaRPr>
          </a:p>
          <a:p>
            <a:pPr indent="0" lvl="0" marL="0" rtl="0" algn="l">
              <a:lnSpc>
                <a:spcPct val="100000"/>
              </a:lnSpc>
              <a:spcBef>
                <a:spcPts val="0"/>
              </a:spcBef>
              <a:spcAft>
                <a:spcPts val="0"/>
              </a:spcAft>
              <a:buNone/>
            </a:pPr>
            <a:r>
              <a:rPr b="1" lang="en" sz="2400">
                <a:solidFill>
                  <a:schemeClr val="lt1"/>
                </a:solidFill>
                <a:latin typeface="Lexend Deca"/>
                <a:ea typeface="Lexend Deca"/>
                <a:cs typeface="Lexend Deca"/>
                <a:sym typeface="Lexend Deca"/>
              </a:rPr>
              <a:t>Test Statistic:</a:t>
            </a:r>
            <a:r>
              <a:rPr lang="en">
                <a:solidFill>
                  <a:schemeClr val="lt1"/>
                </a:solidFill>
                <a:latin typeface="Lexend Deca"/>
                <a:ea typeface="Lexend Deca"/>
                <a:cs typeface="Lexend Deca"/>
                <a:sym typeface="Lexend Deca"/>
              </a:rPr>
              <a:t> Two-sided: Absolute difference between the average of the distribution of people who are comfortable talking about their mental health issues among females and the mean of the distribution of people comfortable talking about mental health issues among males. </a:t>
            </a:r>
            <a:endParaRPr>
              <a:solidFill>
                <a:schemeClr val="lt1"/>
              </a:solidFill>
              <a:latin typeface="Lexend Deca"/>
              <a:ea typeface="Lexend Deca"/>
              <a:cs typeface="Lexend Deca"/>
              <a:sym typeface="Lexend Deca"/>
            </a:endParaRPr>
          </a:p>
          <a:p>
            <a:pPr indent="0" lvl="0" marL="0" rtl="0" algn="l">
              <a:lnSpc>
                <a:spcPct val="100000"/>
              </a:lnSpc>
              <a:spcBef>
                <a:spcPts val="0"/>
              </a:spcBef>
              <a:spcAft>
                <a:spcPts val="0"/>
              </a:spcAft>
              <a:buNone/>
            </a:pPr>
            <a:r>
              <a:t/>
            </a:r>
            <a:endParaRPr>
              <a:solidFill>
                <a:schemeClr val="lt1"/>
              </a:solidFill>
              <a:latin typeface="Lexend Deca"/>
              <a:ea typeface="Lexend Deca"/>
              <a:cs typeface="Lexend Deca"/>
              <a:sym typeface="Lexend Deca"/>
            </a:endParaRPr>
          </a:p>
          <a:p>
            <a:pPr indent="0" lvl="0" marL="0" rtl="0" algn="l">
              <a:lnSpc>
                <a:spcPct val="100000"/>
              </a:lnSpc>
              <a:spcBef>
                <a:spcPts val="0"/>
              </a:spcBef>
              <a:spcAft>
                <a:spcPts val="0"/>
              </a:spcAft>
              <a:buNone/>
            </a:pPr>
            <a:r>
              <a:t/>
            </a:r>
            <a:endParaRPr>
              <a:solidFill>
                <a:schemeClr val="lt1"/>
              </a:solidFill>
              <a:latin typeface="Lexend Deca"/>
              <a:ea typeface="Lexend Deca"/>
              <a:cs typeface="Lexend Deca"/>
              <a:sym typeface="Lexend Deca"/>
            </a:endParaRPr>
          </a:p>
          <a:p>
            <a:pPr indent="0" lvl="0" marL="0" rtl="0" algn="l">
              <a:lnSpc>
                <a:spcPct val="100000"/>
              </a:lnSpc>
              <a:spcBef>
                <a:spcPts val="0"/>
              </a:spcBef>
              <a:spcAft>
                <a:spcPts val="0"/>
              </a:spcAft>
              <a:buNone/>
            </a:pPr>
            <a:r>
              <a:t/>
            </a:r>
            <a:endParaRPr>
              <a:solidFill>
                <a:schemeClr val="lt1"/>
              </a:solidFill>
              <a:latin typeface="Lexend Deca"/>
              <a:ea typeface="Lexend Deca"/>
              <a:cs typeface="Lexend Deca"/>
              <a:sym typeface="Lexend Dec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ctrTitle"/>
          </p:nvPr>
        </p:nvSpPr>
        <p:spPr>
          <a:xfrm>
            <a:off x="791200" y="562525"/>
            <a:ext cx="6597900" cy="2628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Observed test statistic: </a:t>
            </a:r>
            <a:r>
              <a:rPr lang="en">
                <a:solidFill>
                  <a:schemeClr val="accent3"/>
                </a:solidFill>
              </a:rPr>
              <a:t>0.0076556</a:t>
            </a:r>
            <a:r>
              <a:rPr lang="en">
                <a:solidFill>
                  <a:schemeClr val="accent4"/>
                </a:solidFill>
              </a:rPr>
              <a:t> </a:t>
            </a:r>
            <a:endParaRPr>
              <a:solidFill>
                <a:schemeClr val="accent4"/>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P-Value:</a:t>
            </a:r>
            <a:r>
              <a:rPr lang="en"/>
              <a:t> </a:t>
            </a:r>
            <a:r>
              <a:rPr lang="en">
                <a:solidFill>
                  <a:schemeClr val="accent6"/>
                </a:solidFill>
              </a:rPr>
              <a:t>0.935</a:t>
            </a:r>
            <a:endParaRPr>
              <a:solidFill>
                <a:schemeClr val="accent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idx="4294967295" type="ctrTitle"/>
          </p:nvPr>
        </p:nvSpPr>
        <p:spPr>
          <a:xfrm>
            <a:off x="685800" y="1023042"/>
            <a:ext cx="77724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t>P-Value: </a:t>
            </a:r>
            <a:endParaRPr sz="6000"/>
          </a:p>
        </p:txBody>
      </p:sp>
      <p:sp>
        <p:nvSpPr>
          <p:cNvPr id="196" name="Google Shape;196;p30"/>
          <p:cNvSpPr txBox="1"/>
          <p:nvPr>
            <p:ph idx="4294967295" type="subTitle"/>
          </p:nvPr>
        </p:nvSpPr>
        <p:spPr>
          <a:xfrm>
            <a:off x="685800" y="2179353"/>
            <a:ext cx="7772400" cy="78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The p-value is high, which means the null hypothesis is favored. Gender does not have a significant impact when discussing mental health with a supervisor.</a:t>
            </a:r>
            <a:endParaRPr/>
          </a:p>
        </p:txBody>
      </p:sp>
      <p:sp>
        <p:nvSpPr>
          <p:cNvPr id="197" name="Google Shape;197;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Conclusions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idx="4294967295" type="ctrTitle"/>
          </p:nvPr>
        </p:nvSpPr>
        <p:spPr>
          <a:xfrm>
            <a:off x="685800" y="1341750"/>
            <a:ext cx="3617400" cy="928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200"/>
              <a:t> </a:t>
            </a:r>
            <a:endParaRPr sz="7200"/>
          </a:p>
        </p:txBody>
      </p:sp>
      <p:sp>
        <p:nvSpPr>
          <p:cNvPr id="72" name="Google Shape;72;p14"/>
          <p:cNvSpPr txBox="1"/>
          <p:nvPr>
            <p:ph idx="4294967295" type="subTitle"/>
          </p:nvPr>
        </p:nvSpPr>
        <p:spPr>
          <a:xfrm>
            <a:off x="685800" y="1904397"/>
            <a:ext cx="3617400" cy="1499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latin typeface="Muli"/>
                <a:ea typeface="Muli"/>
                <a:cs typeface="Muli"/>
                <a:sym typeface="Muli"/>
              </a:rPr>
              <a:t>Data Science Society GM Project</a:t>
            </a:r>
            <a:endParaRPr b="1">
              <a:latin typeface="Muli"/>
              <a:ea typeface="Muli"/>
              <a:cs typeface="Muli"/>
              <a:sym typeface="Muli"/>
            </a:endParaRPr>
          </a:p>
          <a:p>
            <a:pPr indent="0" lvl="0" marL="0" rtl="0" algn="l">
              <a:spcBef>
                <a:spcPts val="600"/>
              </a:spcBef>
              <a:spcAft>
                <a:spcPts val="0"/>
              </a:spcAft>
              <a:buNone/>
            </a:pPr>
            <a:r>
              <a:rPr lang="en" sz="1800">
                <a:latin typeface="Muli"/>
                <a:ea typeface="Muli"/>
                <a:cs typeface="Muli"/>
                <a:sym typeface="Muli"/>
              </a:rPr>
              <a:t>By Aashritha Srirambhatla, </a:t>
            </a:r>
            <a:endParaRPr sz="1800">
              <a:latin typeface="Muli"/>
              <a:ea typeface="Muli"/>
              <a:cs typeface="Muli"/>
              <a:sym typeface="Muli"/>
            </a:endParaRPr>
          </a:p>
          <a:p>
            <a:pPr indent="0" lvl="0" marL="0" rtl="0" algn="l">
              <a:spcBef>
                <a:spcPts val="600"/>
              </a:spcBef>
              <a:spcAft>
                <a:spcPts val="0"/>
              </a:spcAft>
              <a:buNone/>
            </a:pPr>
            <a:r>
              <a:rPr lang="en" sz="1800">
                <a:latin typeface="Muli"/>
                <a:ea typeface="Muli"/>
                <a:cs typeface="Muli"/>
                <a:sym typeface="Muli"/>
              </a:rPr>
              <a:t>Aditi Raja, Prachi Deo, &amp; Tanvee Joshi</a:t>
            </a:r>
            <a:endParaRPr sz="1800">
              <a:latin typeface="Muli"/>
              <a:ea typeface="Muli"/>
              <a:cs typeface="Muli"/>
              <a:sym typeface="Muli"/>
            </a:endParaRPr>
          </a:p>
          <a:p>
            <a:pPr indent="0" lvl="0" marL="0" rtl="0" algn="l">
              <a:spcBef>
                <a:spcPts val="600"/>
              </a:spcBef>
              <a:spcAft>
                <a:spcPts val="0"/>
              </a:spcAft>
              <a:buClr>
                <a:schemeClr val="dk1"/>
              </a:buClr>
              <a:buSzPts val="1100"/>
              <a:buFont typeface="Arial"/>
              <a:buNone/>
            </a:pPr>
            <a:r>
              <a:t/>
            </a:r>
            <a:endParaRPr b="1" sz="1800" u="sng"/>
          </a:p>
        </p:txBody>
      </p:sp>
      <p:pic>
        <p:nvPicPr>
          <p:cNvPr id="73" name="Google Shape;73;p14"/>
          <p:cNvPicPr preferRelativeResize="0"/>
          <p:nvPr/>
        </p:nvPicPr>
        <p:blipFill rotWithShape="1">
          <a:blip r:embed="rId3">
            <a:alphaModFix/>
          </a:blip>
          <a:srcRect b="0" l="13970" r="13977" t="0"/>
          <a:stretch/>
        </p:blipFill>
        <p:spPr>
          <a:xfrm>
            <a:off x="4803775" y="1040850"/>
            <a:ext cx="3676800" cy="3061800"/>
          </a:xfrm>
          <a:prstGeom prst="hexagon">
            <a:avLst>
              <a:gd fmla="val 25000" name="adj"/>
              <a:gd fmla="val 115470" name="vf"/>
            </a:avLst>
          </a:prstGeom>
          <a:noFill/>
          <a:ln>
            <a:noFill/>
          </a:ln>
          <a:effectLst>
            <a:outerShdw blurRad="257175" rotWithShape="0" algn="bl" dir="5400000" dist="57150">
              <a:schemeClr val="dk1">
                <a:alpha val="50000"/>
              </a:schemeClr>
            </a:outerShdw>
          </a:effectLst>
        </p:spPr>
      </p:pic>
      <p:sp>
        <p:nvSpPr>
          <p:cNvPr id="74" name="Google Shape;74;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ctrTitle"/>
          </p:nvPr>
        </p:nvSpPr>
        <p:spPr>
          <a:xfrm>
            <a:off x="669100" y="1561800"/>
            <a:ext cx="7747500" cy="2019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Gender was not a statistically significant determinant of mental health attitudes. However, the size of companies was statistically significant.</a:t>
            </a:r>
            <a:endParaRPr sz="2400"/>
          </a:p>
          <a:p>
            <a:pPr indent="0" lvl="0" marL="0" rtl="0" algn="l">
              <a:spcBef>
                <a:spcPts val="0"/>
              </a:spcBef>
              <a:spcAft>
                <a:spcPts val="0"/>
              </a:spcAft>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Implications for the Future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34"/>
          <p:cNvSpPr txBox="1"/>
          <p:nvPr>
            <p:ph idx="4294967295" type="ctrTitle"/>
          </p:nvPr>
        </p:nvSpPr>
        <p:spPr>
          <a:xfrm>
            <a:off x="685800" y="1341750"/>
            <a:ext cx="3617400" cy="928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7200"/>
              <a:t>Thanks!</a:t>
            </a:r>
            <a:endParaRPr sz="7200"/>
          </a:p>
        </p:txBody>
      </p:sp>
      <p:sp>
        <p:nvSpPr>
          <p:cNvPr id="219" name="Google Shape;219;p34"/>
          <p:cNvSpPr txBox="1"/>
          <p:nvPr>
            <p:ph idx="4294967295" type="subTitle"/>
          </p:nvPr>
        </p:nvSpPr>
        <p:spPr>
          <a:xfrm>
            <a:off x="685800" y="2302047"/>
            <a:ext cx="3617400" cy="1499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800">
                <a:latin typeface="Muli"/>
                <a:ea typeface="Muli"/>
                <a:cs typeface="Muli"/>
                <a:sym typeface="Muli"/>
              </a:rPr>
              <a:t>Any questions?</a:t>
            </a:r>
            <a:endParaRPr b="1" sz="1800">
              <a:latin typeface="Muli"/>
              <a:ea typeface="Muli"/>
              <a:cs typeface="Muli"/>
              <a:sym typeface="Muli"/>
            </a:endParaRPr>
          </a:p>
          <a:p>
            <a:pPr indent="0" lvl="0" marL="0" rtl="0" algn="l">
              <a:spcBef>
                <a:spcPts val="600"/>
              </a:spcBef>
              <a:spcAft>
                <a:spcPts val="0"/>
              </a:spcAft>
              <a:buNone/>
            </a:pPr>
            <a:r>
              <a:t/>
            </a:r>
            <a:endParaRPr sz="1800"/>
          </a:p>
        </p:txBody>
      </p:sp>
      <p:pic>
        <p:nvPicPr>
          <p:cNvPr id="220" name="Google Shape;220;p34"/>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221" name="Google Shape;221;p34"/>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222" name="Google Shape;222;p34"/>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952500" y="1537800"/>
            <a:ext cx="7239000" cy="2067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3600"/>
              <a:t>Some days, the best thing about the job is the chair spins.”</a:t>
            </a:r>
            <a:endParaRPr sz="3600"/>
          </a:p>
          <a:p>
            <a:pPr indent="0" lvl="0" marL="0" rtl="0" algn="l">
              <a:spcBef>
                <a:spcPts val="600"/>
              </a:spcBef>
              <a:spcAft>
                <a:spcPts val="0"/>
              </a:spcAft>
              <a:buNone/>
            </a:pPr>
            <a:r>
              <a:rPr lang="en" sz="3600"/>
              <a:t>-Unknown</a:t>
            </a:r>
            <a:endParaRPr sz="3600"/>
          </a:p>
        </p:txBody>
      </p:sp>
      <p:sp>
        <p:nvSpPr>
          <p:cNvPr id="80" name="Google Shape;80;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ctrTitle"/>
          </p:nvPr>
        </p:nvSpPr>
        <p:spPr>
          <a:xfrm>
            <a:off x="685800" y="1991825"/>
            <a:ext cx="4660500" cy="209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Our Question: </a:t>
            </a:r>
            <a:endParaRPr/>
          </a:p>
          <a:p>
            <a:pPr indent="0" lvl="0" marL="0" rtl="0" algn="l">
              <a:lnSpc>
                <a:spcPct val="115000"/>
              </a:lnSpc>
              <a:spcBef>
                <a:spcPts val="2700"/>
              </a:spcBef>
              <a:spcAft>
                <a:spcPts val="0"/>
              </a:spcAft>
              <a:buNone/>
            </a:pPr>
            <a:r>
              <a:rPr lang="en" sz="2400">
                <a:solidFill>
                  <a:srgbClr val="FFFFFF"/>
                </a:solidFill>
              </a:rPr>
              <a:t>What are the strongest predictors of certain attitudes towards mental health in the tech workplace? </a:t>
            </a:r>
            <a:endParaRPr sz="2400">
              <a:solidFill>
                <a:srgbClr val="FFFFFF"/>
              </a:solidFill>
            </a:endParaRPr>
          </a:p>
          <a:p>
            <a:pPr indent="0" lvl="0" marL="0" rtl="0" algn="l">
              <a:spcBef>
                <a:spcPts val="27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ctrTitle"/>
          </p:nvPr>
        </p:nvSpPr>
        <p:spPr>
          <a:xfrm>
            <a:off x="685800" y="1659550"/>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1.Understanding the 	Data</a:t>
            </a:r>
            <a:endParaRPr/>
          </a:p>
        </p:txBody>
      </p:sp>
      <p:sp>
        <p:nvSpPr>
          <p:cNvPr id="91" name="Google Shape;91;p17"/>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Tables &amp; </a:t>
            </a:r>
            <a:endParaRPr/>
          </a:p>
          <a:p>
            <a:pPr indent="0" lvl="0" marL="0" rtl="0" algn="l">
              <a:spcBef>
                <a:spcPts val="0"/>
              </a:spcBef>
              <a:spcAft>
                <a:spcPts val="0"/>
              </a:spcAft>
              <a:buNone/>
            </a:pPr>
            <a:r>
              <a:rPr lang="en"/>
              <a:t>Visualizations</a:t>
            </a:r>
            <a:endParaRPr/>
          </a:p>
        </p:txBody>
      </p:sp>
      <p:pic>
        <p:nvPicPr>
          <p:cNvPr id="92" name="Google Shape;92;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3" name="Google Shape;93;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4" name="Google Shape;94;p17"/>
          <p:cNvPicPr preferRelativeResize="0"/>
          <p:nvPr/>
        </p:nvPicPr>
        <p:blipFill>
          <a:blip r:embed="rId5">
            <a:alphaModFix/>
          </a:blip>
          <a:stretch>
            <a:fillRect/>
          </a:stretch>
        </p:blipFill>
        <p:spPr>
          <a:xfrm>
            <a:off x="6336726" y="1237502"/>
            <a:ext cx="1032700" cy="120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Reading our Data</a:t>
            </a:r>
            <a:endParaRPr/>
          </a:p>
        </p:txBody>
      </p:sp>
      <p:sp>
        <p:nvSpPr>
          <p:cNvPr id="100" name="Google Shape;100;p18"/>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381000" lvl="0" marL="457200" rtl="0" algn="l">
              <a:lnSpc>
                <a:spcPct val="135714"/>
              </a:lnSpc>
              <a:spcBef>
                <a:spcPts val="0"/>
              </a:spcBef>
              <a:spcAft>
                <a:spcPts val="0"/>
              </a:spcAft>
              <a:buClr>
                <a:srgbClr val="FFFFFF"/>
              </a:buClr>
              <a:buSzPts val="2400"/>
              <a:buFont typeface="Muli"/>
              <a:buChar char="⬡"/>
            </a:pPr>
            <a:r>
              <a:rPr lang="en">
                <a:solidFill>
                  <a:srgbClr val="FFFFFF"/>
                </a:solidFill>
                <a:latin typeface="Muli"/>
                <a:ea typeface="Muli"/>
                <a:cs typeface="Muli"/>
                <a:sym typeface="Muli"/>
              </a:rPr>
              <a:t>import pandas as pd</a:t>
            </a:r>
            <a:endParaRPr>
              <a:solidFill>
                <a:srgbClr val="FFFFFF"/>
              </a:solidFill>
              <a:latin typeface="Muli"/>
              <a:ea typeface="Muli"/>
              <a:cs typeface="Muli"/>
              <a:sym typeface="Muli"/>
            </a:endParaRPr>
          </a:p>
          <a:p>
            <a:pPr indent="-381000" lvl="0" marL="457200" rtl="0" algn="l">
              <a:lnSpc>
                <a:spcPct val="135714"/>
              </a:lnSpc>
              <a:spcBef>
                <a:spcPts val="0"/>
              </a:spcBef>
              <a:spcAft>
                <a:spcPts val="0"/>
              </a:spcAft>
              <a:buClr>
                <a:srgbClr val="FFFFFF"/>
              </a:buClr>
              <a:buSzPts val="2400"/>
              <a:buFont typeface="Muli"/>
              <a:buChar char="⬡"/>
            </a:pPr>
            <a:r>
              <a:rPr lang="en">
                <a:solidFill>
                  <a:srgbClr val="FFFFFF"/>
                </a:solidFill>
                <a:latin typeface="Muli"/>
                <a:ea typeface="Muli"/>
                <a:cs typeface="Muli"/>
                <a:sym typeface="Muli"/>
              </a:rPr>
              <a:t>read_file = pd.read_csv('mental-health-in-tech-2016_20161114.csv')</a:t>
            </a:r>
            <a:endParaRPr>
              <a:solidFill>
                <a:srgbClr val="FFFFFF"/>
              </a:solidFill>
              <a:latin typeface="Muli"/>
              <a:ea typeface="Muli"/>
              <a:cs typeface="Muli"/>
              <a:sym typeface="Muli"/>
            </a:endParaRPr>
          </a:p>
          <a:p>
            <a:pPr indent="-381000" lvl="0" marL="457200" rtl="0" algn="l">
              <a:spcBef>
                <a:spcPts val="0"/>
              </a:spcBef>
              <a:spcAft>
                <a:spcPts val="0"/>
              </a:spcAft>
              <a:buSzPts val="2400"/>
              <a:buChar char="⬡"/>
            </a:pPr>
            <a:r>
              <a:rPr lang="en"/>
              <a:t>Then we sorted the data and dropped columns that were not necessary</a:t>
            </a:r>
            <a:endParaRPr/>
          </a:p>
          <a:p>
            <a:pPr indent="0" lvl="0" marL="0" rtl="0" algn="l">
              <a:spcBef>
                <a:spcPts val="600"/>
              </a:spcBef>
              <a:spcAft>
                <a:spcPts val="0"/>
              </a:spcAft>
              <a:buNone/>
            </a:pPr>
            <a:r>
              <a:t/>
            </a:r>
            <a:endParaRPr/>
          </a:p>
        </p:txBody>
      </p:sp>
      <p:sp>
        <p:nvSpPr>
          <p:cNvPr id="101" name="Google Shape;101;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07" name="Google Shape;107;p19"/>
          <p:cNvSpPr txBox="1"/>
          <p:nvPr>
            <p:ph idx="4294967295" type="ctrTitle"/>
          </p:nvPr>
        </p:nvSpPr>
        <p:spPr>
          <a:xfrm>
            <a:off x="634525" y="1777575"/>
            <a:ext cx="3332700" cy="198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600"/>
              <a:t>Matplotlyb.pyplot to visualize our table </a:t>
            </a:r>
            <a:endParaRPr sz="3600"/>
          </a:p>
          <a:p>
            <a:pPr indent="0" lvl="0" marL="0" rtl="0" algn="l">
              <a:spcBef>
                <a:spcPts val="0"/>
              </a:spcBef>
              <a:spcAft>
                <a:spcPts val="0"/>
              </a:spcAft>
              <a:buNone/>
            </a:pPr>
            <a:r>
              <a:t/>
            </a:r>
            <a:endParaRPr sz="3600"/>
          </a:p>
        </p:txBody>
      </p:sp>
      <p:sp>
        <p:nvSpPr>
          <p:cNvPr id="108" name="Google Shape;108;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9" name="Google Shape;109;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0" name="Google Shape;110;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1" name="Google Shape;111;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2" name="Google Shape;112;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3" name="Google Shape;113;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4" name="Google Shape;114;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15" name="Google Shape;115;p19"/>
          <p:cNvCxnSpPr/>
          <p:nvPr/>
        </p:nvCxnSpPr>
        <p:spPr>
          <a:xfrm>
            <a:off x="6958825" y="3257288"/>
            <a:ext cx="664200" cy="383400"/>
          </a:xfrm>
          <a:prstGeom prst="straightConnector1">
            <a:avLst/>
          </a:prstGeom>
          <a:noFill/>
          <a:ln cap="rnd" cmpd="sng" w="19050">
            <a:solidFill>
              <a:schemeClr val="accent3"/>
            </a:solidFill>
            <a:prstDash val="dash"/>
            <a:round/>
            <a:headEnd len="med" w="med" type="none"/>
            <a:tailEnd len="med" w="med" type="none"/>
          </a:ln>
        </p:spPr>
      </p:cxnSp>
      <p:cxnSp>
        <p:nvCxnSpPr>
          <p:cNvPr id="116" name="Google Shape;116;p19"/>
          <p:cNvCxnSpPr/>
          <p:nvPr/>
        </p:nvCxnSpPr>
        <p:spPr>
          <a:xfrm>
            <a:off x="4910575" y="2035238"/>
            <a:ext cx="559800" cy="323100"/>
          </a:xfrm>
          <a:prstGeom prst="straightConnector1">
            <a:avLst/>
          </a:prstGeom>
          <a:noFill/>
          <a:ln cap="rnd" cmpd="sng" w="19050">
            <a:solidFill>
              <a:schemeClr val="accent6"/>
            </a:solidFill>
            <a:prstDash val="dash"/>
            <a:round/>
            <a:headEnd len="med" w="med" type="none"/>
            <a:tailEnd len="med" w="med" type="none"/>
          </a:ln>
        </p:spPr>
      </p:cxnSp>
      <p:pic>
        <p:nvPicPr>
          <p:cNvPr id="117" name="Google Shape;117;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18" name="Google Shape;118;p19"/>
          <p:cNvCxnSpPr/>
          <p:nvPr/>
        </p:nvCxnSpPr>
        <p:spPr>
          <a:xfrm flipH="1">
            <a:off x="4637575" y="3181088"/>
            <a:ext cx="936600" cy="540900"/>
          </a:xfrm>
          <a:prstGeom prst="straightConnector1">
            <a:avLst/>
          </a:prstGeom>
          <a:noFill/>
          <a:ln cap="rnd" cmpd="sng" w="19050">
            <a:solidFill>
              <a:schemeClr val="accent3"/>
            </a:solidFill>
            <a:prstDash val="dash"/>
            <a:round/>
            <a:headEnd len="med" w="med" type="none"/>
            <a:tailEnd len="med" w="med" type="none"/>
          </a:ln>
        </p:spPr>
      </p:cxnSp>
      <p:cxnSp>
        <p:nvCxnSpPr>
          <p:cNvPr id="119" name="Google Shape;119;p19"/>
          <p:cNvCxnSpPr/>
          <p:nvPr/>
        </p:nvCxnSpPr>
        <p:spPr>
          <a:xfrm flipH="1">
            <a:off x="6910225" y="2111438"/>
            <a:ext cx="559800" cy="323100"/>
          </a:xfrm>
          <a:prstGeom prst="straightConnector1">
            <a:avLst/>
          </a:prstGeom>
          <a:noFill/>
          <a:ln cap="rnd" cmpd="sng" w="19050">
            <a:solidFill>
              <a:schemeClr val="accent1"/>
            </a:solidFill>
            <a:prstDash val="dash"/>
            <a:round/>
            <a:headEnd len="med" w="med" type="none"/>
            <a:tailEnd len="med" w="med" type="none"/>
          </a:ln>
        </p:spPr>
      </p:cxnSp>
      <p:pic>
        <p:nvPicPr>
          <p:cNvPr id="120" name="Google Shape;120;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1" name="Google Shape;121;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2" name="Google Shape;122;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3" name="Google Shape;123;p19"/>
          <p:cNvSpPr/>
          <p:nvPr/>
        </p:nvSpPr>
        <p:spPr>
          <a:xfrm>
            <a:off x="6114350" y="1645250"/>
            <a:ext cx="190800" cy="476700"/>
          </a:xfrm>
          <a:prstGeom prst="upDownArrow">
            <a:avLst>
              <a:gd fmla="val 50000" name="adj1"/>
              <a:gd fmla="val 50000" name="adj2"/>
            </a:avLst>
          </a:prstGeom>
          <a:gradFill>
            <a:gsLst>
              <a:gs pos="0">
                <a:schemeClr val="accent4"/>
              </a:gs>
              <a:gs pos="100000">
                <a:srgbClr val="00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34650" y="1180525"/>
            <a:ext cx="3346800" cy="2216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Question:     </a:t>
            </a:r>
            <a:endParaRPr/>
          </a:p>
          <a:p>
            <a:pPr indent="0" lvl="0" marL="0" rtl="0" algn="l">
              <a:spcBef>
                <a:spcPts val="0"/>
              </a:spcBef>
              <a:spcAft>
                <a:spcPts val="0"/>
              </a:spcAft>
              <a:buNone/>
            </a:pPr>
            <a:r>
              <a:rPr lang="en"/>
              <a:t>How many employees does your company/ organization have?</a:t>
            </a:r>
            <a:endParaRPr/>
          </a:p>
        </p:txBody>
      </p:sp>
      <p:sp>
        <p:nvSpPr>
          <p:cNvPr id="129" name="Google Shape;129;p20"/>
          <p:cNvSpPr txBox="1"/>
          <p:nvPr>
            <p:ph idx="1" type="body"/>
          </p:nvPr>
        </p:nvSpPr>
        <p:spPr>
          <a:xfrm>
            <a:off x="247325" y="3556611"/>
            <a:ext cx="4021800" cy="2149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-bar graph was our visualization of choice</a:t>
            </a:r>
            <a:endParaRPr/>
          </a:p>
        </p:txBody>
      </p:sp>
      <p:sp>
        <p:nvSpPr>
          <p:cNvPr id="130" name="Google Shape;130;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1" name="Google Shape;131;p20"/>
          <p:cNvPicPr preferRelativeResize="0"/>
          <p:nvPr/>
        </p:nvPicPr>
        <p:blipFill>
          <a:blip r:embed="rId3">
            <a:alphaModFix/>
          </a:blip>
          <a:stretch>
            <a:fillRect/>
          </a:stretch>
        </p:blipFill>
        <p:spPr>
          <a:xfrm>
            <a:off x="4056850" y="763875"/>
            <a:ext cx="5087150" cy="3466825"/>
          </a:xfrm>
          <a:prstGeom prst="rect">
            <a:avLst/>
          </a:prstGeom>
          <a:noFill/>
          <a:ln>
            <a:noFill/>
          </a:ln>
          <a:effectLst>
            <a:outerShdw blurRad="257175" rotWithShape="0" algn="bl" dir="5400000" dist="57150">
              <a:schemeClr val="dk1">
                <a:alpha val="50000"/>
              </a:scheme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34650" y="1180525"/>
            <a:ext cx="3346800" cy="2216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Question: </a:t>
            </a:r>
            <a:r>
              <a:rPr b="0" lang="en" sz="2400">
                <a:solidFill>
                  <a:srgbClr val="FFFFFF"/>
                </a:solidFill>
              </a:rPr>
              <a:t>Does your employer provide mental health benefits as part of healthcare coverage?</a:t>
            </a:r>
            <a:endParaRPr b="0" sz="2400">
              <a:solidFill>
                <a:srgbClr val="FFFFFF"/>
              </a:solidFill>
            </a:endParaRPr>
          </a:p>
          <a:p>
            <a:pPr indent="0" lvl="0" marL="0" rtl="0" algn="l">
              <a:spcBef>
                <a:spcPts val="0"/>
              </a:spcBef>
              <a:spcAft>
                <a:spcPts val="0"/>
              </a:spcAft>
              <a:buNone/>
            </a:pPr>
            <a:r>
              <a:t/>
            </a:r>
            <a:endParaRPr/>
          </a:p>
        </p:txBody>
      </p:sp>
      <p:sp>
        <p:nvSpPr>
          <p:cNvPr id="137" name="Google Shape;137;p21"/>
          <p:cNvSpPr txBox="1"/>
          <p:nvPr>
            <p:ph idx="1" type="body"/>
          </p:nvPr>
        </p:nvSpPr>
        <p:spPr>
          <a:xfrm>
            <a:off x="385625" y="3305911"/>
            <a:ext cx="4021800" cy="2149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-a pie chart was our visualization of choice</a:t>
            </a:r>
            <a:endParaRPr/>
          </a:p>
        </p:txBody>
      </p:sp>
      <p:sp>
        <p:nvSpPr>
          <p:cNvPr id="138" name="Google Shape;138;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21"/>
          <p:cNvPicPr preferRelativeResize="0"/>
          <p:nvPr/>
        </p:nvPicPr>
        <p:blipFill>
          <a:blip r:embed="rId3">
            <a:alphaModFix/>
          </a:blip>
          <a:stretch>
            <a:fillRect/>
          </a:stretch>
        </p:blipFill>
        <p:spPr>
          <a:xfrm>
            <a:off x="2826250" y="417425"/>
            <a:ext cx="6317750" cy="430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