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Lato"/>
      <p:regular r:id="rId31"/>
      <p:bold r:id="rId32"/>
      <p:italic r:id="rId33"/>
      <p:boldItalic r:id="rId34"/>
    </p:embeddedFont>
    <p:embeddedFont>
      <p:font typeface="Average"/>
      <p:regular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aditi sawan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Average-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37" Type="http://schemas.openxmlformats.org/officeDocument/2006/relationships/font" Target="fonts/Oswald-bold.fntdata"/><Relationship Id="rId14" Type="http://schemas.openxmlformats.org/officeDocument/2006/relationships/slide" Target="slides/slide8.xml"/><Relationship Id="rId36" Type="http://schemas.openxmlformats.org/officeDocument/2006/relationships/font" Target="fonts/Oswal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6-10T18:08:25.155">
    <p:pos x="196" y="280"/>
    <p:text>average of 6 runs???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99692a67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99692a67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99692a67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99692a67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99692a679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99692a67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99692a679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99692a679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99692a679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99692a679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99692a679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99692a679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99692a679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99692a679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99692a679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99692a679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99692a679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99692a679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99692a67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99692a67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99692a67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99692a67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99692a679_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99692a679_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99692a679_7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99692a679_7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99692a679_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99692a679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99692a679_7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99692a679_7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99692a679_7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99692a679_7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8954f2f6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8954f2f6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99692a679_1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99692a679_1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99692a679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99692a679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99692a679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99692a679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99692a679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99692a679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8954f2f6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8954f2f6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99692a67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99692a67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omments" Target="../comments/commen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archive.ics.uci.edu/ml/machine-learning-databases/heart-disease/processed.cleveland.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indianexpress.com/article/explained/cardiovascular-disease-burden-in-india-and-state-highs-lows-593933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hyperlink" Target="https://www.ahajournals.org/doi/full/10.1161/CIRCULATIONAHA.114.00872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787575" y="517375"/>
            <a:ext cx="7688100" cy="236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Heart Disease Prediction</a:t>
            </a:r>
            <a:endParaRPr/>
          </a:p>
          <a:p>
            <a:pPr indent="0" lvl="0" marL="0" rtl="0" algn="ctr">
              <a:spcBef>
                <a:spcPts val="0"/>
              </a:spcBef>
              <a:spcAft>
                <a:spcPts val="0"/>
              </a:spcAft>
              <a:buNone/>
            </a:pPr>
            <a:r>
              <a:rPr lang="en-GB"/>
              <a:t>&amp; </a:t>
            </a:r>
            <a:endParaRPr/>
          </a:p>
          <a:p>
            <a:pPr indent="0" lvl="0" marL="0" rtl="0" algn="ctr">
              <a:spcBef>
                <a:spcPts val="0"/>
              </a:spcBef>
              <a:spcAft>
                <a:spcPts val="0"/>
              </a:spcAft>
              <a:buNone/>
            </a:pPr>
            <a:r>
              <a:rPr lang="en-GB"/>
              <a:t>Accuracy Comaprison</a:t>
            </a:r>
            <a:endParaRPr/>
          </a:p>
        </p:txBody>
      </p:sp>
      <p:sp>
        <p:nvSpPr>
          <p:cNvPr id="60" name="Google Shape;60;p13"/>
          <p:cNvSpPr txBox="1"/>
          <p:nvPr/>
        </p:nvSpPr>
        <p:spPr>
          <a:xfrm>
            <a:off x="365275" y="3302275"/>
            <a:ext cx="8475600" cy="1230000"/>
          </a:xfrm>
          <a:prstGeom prst="rect">
            <a:avLst/>
          </a:prstGeom>
          <a:noFill/>
          <a:ln>
            <a:noFill/>
          </a:ln>
        </p:spPr>
        <p:txBody>
          <a:bodyPr anchorCtr="0" anchor="t" bIns="91425" lIns="91425" spcFirstLastPara="1" rIns="91425" wrap="square" tIns="91425">
            <a:noAutofit/>
          </a:bodyPr>
          <a:lstStyle/>
          <a:p>
            <a:pPr indent="457200" lvl="0" marL="3657600" rtl="0" algn="just">
              <a:spcBef>
                <a:spcPts val="0"/>
              </a:spcBef>
              <a:spcAft>
                <a:spcPts val="0"/>
              </a:spcAft>
              <a:buNone/>
            </a:pPr>
            <a:r>
              <a:rPr lang="en-GB" sz="1200">
                <a:solidFill>
                  <a:srgbClr val="FFFFFF"/>
                </a:solidFill>
                <a:latin typeface="Average"/>
                <a:ea typeface="Average"/>
                <a:cs typeface="Average"/>
                <a:sym typeface="Average"/>
              </a:rPr>
              <a:t>using</a:t>
            </a:r>
            <a:endParaRPr sz="1200">
              <a:solidFill>
                <a:srgbClr val="FFFFFF"/>
              </a:solidFill>
              <a:latin typeface="Average"/>
              <a:ea typeface="Average"/>
              <a:cs typeface="Average"/>
              <a:sym typeface="Average"/>
            </a:endParaRPr>
          </a:p>
          <a:p>
            <a:pPr indent="0" lvl="0" marL="0" rtl="0" algn="ctr">
              <a:spcBef>
                <a:spcPts val="0"/>
              </a:spcBef>
              <a:spcAft>
                <a:spcPts val="0"/>
              </a:spcAft>
              <a:buNone/>
            </a:pPr>
            <a:r>
              <a:rPr lang="en-GB" sz="2500">
                <a:solidFill>
                  <a:srgbClr val="FFFFFF"/>
                </a:solidFill>
                <a:latin typeface="Average"/>
                <a:ea typeface="Average"/>
                <a:cs typeface="Average"/>
                <a:sym typeface="Average"/>
              </a:rPr>
              <a:t>Neural Network, KNN, Logistic Regression, SVM and Random Forest</a:t>
            </a:r>
            <a:endParaRPr sz="2500">
              <a:solidFill>
                <a:srgbClr val="FFFFFF"/>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2"/>
          <p:cNvPicPr preferRelativeResize="0"/>
          <p:nvPr/>
        </p:nvPicPr>
        <p:blipFill>
          <a:blip r:embed="rId3">
            <a:alphaModFix/>
          </a:blip>
          <a:stretch>
            <a:fillRect/>
          </a:stretch>
        </p:blipFill>
        <p:spPr>
          <a:xfrm>
            <a:off x="565250" y="737925"/>
            <a:ext cx="8107624" cy="4273075"/>
          </a:xfrm>
          <a:prstGeom prst="rect">
            <a:avLst/>
          </a:prstGeom>
          <a:noFill/>
          <a:ln>
            <a:noFill/>
          </a:ln>
        </p:spPr>
      </p:pic>
      <p:sp>
        <p:nvSpPr>
          <p:cNvPr id="123" name="Google Shape;123;p22"/>
          <p:cNvSpPr txBox="1"/>
          <p:nvPr/>
        </p:nvSpPr>
        <p:spPr>
          <a:xfrm>
            <a:off x="641075" y="208725"/>
            <a:ext cx="74691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a:solidFill>
                  <a:srgbClr val="FFFFFF"/>
                </a:solidFill>
                <a:latin typeface="Oswald"/>
                <a:ea typeface="Oswald"/>
                <a:cs typeface="Oswald"/>
                <a:sym typeface="Oswald"/>
              </a:rPr>
              <a:t>Various Histograms:(described in notebook)</a:t>
            </a:r>
            <a:endParaRPr b="1" sz="2300">
              <a:solidFill>
                <a:srgbClr val="FFFFFF"/>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380700" y="920750"/>
            <a:ext cx="8248650" cy="3842575"/>
          </a:xfrm>
          <a:prstGeom prst="rect">
            <a:avLst/>
          </a:prstGeom>
          <a:noFill/>
          <a:ln>
            <a:noFill/>
          </a:ln>
        </p:spPr>
      </p:pic>
      <p:sp>
        <p:nvSpPr>
          <p:cNvPr id="129" name="Google Shape;129;p23"/>
          <p:cNvSpPr txBox="1"/>
          <p:nvPr/>
        </p:nvSpPr>
        <p:spPr>
          <a:xfrm>
            <a:off x="337275" y="414950"/>
            <a:ext cx="83355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FFFFFF"/>
                </a:solidFill>
                <a:latin typeface="Oswald"/>
                <a:ea typeface="Oswald"/>
                <a:cs typeface="Oswald"/>
                <a:sym typeface="Oswald"/>
              </a:rPr>
              <a:t>Swarm plot and violin plot for each class variation with </a:t>
            </a:r>
            <a:r>
              <a:rPr b="1" lang="en-GB" sz="2000">
                <a:solidFill>
                  <a:srgbClr val="FFFFFF"/>
                </a:solidFill>
                <a:latin typeface="Oswald"/>
                <a:ea typeface="Oswald"/>
                <a:cs typeface="Oswald"/>
                <a:sym typeface="Oswald"/>
              </a:rPr>
              <a:t>thalassemia</a:t>
            </a:r>
            <a:r>
              <a:rPr b="1" lang="en-GB" sz="2000">
                <a:solidFill>
                  <a:srgbClr val="FFFFFF"/>
                </a:solidFill>
                <a:latin typeface="Oswald"/>
                <a:ea typeface="Oswald"/>
                <a:cs typeface="Oswald"/>
                <a:sym typeface="Oswald"/>
              </a:rPr>
              <a:t> and age:</a:t>
            </a:r>
            <a:endParaRPr b="1" sz="2000">
              <a:solidFill>
                <a:srgbClr val="FFFFFF"/>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671300" y="1120238"/>
            <a:ext cx="8077200" cy="3667125"/>
          </a:xfrm>
          <a:prstGeom prst="rect">
            <a:avLst/>
          </a:prstGeom>
          <a:noFill/>
          <a:ln>
            <a:noFill/>
          </a:ln>
        </p:spPr>
      </p:pic>
      <p:sp>
        <p:nvSpPr>
          <p:cNvPr id="135" name="Google Shape;135;p24"/>
          <p:cNvSpPr txBox="1"/>
          <p:nvPr/>
        </p:nvSpPr>
        <p:spPr>
          <a:xfrm>
            <a:off x="686600" y="566150"/>
            <a:ext cx="8046600" cy="554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950">
                <a:solidFill>
                  <a:srgbClr val="F3F3F3"/>
                </a:solidFill>
                <a:latin typeface="Oswald"/>
                <a:ea typeface="Oswald"/>
                <a:cs typeface="Oswald"/>
                <a:sym typeface="Oswald"/>
              </a:rPr>
              <a:t>catplot between sex and distribution of target class frequency based on sex:</a:t>
            </a:r>
            <a:endParaRPr b="1" sz="1950">
              <a:solidFill>
                <a:srgbClr val="F3F3F3"/>
              </a:solidFill>
              <a:latin typeface="Oswald"/>
              <a:ea typeface="Oswald"/>
              <a:cs typeface="Oswald"/>
              <a:sym typeface="Oswald"/>
            </a:endParaRPr>
          </a:p>
          <a:p>
            <a:pPr indent="0" lvl="0" marL="0" rtl="0" algn="l">
              <a:spcBef>
                <a:spcPts val="0"/>
              </a:spcBef>
              <a:spcAft>
                <a:spcPts val="0"/>
              </a:spcAft>
              <a:buNone/>
            </a:pPr>
            <a:r>
              <a:t/>
            </a:r>
            <a:endParaRPr>
              <a:solidFill>
                <a:srgbClr val="F3F3F3"/>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Google Shape;140;p25"/>
          <p:cNvPicPr preferRelativeResize="0"/>
          <p:nvPr/>
        </p:nvPicPr>
        <p:blipFill rotWithShape="1">
          <a:blip r:embed="rId3">
            <a:alphaModFix/>
          </a:blip>
          <a:srcRect b="0" l="0" r="0" t="4988"/>
          <a:stretch/>
        </p:blipFill>
        <p:spPr>
          <a:xfrm>
            <a:off x="446575" y="1154150"/>
            <a:ext cx="8250850" cy="3902800"/>
          </a:xfrm>
          <a:prstGeom prst="rect">
            <a:avLst/>
          </a:prstGeom>
          <a:noFill/>
          <a:ln>
            <a:noFill/>
          </a:ln>
        </p:spPr>
      </p:pic>
      <p:sp>
        <p:nvSpPr>
          <p:cNvPr id="141" name="Google Shape;141;p25"/>
          <p:cNvSpPr txBox="1"/>
          <p:nvPr/>
        </p:nvSpPr>
        <p:spPr>
          <a:xfrm>
            <a:off x="491300" y="276575"/>
            <a:ext cx="8081700" cy="6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solidFill>
                  <a:srgbClr val="FFFFFF"/>
                </a:solidFill>
                <a:latin typeface="Oswald"/>
                <a:ea typeface="Oswald"/>
                <a:cs typeface="Oswald"/>
                <a:sym typeface="Oswald"/>
              </a:rPr>
              <a:t>Scatter plot between Age and Maximum Heart rate with respect to sex:</a:t>
            </a:r>
            <a:endParaRPr b="1" sz="2100">
              <a:solidFill>
                <a:srgbClr val="FFFFFF"/>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6"/>
          <p:cNvPicPr preferRelativeResize="0"/>
          <p:nvPr/>
        </p:nvPicPr>
        <p:blipFill rotWithShape="1">
          <a:blip r:embed="rId3">
            <a:alphaModFix/>
          </a:blip>
          <a:srcRect b="0" l="0" r="0" t="5544"/>
          <a:stretch/>
        </p:blipFill>
        <p:spPr>
          <a:xfrm>
            <a:off x="706150" y="1312975"/>
            <a:ext cx="7244026" cy="3698575"/>
          </a:xfrm>
          <a:prstGeom prst="rect">
            <a:avLst/>
          </a:prstGeom>
          <a:noFill/>
          <a:ln>
            <a:noFill/>
          </a:ln>
        </p:spPr>
      </p:pic>
      <p:sp>
        <p:nvSpPr>
          <p:cNvPr id="147" name="Google Shape;147;p26"/>
          <p:cNvSpPr txBox="1"/>
          <p:nvPr/>
        </p:nvSpPr>
        <p:spPr>
          <a:xfrm>
            <a:off x="633000" y="578200"/>
            <a:ext cx="7878000" cy="481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2300">
                <a:solidFill>
                  <a:srgbClr val="FFFFFF"/>
                </a:solidFill>
                <a:latin typeface="Oswald"/>
                <a:ea typeface="Oswald"/>
                <a:cs typeface="Oswald"/>
                <a:sym typeface="Oswald"/>
              </a:rPr>
              <a:t>Distribution of </a:t>
            </a:r>
            <a:r>
              <a:rPr b="1" lang="en-GB" sz="2300">
                <a:solidFill>
                  <a:srgbClr val="FFFFFF"/>
                </a:solidFill>
                <a:latin typeface="Oswald"/>
                <a:ea typeface="Oswald"/>
                <a:cs typeface="Oswald"/>
                <a:sym typeface="Oswald"/>
              </a:rPr>
              <a:t>Fasting sugar Frequency based on Gender:</a:t>
            </a:r>
            <a:endParaRPr b="1" sz="2300">
              <a:solidFill>
                <a:srgbClr val="FFFFFF"/>
              </a:solidFill>
              <a:latin typeface="Oswald"/>
              <a:ea typeface="Oswald"/>
              <a:cs typeface="Oswald"/>
              <a:sym typeface="Oswald"/>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243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300"/>
              <a:t>Correlation Matrix:</a:t>
            </a:r>
            <a:endParaRPr b="1" sz="2300"/>
          </a:p>
        </p:txBody>
      </p:sp>
      <p:pic>
        <p:nvPicPr>
          <p:cNvPr id="153" name="Google Shape;153;p27"/>
          <p:cNvPicPr preferRelativeResize="0"/>
          <p:nvPr/>
        </p:nvPicPr>
        <p:blipFill>
          <a:blip r:embed="rId3">
            <a:alphaModFix/>
          </a:blip>
          <a:stretch>
            <a:fillRect/>
          </a:stretch>
        </p:blipFill>
        <p:spPr>
          <a:xfrm>
            <a:off x="1369077" y="896525"/>
            <a:ext cx="5399476" cy="40513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300"/>
              <a:t>Following methods were adopted:</a:t>
            </a:r>
            <a:endParaRPr b="1" sz="2300"/>
          </a:p>
          <a:p>
            <a:pPr indent="0" lvl="0" marL="0" rtl="0" algn="l">
              <a:spcBef>
                <a:spcPts val="0"/>
              </a:spcBef>
              <a:spcAft>
                <a:spcPts val="0"/>
              </a:spcAft>
              <a:buNone/>
            </a:pPr>
            <a:r>
              <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GB" sz="1200">
                <a:solidFill>
                  <a:schemeClr val="dk1"/>
                </a:solidFill>
              </a:rPr>
              <a:t>Data cleaning.</a:t>
            </a: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Implemented the following:</a:t>
            </a:r>
            <a:endParaRPr sz="1200">
              <a:solidFill>
                <a:schemeClr val="dk1"/>
              </a:solidFill>
            </a:endParaRPr>
          </a:p>
          <a:p>
            <a:pPr indent="-304800" lvl="1" marL="914400" rtl="0" algn="l">
              <a:spcBef>
                <a:spcPts val="0"/>
              </a:spcBef>
              <a:spcAft>
                <a:spcPts val="0"/>
              </a:spcAft>
              <a:buClr>
                <a:schemeClr val="dk1"/>
              </a:buClr>
              <a:buSzPts val="1200"/>
              <a:buChar char="➢"/>
            </a:pPr>
            <a:r>
              <a:rPr lang="en-GB" sz="1200">
                <a:solidFill>
                  <a:schemeClr val="dk1"/>
                </a:solidFill>
              </a:rPr>
              <a:t>Neural Network as 5 classes</a:t>
            </a:r>
            <a:endParaRPr sz="1200">
              <a:solidFill>
                <a:schemeClr val="dk1"/>
              </a:solidFill>
            </a:endParaRPr>
          </a:p>
          <a:p>
            <a:pPr indent="-304800" lvl="1" marL="914400" rtl="0" algn="l">
              <a:spcBef>
                <a:spcPts val="0"/>
              </a:spcBef>
              <a:spcAft>
                <a:spcPts val="0"/>
              </a:spcAft>
              <a:buClr>
                <a:schemeClr val="dk1"/>
              </a:buClr>
              <a:buSzPts val="1200"/>
              <a:buChar char="➢"/>
            </a:pPr>
            <a:r>
              <a:rPr lang="en-GB" sz="1200">
                <a:solidFill>
                  <a:schemeClr val="dk1"/>
                </a:solidFill>
              </a:rPr>
              <a:t>Neural Networks as 2 classes</a:t>
            </a:r>
            <a:endParaRPr sz="1200">
              <a:solidFill>
                <a:schemeClr val="dk1"/>
              </a:solidFill>
            </a:endParaRPr>
          </a:p>
          <a:p>
            <a:pPr indent="-304800" lvl="1" marL="914400" rtl="0" algn="l">
              <a:spcBef>
                <a:spcPts val="0"/>
              </a:spcBef>
              <a:spcAft>
                <a:spcPts val="0"/>
              </a:spcAft>
              <a:buClr>
                <a:schemeClr val="dk1"/>
              </a:buClr>
              <a:buSzPts val="1200"/>
              <a:buChar char="➢"/>
            </a:pPr>
            <a:r>
              <a:rPr lang="en-GB" sz="1200">
                <a:solidFill>
                  <a:schemeClr val="dk1"/>
                </a:solidFill>
              </a:rPr>
              <a:t>KNN </a:t>
            </a:r>
            <a:r>
              <a:rPr lang="en-GB" sz="1200">
                <a:solidFill>
                  <a:schemeClr val="dk1"/>
                </a:solidFill>
              </a:rPr>
              <a:t>as 2 classes</a:t>
            </a:r>
            <a:endParaRPr sz="1200">
              <a:solidFill>
                <a:schemeClr val="dk1"/>
              </a:solidFill>
            </a:endParaRPr>
          </a:p>
          <a:p>
            <a:pPr indent="-304800" lvl="1" marL="914400" rtl="0" algn="l">
              <a:spcBef>
                <a:spcPts val="0"/>
              </a:spcBef>
              <a:spcAft>
                <a:spcPts val="0"/>
              </a:spcAft>
              <a:buClr>
                <a:schemeClr val="dk1"/>
              </a:buClr>
              <a:buSzPts val="1200"/>
              <a:buChar char="➢"/>
            </a:pPr>
            <a:r>
              <a:rPr lang="en-GB" sz="1200">
                <a:solidFill>
                  <a:schemeClr val="dk1"/>
                </a:solidFill>
              </a:rPr>
              <a:t>Logistic Regression </a:t>
            </a:r>
            <a:r>
              <a:rPr lang="en-GB" sz="1200">
                <a:solidFill>
                  <a:schemeClr val="dk1"/>
                </a:solidFill>
              </a:rPr>
              <a:t>as 2 classes</a:t>
            </a:r>
            <a:endParaRPr sz="1200">
              <a:solidFill>
                <a:schemeClr val="dk1"/>
              </a:solidFill>
            </a:endParaRPr>
          </a:p>
          <a:p>
            <a:pPr indent="-304800" lvl="1" marL="914400" rtl="0" algn="l">
              <a:spcBef>
                <a:spcPts val="0"/>
              </a:spcBef>
              <a:spcAft>
                <a:spcPts val="0"/>
              </a:spcAft>
              <a:buClr>
                <a:schemeClr val="dk1"/>
              </a:buClr>
              <a:buSzPts val="1200"/>
              <a:buChar char="➢"/>
            </a:pPr>
            <a:r>
              <a:rPr lang="en-GB" sz="1200">
                <a:solidFill>
                  <a:schemeClr val="dk1"/>
                </a:solidFill>
              </a:rPr>
              <a:t>SVM as 2 classes</a:t>
            </a:r>
            <a:endParaRPr sz="1200">
              <a:solidFill>
                <a:schemeClr val="dk1"/>
              </a:solidFill>
            </a:endParaRPr>
          </a:p>
          <a:p>
            <a:pPr indent="-304800" lvl="1" marL="914400" rtl="0" algn="l">
              <a:spcBef>
                <a:spcPts val="0"/>
              </a:spcBef>
              <a:spcAft>
                <a:spcPts val="0"/>
              </a:spcAft>
              <a:buClr>
                <a:schemeClr val="dk1"/>
              </a:buClr>
              <a:buSzPts val="1200"/>
              <a:buChar char="➢"/>
            </a:pPr>
            <a:r>
              <a:rPr lang="en-GB" sz="1200">
                <a:solidFill>
                  <a:schemeClr val="dk1"/>
                </a:solidFill>
              </a:rPr>
              <a:t>Random Forest as 2 classes</a:t>
            </a:r>
            <a:endParaRPr sz="1200">
              <a:solidFill>
                <a:schemeClr val="dk1"/>
              </a:solidFill>
            </a:endParaRPr>
          </a:p>
          <a:p>
            <a:pPr indent="0" lvl="0" marL="914400" rtl="0" algn="l">
              <a:spcBef>
                <a:spcPts val="1600"/>
              </a:spcBef>
              <a:spcAft>
                <a:spcPts val="0"/>
              </a:spcAft>
              <a:buNone/>
            </a:pPr>
            <a:r>
              <a:t/>
            </a:r>
            <a:endParaRPr sz="1200">
              <a:solidFill>
                <a:schemeClr val="dk1"/>
              </a:solidFill>
            </a:endParaRPr>
          </a:p>
          <a:p>
            <a:pPr indent="0" lvl="0" marL="0" rtl="0" algn="l">
              <a:spcBef>
                <a:spcPts val="1600"/>
              </a:spcBef>
              <a:spcAft>
                <a:spcPts val="1600"/>
              </a:spcAft>
              <a:buNone/>
            </a:pPr>
            <a:r>
              <a:rPr lang="en-GB" sz="1200">
                <a:solidFill>
                  <a:schemeClr val="dk1"/>
                </a:solidFill>
              </a:rPr>
              <a:t>Note: Data is required to be fetched online. We used random splitting so accuracy might change in different runs, analysis at last shows the average accuracy of 6 runs.</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17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300"/>
              <a:t>Neural Networks Result as multiclass(categorical):</a:t>
            </a:r>
            <a:endParaRPr b="1" sz="2300"/>
          </a:p>
        </p:txBody>
      </p:sp>
      <p:sp>
        <p:nvSpPr>
          <p:cNvPr id="165" name="Google Shape;165;p29"/>
          <p:cNvSpPr txBox="1"/>
          <p:nvPr>
            <p:ph idx="1" type="body"/>
          </p:nvPr>
        </p:nvSpPr>
        <p:spPr>
          <a:xfrm>
            <a:off x="311700" y="4107350"/>
            <a:ext cx="8520600" cy="46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chemeClr val="dk1"/>
                </a:solidFill>
              </a:rPr>
              <a:t>Accuracy: 55%</a:t>
            </a:r>
            <a:endParaRPr>
              <a:solidFill>
                <a:schemeClr val="dk1"/>
              </a:solidFill>
            </a:endParaRPr>
          </a:p>
        </p:txBody>
      </p:sp>
      <p:pic>
        <p:nvPicPr>
          <p:cNvPr id="166" name="Google Shape;166;p29"/>
          <p:cNvPicPr preferRelativeResize="0"/>
          <p:nvPr/>
        </p:nvPicPr>
        <p:blipFill>
          <a:blip r:embed="rId3">
            <a:alphaModFix/>
          </a:blip>
          <a:stretch>
            <a:fillRect/>
          </a:stretch>
        </p:blipFill>
        <p:spPr>
          <a:xfrm>
            <a:off x="2223875" y="1411625"/>
            <a:ext cx="5143500" cy="2495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300"/>
              <a:t>Neural Network as binary</a:t>
            </a:r>
            <a:r>
              <a:rPr b="1" lang="en-GB" sz="2300"/>
              <a:t>:</a:t>
            </a:r>
            <a:endParaRPr b="1" sz="2300"/>
          </a:p>
        </p:txBody>
      </p:sp>
      <p:sp>
        <p:nvSpPr>
          <p:cNvPr id="172" name="Google Shape;172;p30"/>
          <p:cNvSpPr txBox="1"/>
          <p:nvPr>
            <p:ph idx="1" type="body"/>
          </p:nvPr>
        </p:nvSpPr>
        <p:spPr>
          <a:xfrm>
            <a:off x="311700" y="4099900"/>
            <a:ext cx="8520600" cy="46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chemeClr val="dk1"/>
                </a:solidFill>
              </a:rPr>
              <a:t>Accuracy : 88.3%</a:t>
            </a:r>
            <a:endParaRPr>
              <a:solidFill>
                <a:schemeClr val="dk1"/>
              </a:solidFill>
            </a:endParaRPr>
          </a:p>
        </p:txBody>
      </p:sp>
      <p:pic>
        <p:nvPicPr>
          <p:cNvPr id="173" name="Google Shape;173;p30"/>
          <p:cNvPicPr preferRelativeResize="0"/>
          <p:nvPr/>
        </p:nvPicPr>
        <p:blipFill>
          <a:blip r:embed="rId3">
            <a:alphaModFix/>
          </a:blip>
          <a:stretch>
            <a:fillRect/>
          </a:stretch>
        </p:blipFill>
        <p:spPr>
          <a:xfrm>
            <a:off x="1710550" y="1287475"/>
            <a:ext cx="4857750" cy="219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Observation between Neural Network Multiclass and Binary:</a:t>
            </a:r>
            <a:endParaRPr/>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Incase of Neural Network Multiclass we got around 55% accuracy.  We converted Neural Network Multiclass to Neural Network Binary class.</a:t>
            </a:r>
            <a:endParaRPr/>
          </a:p>
          <a:p>
            <a:pPr indent="-342900" lvl="0" marL="457200" rtl="0" algn="l">
              <a:spcBef>
                <a:spcPts val="0"/>
              </a:spcBef>
              <a:spcAft>
                <a:spcPts val="0"/>
              </a:spcAft>
              <a:buSzPts val="1800"/>
              <a:buAutoNum type="arabicPeriod"/>
            </a:pPr>
            <a:r>
              <a:rPr lang="en-GB"/>
              <a:t>We get significant accuracy increase as we can see.</a:t>
            </a:r>
            <a:endParaRPr/>
          </a:p>
          <a:p>
            <a:pPr indent="-342900" lvl="0" marL="457200" rtl="0" algn="l">
              <a:spcBef>
                <a:spcPts val="0"/>
              </a:spcBef>
              <a:spcAft>
                <a:spcPts val="0"/>
              </a:spcAft>
              <a:buSzPts val="1800"/>
              <a:buAutoNum type="arabicPeriod"/>
            </a:pPr>
            <a:r>
              <a:rPr lang="en-GB"/>
              <a:t>For this conversion, we just made two class, Heart Disease and No Heart Disease.</a:t>
            </a:r>
            <a:endParaRPr/>
          </a:p>
          <a:p>
            <a:pPr indent="-342900" lvl="0" marL="457200" rtl="0" algn="l">
              <a:spcBef>
                <a:spcPts val="0"/>
              </a:spcBef>
              <a:spcAft>
                <a:spcPts val="0"/>
              </a:spcAft>
              <a:buSzPts val="1800"/>
              <a:buAutoNum type="arabicPeriod"/>
            </a:pPr>
            <a:r>
              <a:rPr lang="en-GB"/>
              <a:t> Person having Mild(1) to Severe heart disease(4) means person’s having heart disease hence we gave them “1” label that is having Heart Disease(1) and Person with class label as “0” remained same, that is person doesn’t has Heart Disease.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645900" y="19242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200"/>
              <a:t>Team members and contribution:</a:t>
            </a:r>
            <a:endParaRPr sz="4200"/>
          </a:p>
        </p:txBody>
      </p:sp>
      <p:sp>
        <p:nvSpPr>
          <p:cNvPr id="66" name="Google Shape;66;p14"/>
          <p:cNvSpPr txBox="1"/>
          <p:nvPr/>
        </p:nvSpPr>
        <p:spPr>
          <a:xfrm>
            <a:off x="433650" y="1047975"/>
            <a:ext cx="8299500" cy="363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verage"/>
              <a:buAutoNum type="arabicPeriod"/>
            </a:pPr>
            <a:r>
              <a:rPr lang="en-GB">
                <a:solidFill>
                  <a:schemeClr val="dk1"/>
                </a:solidFill>
                <a:latin typeface="Average"/>
                <a:ea typeface="Average"/>
                <a:cs typeface="Average"/>
                <a:sym typeface="Average"/>
              </a:rPr>
              <a:t>Anshul Shrivastava(183310001)</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AutoNum type="arabicPeriod"/>
            </a:pPr>
            <a:r>
              <a:rPr lang="en-GB">
                <a:solidFill>
                  <a:schemeClr val="dk1"/>
                </a:solidFill>
                <a:latin typeface="Average"/>
                <a:ea typeface="Average"/>
                <a:cs typeface="Average"/>
                <a:sym typeface="Average"/>
              </a:rPr>
              <a:t>Chetan Mahajan(19331003) </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AutoNum type="arabicPeriod"/>
            </a:pPr>
            <a:r>
              <a:rPr lang="en-GB">
                <a:solidFill>
                  <a:schemeClr val="dk1"/>
                </a:solidFill>
                <a:latin typeface="Average"/>
                <a:ea typeface="Average"/>
                <a:cs typeface="Average"/>
                <a:sym typeface="Average"/>
              </a:rPr>
              <a:t>Aditi Sawant(193310008)</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AutoNum type="arabicPeriod"/>
            </a:pPr>
            <a:r>
              <a:rPr lang="en-GB">
                <a:solidFill>
                  <a:schemeClr val="dk1"/>
                </a:solidFill>
                <a:latin typeface="Average"/>
                <a:ea typeface="Average"/>
                <a:cs typeface="Average"/>
                <a:sym typeface="Average"/>
              </a:rPr>
              <a:t>Rupak Bose(193310011)</a:t>
            </a:r>
            <a:endParaRPr>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AutoNum type="arabicPeriod"/>
            </a:pPr>
            <a:r>
              <a:rPr lang="en-GB">
                <a:solidFill>
                  <a:schemeClr val="dk1"/>
                </a:solidFill>
                <a:latin typeface="Average"/>
                <a:ea typeface="Average"/>
                <a:cs typeface="Average"/>
                <a:sym typeface="Average"/>
              </a:rPr>
              <a:t>Dharmendra Kumar(193310014)</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GB">
                <a:solidFill>
                  <a:schemeClr val="dk1"/>
                </a:solidFill>
                <a:latin typeface="Average"/>
                <a:ea typeface="Average"/>
                <a:cs typeface="Average"/>
                <a:sym typeface="Average"/>
              </a:rPr>
              <a:t>The contribution of all </a:t>
            </a:r>
            <a:r>
              <a:rPr lang="en-GB">
                <a:solidFill>
                  <a:schemeClr val="dk1"/>
                </a:solidFill>
                <a:latin typeface="Average"/>
                <a:ea typeface="Average"/>
                <a:cs typeface="Average"/>
                <a:sym typeface="Average"/>
              </a:rPr>
              <a:t>teammates</a:t>
            </a:r>
            <a:r>
              <a:rPr lang="en-GB">
                <a:solidFill>
                  <a:schemeClr val="dk1"/>
                </a:solidFill>
                <a:latin typeface="Average"/>
                <a:ea typeface="Average"/>
                <a:cs typeface="Average"/>
                <a:sym typeface="Average"/>
              </a:rPr>
              <a:t> in </a:t>
            </a:r>
            <a:r>
              <a:rPr lang="en-GB">
                <a:solidFill>
                  <a:schemeClr val="dk1"/>
                </a:solidFill>
                <a:latin typeface="Average"/>
                <a:ea typeface="Average"/>
                <a:cs typeface="Average"/>
                <a:sym typeface="Average"/>
              </a:rPr>
              <a:t>the</a:t>
            </a:r>
            <a:r>
              <a:rPr lang="en-GB">
                <a:solidFill>
                  <a:schemeClr val="dk1"/>
                </a:solidFill>
                <a:latin typeface="Average"/>
                <a:ea typeface="Average"/>
                <a:cs typeface="Average"/>
                <a:sym typeface="Average"/>
              </a:rPr>
              <a:t> project was equal, we did work </a:t>
            </a:r>
            <a:r>
              <a:rPr lang="en-GB">
                <a:solidFill>
                  <a:schemeClr val="dk1"/>
                </a:solidFill>
                <a:latin typeface="Average"/>
                <a:ea typeface="Average"/>
                <a:cs typeface="Average"/>
                <a:sym typeface="Average"/>
              </a:rPr>
              <a:t>separately</a:t>
            </a:r>
            <a:r>
              <a:rPr lang="en-GB">
                <a:solidFill>
                  <a:schemeClr val="dk1"/>
                </a:solidFill>
                <a:latin typeface="Average"/>
                <a:ea typeface="Average"/>
                <a:cs typeface="Average"/>
                <a:sym typeface="Average"/>
              </a:rPr>
              <a:t> but had the colab file shared with each other.</a:t>
            </a:r>
            <a:endParaRPr>
              <a:solidFill>
                <a:schemeClr val="dk1"/>
              </a:solidFill>
              <a:latin typeface="Average"/>
              <a:ea typeface="Average"/>
              <a:cs typeface="Average"/>
              <a:sym typeface="Average"/>
            </a:endParaRPr>
          </a:p>
          <a:p>
            <a:pPr indent="0" lvl="0" marL="457200" rtl="0" algn="l">
              <a:spcBef>
                <a:spcPts val="0"/>
              </a:spcBef>
              <a:spcAft>
                <a:spcPts val="0"/>
              </a:spcAft>
              <a:buNone/>
            </a:pPr>
            <a:r>
              <a:t/>
            </a:r>
            <a:endParaRPr>
              <a:solidFill>
                <a:schemeClr val="dk1"/>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300"/>
              <a:t>KNN:</a:t>
            </a:r>
            <a:endParaRPr b="1" sz="2300"/>
          </a:p>
        </p:txBody>
      </p:sp>
      <p:sp>
        <p:nvSpPr>
          <p:cNvPr id="185" name="Google Shape;185;p32"/>
          <p:cNvSpPr txBox="1"/>
          <p:nvPr>
            <p:ph idx="1" type="body"/>
          </p:nvPr>
        </p:nvSpPr>
        <p:spPr>
          <a:xfrm>
            <a:off x="311700" y="4195475"/>
            <a:ext cx="8520600" cy="44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chemeClr val="dk1"/>
                </a:solidFill>
              </a:rPr>
              <a:t>Accuracy = 82.7%</a:t>
            </a:r>
            <a:endParaRPr>
              <a:solidFill>
                <a:schemeClr val="dk1"/>
              </a:solidFill>
            </a:endParaRPr>
          </a:p>
        </p:txBody>
      </p:sp>
      <p:pic>
        <p:nvPicPr>
          <p:cNvPr id="186" name="Google Shape;186;p32"/>
          <p:cNvPicPr preferRelativeResize="0"/>
          <p:nvPr/>
        </p:nvPicPr>
        <p:blipFill>
          <a:blip r:embed="rId3">
            <a:alphaModFix/>
          </a:blip>
          <a:stretch>
            <a:fillRect/>
          </a:stretch>
        </p:blipFill>
        <p:spPr>
          <a:xfrm>
            <a:off x="433299" y="1197200"/>
            <a:ext cx="4717650" cy="2600325"/>
          </a:xfrm>
          <a:prstGeom prst="rect">
            <a:avLst/>
          </a:prstGeom>
          <a:noFill/>
          <a:ln>
            <a:noFill/>
          </a:ln>
        </p:spPr>
      </p:pic>
      <p:pic>
        <p:nvPicPr>
          <p:cNvPr id="187" name="Google Shape;187;p32"/>
          <p:cNvPicPr preferRelativeResize="0"/>
          <p:nvPr/>
        </p:nvPicPr>
        <p:blipFill>
          <a:blip r:embed="rId4">
            <a:alphaModFix/>
          </a:blip>
          <a:stretch>
            <a:fillRect/>
          </a:stretch>
        </p:blipFill>
        <p:spPr>
          <a:xfrm>
            <a:off x="5381449" y="1288538"/>
            <a:ext cx="3688251" cy="24176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300"/>
              <a:t>Logistic Regression:</a:t>
            </a:r>
            <a:endParaRPr b="1" sz="2300"/>
          </a:p>
        </p:txBody>
      </p:sp>
      <p:sp>
        <p:nvSpPr>
          <p:cNvPr id="193" name="Google Shape;193;p33"/>
          <p:cNvSpPr txBox="1"/>
          <p:nvPr>
            <p:ph idx="1" type="body"/>
          </p:nvPr>
        </p:nvSpPr>
        <p:spPr>
          <a:xfrm>
            <a:off x="311700" y="3876250"/>
            <a:ext cx="8520600" cy="69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chemeClr val="dk1"/>
                </a:solidFill>
              </a:rPr>
              <a:t>Accuracy : 80.95%</a:t>
            </a:r>
            <a:endParaRPr>
              <a:solidFill>
                <a:schemeClr val="dk1"/>
              </a:solidFill>
            </a:endParaRPr>
          </a:p>
        </p:txBody>
      </p:sp>
      <p:pic>
        <p:nvPicPr>
          <p:cNvPr id="194" name="Google Shape;194;p33"/>
          <p:cNvPicPr preferRelativeResize="0"/>
          <p:nvPr/>
        </p:nvPicPr>
        <p:blipFill>
          <a:blip r:embed="rId3">
            <a:alphaModFix/>
          </a:blip>
          <a:stretch>
            <a:fillRect/>
          </a:stretch>
        </p:blipFill>
        <p:spPr>
          <a:xfrm>
            <a:off x="451325" y="1461150"/>
            <a:ext cx="4297400" cy="1971675"/>
          </a:xfrm>
          <a:prstGeom prst="rect">
            <a:avLst/>
          </a:prstGeom>
          <a:noFill/>
          <a:ln>
            <a:noFill/>
          </a:ln>
        </p:spPr>
      </p:pic>
      <p:pic>
        <p:nvPicPr>
          <p:cNvPr id="195" name="Google Shape;195;p33"/>
          <p:cNvPicPr preferRelativeResize="0"/>
          <p:nvPr/>
        </p:nvPicPr>
        <p:blipFill>
          <a:blip r:embed="rId4">
            <a:alphaModFix/>
          </a:blip>
          <a:stretch>
            <a:fillRect/>
          </a:stretch>
        </p:blipFill>
        <p:spPr>
          <a:xfrm>
            <a:off x="4901125" y="1170125"/>
            <a:ext cx="3586601" cy="2553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300"/>
              <a:t>SVM Results:</a:t>
            </a:r>
            <a:endParaRPr b="1" sz="2300"/>
          </a:p>
        </p:txBody>
      </p:sp>
      <p:sp>
        <p:nvSpPr>
          <p:cNvPr id="201" name="Google Shape;201;p34"/>
          <p:cNvSpPr txBox="1"/>
          <p:nvPr>
            <p:ph idx="1" type="body"/>
          </p:nvPr>
        </p:nvSpPr>
        <p:spPr>
          <a:xfrm>
            <a:off x="311700" y="3996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chemeClr val="dk1"/>
                </a:solidFill>
              </a:rPr>
              <a:t>Accuracy SVM=94%</a:t>
            </a:r>
            <a:endParaRPr>
              <a:solidFill>
                <a:schemeClr val="dk1"/>
              </a:solidFill>
            </a:endParaRPr>
          </a:p>
        </p:txBody>
      </p:sp>
      <p:pic>
        <p:nvPicPr>
          <p:cNvPr id="202" name="Google Shape;202;p34"/>
          <p:cNvPicPr preferRelativeResize="0"/>
          <p:nvPr/>
        </p:nvPicPr>
        <p:blipFill rotWithShape="1">
          <a:blip r:embed="rId3">
            <a:alphaModFix/>
          </a:blip>
          <a:srcRect b="0" l="0" r="25958" t="39598"/>
          <a:stretch/>
        </p:blipFill>
        <p:spPr>
          <a:xfrm>
            <a:off x="5089200" y="1152475"/>
            <a:ext cx="3885850" cy="2899625"/>
          </a:xfrm>
          <a:prstGeom prst="rect">
            <a:avLst/>
          </a:prstGeom>
          <a:noFill/>
          <a:ln>
            <a:noFill/>
          </a:ln>
        </p:spPr>
      </p:pic>
      <p:pic>
        <p:nvPicPr>
          <p:cNvPr id="203" name="Google Shape;203;p34"/>
          <p:cNvPicPr preferRelativeResize="0"/>
          <p:nvPr/>
        </p:nvPicPr>
        <p:blipFill rotWithShape="1">
          <a:blip r:embed="rId4">
            <a:alphaModFix/>
          </a:blip>
          <a:srcRect b="66535" l="0" r="0" t="0"/>
          <a:stretch/>
        </p:blipFill>
        <p:spPr>
          <a:xfrm>
            <a:off x="432150" y="1725100"/>
            <a:ext cx="4258450" cy="1303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300"/>
              <a:t>Random Forest:</a:t>
            </a:r>
            <a:endParaRPr b="1" sz="2300"/>
          </a:p>
          <a:p>
            <a:pPr indent="0" lvl="0" marL="0" rtl="0" algn="l">
              <a:spcBef>
                <a:spcPts val="0"/>
              </a:spcBef>
              <a:spcAft>
                <a:spcPts val="0"/>
              </a:spcAft>
              <a:buNone/>
            </a:pPr>
            <a:r>
              <a:t/>
            </a:r>
            <a:endParaRPr b="1" sz="2300"/>
          </a:p>
        </p:txBody>
      </p:sp>
      <p:sp>
        <p:nvSpPr>
          <p:cNvPr id="209" name="Google Shape;209;p35"/>
          <p:cNvSpPr txBox="1"/>
          <p:nvPr>
            <p:ph idx="1" type="body"/>
          </p:nvPr>
        </p:nvSpPr>
        <p:spPr>
          <a:xfrm>
            <a:off x="386250" y="4219150"/>
            <a:ext cx="85206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chemeClr val="dk1"/>
                </a:solidFill>
              </a:rPr>
              <a:t>Accuracy : 85% </a:t>
            </a:r>
            <a:endParaRPr>
              <a:solidFill>
                <a:schemeClr val="dk1"/>
              </a:solidFill>
            </a:endParaRPr>
          </a:p>
        </p:txBody>
      </p:sp>
      <p:pic>
        <p:nvPicPr>
          <p:cNvPr id="210" name="Google Shape;210;p35"/>
          <p:cNvPicPr preferRelativeResize="0"/>
          <p:nvPr/>
        </p:nvPicPr>
        <p:blipFill rotWithShape="1">
          <a:blip r:embed="rId3">
            <a:alphaModFix/>
          </a:blip>
          <a:srcRect b="67243" l="0" r="0" t="0"/>
          <a:stretch/>
        </p:blipFill>
        <p:spPr>
          <a:xfrm>
            <a:off x="483150" y="1526100"/>
            <a:ext cx="5191125" cy="1560025"/>
          </a:xfrm>
          <a:prstGeom prst="rect">
            <a:avLst/>
          </a:prstGeom>
          <a:noFill/>
          <a:ln>
            <a:noFill/>
          </a:ln>
        </p:spPr>
      </p:pic>
      <p:pic>
        <p:nvPicPr>
          <p:cNvPr id="211" name="Google Shape;211;p35"/>
          <p:cNvPicPr preferRelativeResize="0"/>
          <p:nvPr/>
        </p:nvPicPr>
        <p:blipFill rotWithShape="1">
          <a:blip r:embed="rId4">
            <a:alphaModFix/>
          </a:blip>
          <a:srcRect b="0" l="0" r="25495" t="39463"/>
          <a:stretch/>
        </p:blipFill>
        <p:spPr>
          <a:xfrm>
            <a:off x="5852000" y="1094250"/>
            <a:ext cx="3054850" cy="227711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300"/>
              <a:t>Analysis</a:t>
            </a:r>
            <a:r>
              <a:rPr b="1" lang="en-GB" sz="2300"/>
              <a:t> :</a:t>
            </a:r>
            <a:endParaRPr b="1" sz="2300"/>
          </a:p>
          <a:p>
            <a:pPr indent="0" lvl="0" marL="0" rtl="0" algn="l">
              <a:spcBef>
                <a:spcPts val="0"/>
              </a:spcBef>
              <a:spcAft>
                <a:spcPts val="0"/>
              </a:spcAft>
              <a:buNone/>
            </a:pPr>
            <a:r>
              <a:t/>
            </a:r>
            <a:endParaRPr/>
          </a:p>
        </p:txBody>
      </p:sp>
      <p:sp>
        <p:nvSpPr>
          <p:cNvPr id="217" name="Google Shape;217;p36"/>
          <p:cNvSpPr txBox="1"/>
          <p:nvPr>
            <p:ph idx="1" type="body"/>
          </p:nvPr>
        </p:nvSpPr>
        <p:spPr>
          <a:xfrm>
            <a:off x="6552375" y="1152475"/>
            <a:ext cx="2280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SVM performs best, than Random forest.</a:t>
            </a:r>
            <a:endParaRPr/>
          </a:p>
          <a:p>
            <a:pPr indent="0" lvl="0" marL="0" rtl="0" algn="l">
              <a:spcBef>
                <a:spcPts val="1600"/>
              </a:spcBef>
              <a:spcAft>
                <a:spcPts val="1600"/>
              </a:spcAft>
              <a:buNone/>
            </a:pPr>
            <a:r>
              <a:rPr lang="en-GB"/>
              <a:t>Others performance can be observed from graph.</a:t>
            </a:r>
            <a:endParaRPr/>
          </a:p>
        </p:txBody>
      </p:sp>
      <p:pic>
        <p:nvPicPr>
          <p:cNvPr id="218" name="Google Shape;218;p36" title="Accuracy (average of 6 runs):"/>
          <p:cNvPicPr preferRelativeResize="0"/>
          <p:nvPr/>
        </p:nvPicPr>
        <p:blipFill>
          <a:blip r:embed="rId4">
            <a:alphaModFix/>
          </a:blip>
          <a:stretch>
            <a:fillRect/>
          </a:stretch>
        </p:blipFill>
        <p:spPr>
          <a:xfrm>
            <a:off x="378775" y="1055576"/>
            <a:ext cx="5989824" cy="3703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727650" y="535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72" name="Google Shape;72;p15"/>
          <p:cNvSpPr txBox="1"/>
          <p:nvPr>
            <p:ph idx="1" type="body"/>
          </p:nvPr>
        </p:nvSpPr>
        <p:spPr>
          <a:xfrm>
            <a:off x="729450" y="1371600"/>
            <a:ext cx="7688700" cy="29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rPr>
              <a:t>Heart is the vital organ of human body, any problem in it reflects on other organs. So our aim is to develop a tool analyse a person has heart disease or not on basis of the given factors which are age,sex, </a:t>
            </a:r>
            <a:r>
              <a:rPr lang="en-GB" sz="1200">
                <a:solidFill>
                  <a:schemeClr val="dk1"/>
                </a:solidFill>
              </a:rPr>
              <a:t>cholesterol</a:t>
            </a:r>
            <a:r>
              <a:rPr lang="en-GB" sz="1200">
                <a:solidFill>
                  <a:schemeClr val="dk1"/>
                </a:solidFill>
              </a:rPr>
              <a:t> and more.</a:t>
            </a:r>
            <a:endParaRPr sz="1200">
              <a:solidFill>
                <a:schemeClr val="dk1"/>
              </a:solidFill>
            </a:endParaRPr>
          </a:p>
          <a:p>
            <a:pPr indent="0" lvl="0" marL="0" rtl="0" algn="l">
              <a:spcBef>
                <a:spcPts val="1600"/>
              </a:spcBef>
              <a:spcAft>
                <a:spcPts val="0"/>
              </a:spcAft>
              <a:buNone/>
            </a:pPr>
            <a:r>
              <a:rPr lang="en-GB" sz="1200">
                <a:solidFill>
                  <a:schemeClr val="dk1"/>
                </a:solidFill>
              </a:rPr>
              <a:t>The dataset is taken from </a:t>
            </a:r>
            <a:r>
              <a:rPr lang="en-GB" sz="1200" u="sng">
                <a:solidFill>
                  <a:schemeClr val="dk1"/>
                </a:solidFill>
                <a:hlinkClick r:id="rId3"/>
              </a:rPr>
              <a:t>UCI</a:t>
            </a:r>
            <a:r>
              <a:rPr lang="en-GB" sz="1200">
                <a:solidFill>
                  <a:schemeClr val="dk1"/>
                </a:solidFill>
              </a:rPr>
              <a:t>.  It has 303 instances and 14 attributes with some null values.</a:t>
            </a:r>
            <a:endParaRPr sz="1200">
              <a:solidFill>
                <a:schemeClr val="dk1"/>
              </a:solidFill>
            </a:endParaRPr>
          </a:p>
          <a:p>
            <a:pPr indent="0" lvl="0" marL="0" rtl="0" algn="l">
              <a:spcBef>
                <a:spcPts val="1600"/>
              </a:spcBef>
              <a:spcAft>
                <a:spcPts val="0"/>
              </a:spcAft>
              <a:buNone/>
            </a:pPr>
            <a:r>
              <a:rPr lang="en-GB" sz="1200">
                <a:solidFill>
                  <a:schemeClr val="dk1"/>
                </a:solidFill>
              </a:rPr>
              <a:t>The dataset contains age,sex,chest pain, resting resting blood pressure, cholesterol, fasting blood sugar, resting ECG, maximum heart rate, exercise induced angina, oldpeak, slope, number of vessels colored and thalassemia. The final target or class has values 0,1,2,3 and 4. 0 </a:t>
            </a:r>
            <a:r>
              <a:rPr lang="en-GB" sz="1200">
                <a:solidFill>
                  <a:schemeClr val="dk1"/>
                </a:solidFill>
              </a:rPr>
              <a:t>signifies</a:t>
            </a:r>
            <a:r>
              <a:rPr lang="en-GB" sz="1200">
                <a:solidFill>
                  <a:schemeClr val="dk1"/>
                </a:solidFill>
              </a:rPr>
              <a:t> absence of disease and other show disease </a:t>
            </a:r>
            <a:r>
              <a:rPr lang="en-GB" sz="1200">
                <a:solidFill>
                  <a:schemeClr val="dk1"/>
                </a:solidFill>
              </a:rPr>
              <a:t>presence. For classification we have classified using Neural Networks considering total 5 classes and later on we converted the data to binary classification and implemented SVM, KNN, Logistic Regression. </a:t>
            </a:r>
            <a:endParaRPr sz="1200">
              <a:solidFill>
                <a:schemeClr val="dk1"/>
              </a:solidFill>
            </a:endParaRPr>
          </a:p>
          <a:p>
            <a:pPr indent="0" lvl="0" marL="0" rtl="0" algn="l">
              <a:spcBef>
                <a:spcPts val="1600"/>
              </a:spcBef>
              <a:spcAft>
                <a:spcPts val="0"/>
              </a:spcAft>
              <a:buNone/>
            </a:pPr>
            <a:r>
              <a:t/>
            </a:r>
            <a:endParaRPr sz="1200">
              <a:solidFill>
                <a:schemeClr val="dk1"/>
              </a:solidFill>
            </a:endParaRPr>
          </a:p>
          <a:p>
            <a:pPr indent="0" lvl="0" marL="0" rtl="0" algn="l">
              <a:spcBef>
                <a:spcPts val="1600"/>
              </a:spcBef>
              <a:spcAft>
                <a:spcPts val="1600"/>
              </a:spcAft>
              <a:buNone/>
            </a:pPr>
            <a:r>
              <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727650" y="838275"/>
            <a:ext cx="7688700" cy="4122300"/>
          </a:xfrm>
          <a:prstGeom prst="rect">
            <a:avLst/>
          </a:prstGeom>
        </p:spPr>
        <p:txBody>
          <a:bodyPr anchorCtr="0" anchor="t" bIns="91425" lIns="91425" spcFirstLastPara="1" rIns="91425" wrap="square" tIns="91425">
            <a:noAutofit/>
          </a:bodyPr>
          <a:lstStyle/>
          <a:p>
            <a:pPr indent="-292100" lvl="0" marL="457200" rtl="0" algn="l">
              <a:spcBef>
                <a:spcPts val="1200"/>
              </a:spcBef>
              <a:spcAft>
                <a:spcPts val="0"/>
              </a:spcAft>
              <a:buClr>
                <a:schemeClr val="dk1"/>
              </a:buClr>
              <a:buSzPts val="1000"/>
              <a:buFont typeface="Arial"/>
              <a:buChar char="●"/>
            </a:pPr>
            <a:r>
              <a:rPr lang="en-GB" sz="1200">
                <a:solidFill>
                  <a:schemeClr val="dk1"/>
                </a:solidFill>
              </a:rPr>
              <a:t>age : age of the person</a:t>
            </a:r>
            <a:endParaRPr sz="1200">
              <a:solidFill>
                <a:schemeClr val="dk1"/>
              </a:solidFill>
            </a:endParaRPr>
          </a:p>
          <a:p>
            <a:pPr indent="-292100" lvl="0" marL="457200" rtl="0" algn="l">
              <a:spcBef>
                <a:spcPts val="0"/>
              </a:spcBef>
              <a:spcAft>
                <a:spcPts val="0"/>
              </a:spcAft>
              <a:buClr>
                <a:schemeClr val="dk1"/>
              </a:buClr>
              <a:buSzPts val="1000"/>
              <a:buFont typeface="Arial"/>
              <a:buChar char="●"/>
            </a:pPr>
            <a:r>
              <a:rPr lang="en-GB" sz="1200">
                <a:solidFill>
                  <a:schemeClr val="dk1"/>
                </a:solidFill>
              </a:rPr>
              <a:t>sex : gender of person as  1 for male, 0 for female.</a:t>
            </a:r>
            <a:endParaRPr sz="1200">
              <a:solidFill>
                <a:schemeClr val="dk1"/>
              </a:solidFill>
            </a:endParaRPr>
          </a:p>
          <a:p>
            <a:pPr indent="-292100" lvl="0" marL="457200" rtl="0" algn="l">
              <a:spcBef>
                <a:spcPts val="0"/>
              </a:spcBef>
              <a:spcAft>
                <a:spcPts val="0"/>
              </a:spcAft>
              <a:buClr>
                <a:schemeClr val="dk1"/>
              </a:buClr>
              <a:buSzPts val="1000"/>
              <a:buFont typeface="Arial"/>
              <a:buChar char="●"/>
            </a:pPr>
            <a:r>
              <a:rPr lang="en-GB" sz="1200">
                <a:solidFill>
                  <a:schemeClr val="dk1"/>
                </a:solidFill>
              </a:rPr>
              <a:t>Chest pain type(cp) : type of chest-pain experienced by person as 1 = typical angina, 2 = atypical angina, 3 = non - anginal pain, 4 = asymptotic</a:t>
            </a:r>
            <a:endParaRPr sz="1200">
              <a:solidFill>
                <a:schemeClr val="dk1"/>
              </a:solidFill>
            </a:endParaRPr>
          </a:p>
          <a:p>
            <a:pPr indent="-292100" lvl="0" marL="457200" rtl="0" algn="l">
              <a:spcBef>
                <a:spcPts val="0"/>
              </a:spcBef>
              <a:spcAft>
                <a:spcPts val="0"/>
              </a:spcAft>
              <a:buClr>
                <a:schemeClr val="dk1"/>
              </a:buClr>
              <a:buSzPts val="1000"/>
              <a:buFont typeface="Arial"/>
              <a:buChar char="●"/>
            </a:pPr>
            <a:r>
              <a:rPr lang="en-GB" sz="1200">
                <a:solidFill>
                  <a:schemeClr val="dk1"/>
                </a:solidFill>
              </a:rPr>
              <a:t>Resting Blood Pressure(trestbps) : shows the resting blood pressure value of an individual in mmHg (unit)</a:t>
            </a:r>
            <a:endParaRPr sz="1200">
              <a:solidFill>
                <a:schemeClr val="dk1"/>
              </a:solidFill>
            </a:endParaRPr>
          </a:p>
          <a:p>
            <a:pPr indent="-292100" lvl="0" marL="457200" rtl="0" algn="l">
              <a:spcBef>
                <a:spcPts val="0"/>
              </a:spcBef>
              <a:spcAft>
                <a:spcPts val="0"/>
              </a:spcAft>
              <a:buClr>
                <a:schemeClr val="dk1"/>
              </a:buClr>
              <a:buSzPts val="1000"/>
              <a:buFont typeface="Arial"/>
              <a:buChar char="●"/>
            </a:pPr>
            <a:r>
              <a:rPr lang="en-GB" sz="1200">
                <a:solidFill>
                  <a:schemeClr val="dk1"/>
                </a:solidFill>
              </a:rPr>
              <a:t>Serum </a:t>
            </a:r>
            <a:r>
              <a:rPr lang="en-GB" sz="1200">
                <a:solidFill>
                  <a:schemeClr val="dk1"/>
                </a:solidFill>
              </a:rPr>
              <a:t>Cholesterol (chol)</a:t>
            </a:r>
            <a:r>
              <a:rPr lang="en-GB" sz="1200">
                <a:solidFill>
                  <a:schemeClr val="dk1"/>
                </a:solidFill>
              </a:rPr>
              <a:t> : shows serum </a:t>
            </a:r>
            <a:r>
              <a:rPr lang="en-GB" sz="1200">
                <a:solidFill>
                  <a:schemeClr val="dk1"/>
                </a:solidFill>
              </a:rPr>
              <a:t>cholesterol</a:t>
            </a:r>
            <a:r>
              <a:rPr lang="en-GB" sz="1200">
                <a:solidFill>
                  <a:schemeClr val="dk1"/>
                </a:solidFill>
              </a:rPr>
              <a:t> in mg/dl (unit)</a:t>
            </a:r>
            <a:endParaRPr sz="1200">
              <a:solidFill>
                <a:schemeClr val="dk1"/>
              </a:solidFill>
            </a:endParaRPr>
          </a:p>
          <a:p>
            <a:pPr indent="-292100" lvl="0" marL="457200" rtl="0" algn="l">
              <a:spcBef>
                <a:spcPts val="0"/>
              </a:spcBef>
              <a:spcAft>
                <a:spcPts val="0"/>
              </a:spcAft>
              <a:buClr>
                <a:schemeClr val="dk1"/>
              </a:buClr>
              <a:buSzPts val="1000"/>
              <a:buFont typeface="Arial"/>
              <a:buChar char="●"/>
            </a:pPr>
            <a:r>
              <a:rPr lang="en-GB" sz="1200">
                <a:solidFill>
                  <a:schemeClr val="dk1"/>
                </a:solidFill>
              </a:rPr>
              <a:t>Fasting Blood Sugar(fbs) : compares the fasting blood sugar value of an individual with </a:t>
            </a:r>
            <a:r>
              <a:rPr lang="en-GB" sz="1200">
                <a:solidFill>
                  <a:schemeClr val="dk1"/>
                </a:solidFill>
              </a:rPr>
              <a:t>120 mg</a:t>
            </a:r>
            <a:r>
              <a:rPr lang="en-GB" sz="1200">
                <a:solidFill>
                  <a:schemeClr val="dk1"/>
                </a:solidFill>
              </a:rPr>
              <a:t>/dl. If fasting blood sugar &gt; </a:t>
            </a:r>
            <a:r>
              <a:rPr lang="en-GB" sz="1200">
                <a:solidFill>
                  <a:schemeClr val="dk1"/>
                </a:solidFill>
              </a:rPr>
              <a:t>120 mg</a:t>
            </a:r>
            <a:r>
              <a:rPr lang="en-GB" sz="1200">
                <a:solidFill>
                  <a:schemeClr val="dk1"/>
                </a:solidFill>
              </a:rPr>
              <a:t>/dl then : 1 (true) else : 0 (false)</a:t>
            </a:r>
            <a:endParaRPr sz="1200">
              <a:solidFill>
                <a:schemeClr val="dk1"/>
              </a:solidFill>
            </a:endParaRPr>
          </a:p>
          <a:p>
            <a:pPr indent="-292100" lvl="0" marL="457200" rtl="0" algn="l">
              <a:spcBef>
                <a:spcPts val="0"/>
              </a:spcBef>
              <a:spcAft>
                <a:spcPts val="0"/>
              </a:spcAft>
              <a:buClr>
                <a:schemeClr val="dk1"/>
              </a:buClr>
              <a:buSzPts val="1000"/>
              <a:buFont typeface="Arial"/>
              <a:buChar char="●"/>
            </a:pPr>
            <a:r>
              <a:rPr lang="en-GB" sz="1200">
                <a:solidFill>
                  <a:schemeClr val="dk1"/>
                </a:solidFill>
              </a:rPr>
              <a:t>Resting ECG(restecg) : 0 = normal 1 = having ST-T wave abnormality 2 = left ventricular </a:t>
            </a:r>
            <a:r>
              <a:rPr lang="en-GB" sz="1200">
                <a:solidFill>
                  <a:schemeClr val="dk1"/>
                </a:solidFill>
              </a:rPr>
              <a:t>hypertrophy</a:t>
            </a:r>
            <a:endParaRPr sz="1200">
              <a:solidFill>
                <a:schemeClr val="dk1"/>
              </a:solidFill>
            </a:endParaRPr>
          </a:p>
          <a:p>
            <a:pPr indent="-292100" lvl="0" marL="457200" rtl="0" algn="l">
              <a:spcBef>
                <a:spcPts val="0"/>
              </a:spcBef>
              <a:spcAft>
                <a:spcPts val="0"/>
              </a:spcAft>
              <a:buClr>
                <a:schemeClr val="dk1"/>
              </a:buClr>
              <a:buSzPts val="1000"/>
              <a:buFont typeface="Arial"/>
              <a:buChar char="●"/>
            </a:pPr>
            <a:r>
              <a:rPr lang="en-GB" sz="1200">
                <a:solidFill>
                  <a:schemeClr val="dk1"/>
                </a:solidFill>
              </a:rPr>
              <a:t>Max heart rate achieved (thalach) : displays the max heart rate achieved by an individual.</a:t>
            </a:r>
            <a:endParaRPr sz="1200">
              <a:solidFill>
                <a:schemeClr val="dk1"/>
              </a:solidFill>
            </a:endParaRPr>
          </a:p>
          <a:p>
            <a:pPr indent="-292100" lvl="0" marL="457200" rtl="0" algn="l">
              <a:spcBef>
                <a:spcPts val="0"/>
              </a:spcBef>
              <a:spcAft>
                <a:spcPts val="0"/>
              </a:spcAft>
              <a:buClr>
                <a:schemeClr val="dk1"/>
              </a:buClr>
              <a:buSzPts val="1000"/>
              <a:buFont typeface="Arial"/>
              <a:buChar char="●"/>
            </a:pPr>
            <a:r>
              <a:rPr lang="en-GB" sz="1200">
                <a:solidFill>
                  <a:schemeClr val="dk1"/>
                </a:solidFill>
              </a:rPr>
              <a:t>Exercise induced angina(exang) : 1 = yes 0 = no</a:t>
            </a:r>
            <a:endParaRPr sz="1200">
              <a:solidFill>
                <a:schemeClr val="dk1"/>
              </a:solidFill>
            </a:endParaRPr>
          </a:p>
          <a:p>
            <a:pPr indent="-292100" lvl="0" marL="457200" rtl="0" algn="l">
              <a:spcBef>
                <a:spcPts val="0"/>
              </a:spcBef>
              <a:spcAft>
                <a:spcPts val="0"/>
              </a:spcAft>
              <a:buClr>
                <a:schemeClr val="dk1"/>
              </a:buClr>
              <a:buSzPts val="1000"/>
              <a:buFont typeface="Arial"/>
              <a:buChar char="●"/>
            </a:pPr>
            <a:r>
              <a:rPr lang="en-GB" sz="1200">
                <a:solidFill>
                  <a:schemeClr val="dk1"/>
                </a:solidFill>
              </a:rPr>
              <a:t>ST depression induced by exercise relative to rest(oldpeak) : displays the value which is integer or float.</a:t>
            </a:r>
            <a:endParaRPr sz="1200">
              <a:solidFill>
                <a:schemeClr val="dk1"/>
              </a:solidFill>
            </a:endParaRPr>
          </a:p>
          <a:p>
            <a:pPr indent="-292100" lvl="0" marL="457200" rtl="0" algn="l">
              <a:spcBef>
                <a:spcPts val="0"/>
              </a:spcBef>
              <a:spcAft>
                <a:spcPts val="0"/>
              </a:spcAft>
              <a:buClr>
                <a:schemeClr val="dk1"/>
              </a:buClr>
              <a:buSzPts val="1000"/>
              <a:buFont typeface="Arial"/>
              <a:buChar char="●"/>
            </a:pPr>
            <a:r>
              <a:rPr lang="en-GB" sz="1200">
                <a:solidFill>
                  <a:schemeClr val="dk1"/>
                </a:solidFill>
              </a:rPr>
              <a:t>Peak exercise ST segment(slope) : 1 = upsloping 2 = flat 3 = downsloping</a:t>
            </a:r>
            <a:endParaRPr sz="1200">
              <a:solidFill>
                <a:schemeClr val="dk1"/>
              </a:solidFill>
            </a:endParaRPr>
          </a:p>
          <a:p>
            <a:pPr indent="-292100" lvl="0" marL="457200" rtl="0" algn="l">
              <a:spcBef>
                <a:spcPts val="0"/>
              </a:spcBef>
              <a:spcAft>
                <a:spcPts val="0"/>
              </a:spcAft>
              <a:buClr>
                <a:schemeClr val="dk1"/>
              </a:buClr>
              <a:buSzPts val="1000"/>
              <a:buFont typeface="Arial"/>
              <a:buChar char="●"/>
            </a:pPr>
            <a:r>
              <a:rPr lang="en-GB" sz="1200">
                <a:solidFill>
                  <a:schemeClr val="dk1"/>
                </a:solidFill>
              </a:rPr>
              <a:t>Number of major vessels (0-3) colored by </a:t>
            </a:r>
            <a:r>
              <a:rPr lang="en-GB" sz="1200">
                <a:solidFill>
                  <a:schemeClr val="dk1"/>
                </a:solidFill>
              </a:rPr>
              <a:t>fluoroscopy(ca)</a:t>
            </a:r>
            <a:r>
              <a:rPr lang="en-GB" sz="1200">
                <a:solidFill>
                  <a:schemeClr val="dk1"/>
                </a:solidFill>
              </a:rPr>
              <a:t> : displays the value as integer or float.</a:t>
            </a:r>
            <a:endParaRPr sz="1200">
              <a:solidFill>
                <a:schemeClr val="dk1"/>
              </a:solidFill>
            </a:endParaRPr>
          </a:p>
          <a:p>
            <a:pPr indent="-292100" lvl="0" marL="457200" rtl="0" algn="l">
              <a:spcBef>
                <a:spcPts val="0"/>
              </a:spcBef>
              <a:spcAft>
                <a:spcPts val="0"/>
              </a:spcAft>
              <a:buClr>
                <a:schemeClr val="dk1"/>
              </a:buClr>
              <a:buSzPts val="1000"/>
              <a:buFont typeface="Arial"/>
              <a:buChar char="●"/>
            </a:pPr>
            <a:r>
              <a:rPr lang="en-GB" sz="1200">
                <a:solidFill>
                  <a:schemeClr val="dk1"/>
                </a:solidFill>
              </a:rPr>
              <a:t>Thal : displays the thalassemia as 3 = normal 6 = fixed defect 7 = </a:t>
            </a:r>
            <a:r>
              <a:rPr lang="en-GB" sz="1200">
                <a:solidFill>
                  <a:schemeClr val="dk1"/>
                </a:solidFill>
              </a:rPr>
              <a:t>reversible</a:t>
            </a:r>
            <a:r>
              <a:rPr lang="en-GB" sz="1200">
                <a:solidFill>
                  <a:schemeClr val="dk1"/>
                </a:solidFill>
              </a:rPr>
              <a:t> defect</a:t>
            </a:r>
            <a:endParaRPr sz="1200">
              <a:solidFill>
                <a:schemeClr val="dk1"/>
              </a:solidFill>
            </a:endParaRPr>
          </a:p>
          <a:p>
            <a:pPr indent="-292100" lvl="0" marL="457200" rtl="0" algn="l">
              <a:spcBef>
                <a:spcPts val="0"/>
              </a:spcBef>
              <a:spcAft>
                <a:spcPts val="0"/>
              </a:spcAft>
              <a:buClr>
                <a:schemeClr val="dk1"/>
              </a:buClr>
              <a:buSzPts val="1000"/>
              <a:buFont typeface="Arial"/>
              <a:buChar char="●"/>
            </a:pPr>
            <a:r>
              <a:rPr lang="en-GB" sz="1200">
                <a:solidFill>
                  <a:schemeClr val="dk1"/>
                </a:solidFill>
              </a:rPr>
              <a:t>Diagnosis of heart disease(class/target) : Displays whether the individual is suffering from heart disease or not : 0 = absence 1,2,3,4 = present.</a:t>
            </a:r>
            <a:endParaRPr sz="1200">
              <a:solidFill>
                <a:schemeClr val="dk1"/>
              </a:solidFill>
            </a:endParaRPr>
          </a:p>
        </p:txBody>
      </p:sp>
      <p:sp>
        <p:nvSpPr>
          <p:cNvPr id="78" name="Google Shape;78;p16"/>
          <p:cNvSpPr txBox="1"/>
          <p:nvPr/>
        </p:nvSpPr>
        <p:spPr>
          <a:xfrm>
            <a:off x="722300" y="322725"/>
            <a:ext cx="73398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rgbClr val="FFFFFF"/>
                </a:solidFill>
                <a:latin typeface="Oswald"/>
                <a:ea typeface="Oswald"/>
                <a:cs typeface="Oswald"/>
                <a:sym typeface="Oswald"/>
              </a:rPr>
              <a:t>Description of Dataset:</a:t>
            </a:r>
            <a:endParaRPr sz="3000">
              <a:solidFill>
                <a:srgbClr val="FFFFFF"/>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729450" y="513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Facts:</a:t>
            </a:r>
            <a:endParaRPr/>
          </a:p>
        </p:txBody>
      </p:sp>
      <p:sp>
        <p:nvSpPr>
          <p:cNvPr id="84" name="Google Shape;84;p17"/>
          <p:cNvSpPr txBox="1"/>
          <p:nvPr>
            <p:ph idx="1" type="body"/>
          </p:nvPr>
        </p:nvSpPr>
        <p:spPr>
          <a:xfrm>
            <a:off x="727650" y="1441200"/>
            <a:ext cx="7688700" cy="22611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FFFFFF"/>
              </a:buClr>
              <a:buSzPts val="1200"/>
              <a:buFont typeface="Average"/>
              <a:buChar char="●"/>
            </a:pPr>
            <a:r>
              <a:rPr lang="en-GB" sz="1200">
                <a:solidFill>
                  <a:srgbClr val="FFFFFF"/>
                </a:solidFill>
              </a:rPr>
              <a:t>CVDs are the number 1 cause of death globally: more people die annually from CVDs than from any other cause</a:t>
            </a:r>
            <a:endParaRPr sz="1200">
              <a:solidFill>
                <a:srgbClr val="FFFFFF"/>
              </a:solidFill>
            </a:endParaRPr>
          </a:p>
          <a:p>
            <a:pPr indent="-304800" lvl="0" marL="457200" rtl="0" algn="l">
              <a:spcBef>
                <a:spcPts val="0"/>
              </a:spcBef>
              <a:spcAft>
                <a:spcPts val="0"/>
              </a:spcAft>
              <a:buClr>
                <a:srgbClr val="FFFFFF"/>
              </a:buClr>
              <a:buSzPts val="1200"/>
              <a:buFont typeface="Average"/>
              <a:buChar char="●"/>
            </a:pPr>
            <a:r>
              <a:rPr lang="en-GB" sz="1200">
                <a:solidFill>
                  <a:srgbClr val="FFFFFF"/>
                </a:solidFill>
              </a:rPr>
              <a:t>An estimated 17.9 million people died from CVDs in 2016, representing 31% of all global deaths. Of these deaths, 85% are due to heart attack and stroke</a:t>
            </a:r>
            <a:endParaRPr sz="1200">
              <a:solidFill>
                <a:srgbClr val="FFFFFF"/>
              </a:solidFill>
            </a:endParaRPr>
          </a:p>
          <a:p>
            <a:pPr indent="-304800" lvl="0" marL="457200" rtl="0" algn="l">
              <a:spcBef>
                <a:spcPts val="0"/>
              </a:spcBef>
              <a:spcAft>
                <a:spcPts val="0"/>
              </a:spcAft>
              <a:buClr>
                <a:srgbClr val="FFFFFF"/>
              </a:buClr>
              <a:buSzPts val="1200"/>
              <a:buFont typeface="Average"/>
              <a:buChar char="●"/>
            </a:pPr>
            <a:r>
              <a:rPr lang="en-GB" sz="1200">
                <a:solidFill>
                  <a:srgbClr val="FFFFFF"/>
                </a:solidFill>
              </a:rPr>
              <a:t>Over three quarters of CVD deaths take place in low- and middle-income countries</a:t>
            </a:r>
            <a:endParaRPr sz="1200">
              <a:solidFill>
                <a:srgbClr val="FFFFFF"/>
              </a:solidFill>
            </a:endParaRPr>
          </a:p>
          <a:p>
            <a:pPr indent="-304800" lvl="0" marL="457200" rtl="0" algn="l">
              <a:spcBef>
                <a:spcPts val="0"/>
              </a:spcBef>
              <a:spcAft>
                <a:spcPts val="0"/>
              </a:spcAft>
              <a:buClr>
                <a:srgbClr val="FFFFFF"/>
              </a:buClr>
              <a:buSzPts val="1200"/>
              <a:buFont typeface="Average"/>
              <a:buChar char="●"/>
            </a:pPr>
            <a:r>
              <a:rPr lang="en-GB" sz="1200">
                <a:solidFill>
                  <a:srgbClr val="FFFFFF"/>
                </a:solidFill>
              </a:rPr>
              <a:t>Heart disease and stroke together contributed to 28·1% of total deaths in India in 2016</a:t>
            </a:r>
            <a:endParaRPr sz="1200">
              <a:solidFill>
                <a:srgbClr val="FFFFFF"/>
              </a:solidFill>
            </a:endParaRPr>
          </a:p>
          <a:p>
            <a:pPr indent="0" lvl="0" marL="0" rtl="0" algn="l">
              <a:spcBef>
                <a:spcPts val="1200"/>
              </a:spcBef>
              <a:spcAft>
                <a:spcPts val="1600"/>
              </a:spcAft>
              <a:buNone/>
            </a:pPr>
            <a:r>
              <a:t/>
            </a:r>
            <a:endParaRPr sz="1100">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8"/>
          <p:cNvPicPr preferRelativeResize="0"/>
          <p:nvPr/>
        </p:nvPicPr>
        <p:blipFill>
          <a:blip r:embed="rId3">
            <a:alphaModFix/>
          </a:blip>
          <a:stretch>
            <a:fillRect/>
          </a:stretch>
        </p:blipFill>
        <p:spPr>
          <a:xfrm>
            <a:off x="326325" y="150700"/>
            <a:ext cx="3008250" cy="4366550"/>
          </a:xfrm>
          <a:prstGeom prst="rect">
            <a:avLst/>
          </a:prstGeom>
          <a:noFill/>
          <a:ln>
            <a:noFill/>
          </a:ln>
        </p:spPr>
      </p:pic>
      <p:sp>
        <p:nvSpPr>
          <p:cNvPr id="90" name="Google Shape;90;p18"/>
          <p:cNvSpPr txBox="1"/>
          <p:nvPr/>
        </p:nvSpPr>
        <p:spPr>
          <a:xfrm>
            <a:off x="505825" y="4517250"/>
            <a:ext cx="2937000" cy="4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Lato"/>
                <a:ea typeface="Lato"/>
                <a:cs typeface="Lato"/>
                <a:sym typeface="Lato"/>
              </a:rPr>
              <a:t>Source for figure: [</a:t>
            </a:r>
            <a:r>
              <a:rPr lang="en-GB" u="sng">
                <a:solidFill>
                  <a:schemeClr val="hlink"/>
                </a:solidFill>
                <a:latin typeface="Lato"/>
                <a:ea typeface="Lato"/>
                <a:cs typeface="Lato"/>
                <a:sym typeface="Lato"/>
                <a:hlinkClick r:id="rId4"/>
              </a:rPr>
              <a:t>Indian Express</a:t>
            </a:r>
            <a:r>
              <a:rPr lang="en-GB">
                <a:latin typeface="Lato"/>
                <a:ea typeface="Lato"/>
                <a:cs typeface="Lato"/>
                <a:sym typeface="Lato"/>
              </a:rPr>
              <a:t>]</a:t>
            </a:r>
            <a:endParaRPr>
              <a:latin typeface="Lato"/>
              <a:ea typeface="Lato"/>
              <a:cs typeface="Lato"/>
              <a:sym typeface="Lato"/>
            </a:endParaRPr>
          </a:p>
        </p:txBody>
      </p:sp>
      <p:sp>
        <p:nvSpPr>
          <p:cNvPr id="91" name="Google Shape;91;p18"/>
          <p:cNvSpPr txBox="1"/>
          <p:nvPr/>
        </p:nvSpPr>
        <p:spPr>
          <a:xfrm>
            <a:off x="4696250" y="1006350"/>
            <a:ext cx="3958200" cy="35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F3F3F3"/>
                </a:solidFill>
                <a:latin typeface="Average"/>
                <a:ea typeface="Average"/>
                <a:cs typeface="Average"/>
                <a:sym typeface="Average"/>
              </a:rPr>
              <a:t>The adjacent figure shows, the number of people suffering from Cardiovascular Diseases(CVD), in India (as of 2016 and 1990) and the deaths due to CVD.</a:t>
            </a:r>
            <a:endParaRPr sz="1200">
              <a:solidFill>
                <a:srgbClr val="F3F3F3"/>
              </a:solidFill>
              <a:latin typeface="Average"/>
              <a:ea typeface="Average"/>
              <a:cs typeface="Average"/>
              <a:sym typeface="Average"/>
            </a:endParaRPr>
          </a:p>
          <a:p>
            <a:pPr indent="0" lvl="0" marL="0" rtl="0" algn="l">
              <a:spcBef>
                <a:spcPts val="0"/>
              </a:spcBef>
              <a:spcAft>
                <a:spcPts val="0"/>
              </a:spcAft>
              <a:buNone/>
            </a:pPr>
            <a:r>
              <a:t/>
            </a:r>
            <a:endParaRPr sz="1200">
              <a:solidFill>
                <a:srgbClr val="F3F3F3"/>
              </a:solidFill>
              <a:latin typeface="Average"/>
              <a:ea typeface="Average"/>
              <a:cs typeface="Average"/>
              <a:sym typeface="Average"/>
            </a:endParaRPr>
          </a:p>
          <a:p>
            <a:pPr indent="0" lvl="0" marL="0" rtl="0" algn="l">
              <a:spcBef>
                <a:spcPts val="0"/>
              </a:spcBef>
              <a:spcAft>
                <a:spcPts val="0"/>
              </a:spcAft>
              <a:buNone/>
            </a:pPr>
            <a:r>
              <a:rPr lang="en-GB" sz="1200">
                <a:solidFill>
                  <a:srgbClr val="F3F3F3"/>
                </a:solidFill>
                <a:latin typeface="Average"/>
                <a:ea typeface="Average"/>
                <a:cs typeface="Average"/>
                <a:sym typeface="Average"/>
              </a:rPr>
              <a:t>CVD is the </a:t>
            </a:r>
            <a:r>
              <a:rPr lang="en-GB" sz="1200">
                <a:solidFill>
                  <a:srgbClr val="F3F3F3"/>
                </a:solidFill>
                <a:latin typeface="Average"/>
                <a:ea typeface="Average"/>
                <a:cs typeface="Average"/>
                <a:sym typeface="Average"/>
              </a:rPr>
              <a:t>leading</a:t>
            </a:r>
            <a:r>
              <a:rPr lang="en-GB" sz="1200">
                <a:solidFill>
                  <a:srgbClr val="F3F3F3"/>
                </a:solidFill>
                <a:latin typeface="Average"/>
                <a:ea typeface="Average"/>
                <a:cs typeface="Average"/>
                <a:sym typeface="Average"/>
              </a:rPr>
              <a:t> cause of death in urban areas and rural areas too. The detection of any disease is complex and involves many factors to detect.</a:t>
            </a:r>
            <a:endParaRPr sz="1200">
              <a:solidFill>
                <a:srgbClr val="F3F3F3"/>
              </a:solidFill>
              <a:latin typeface="Average"/>
              <a:ea typeface="Average"/>
              <a:cs typeface="Average"/>
              <a:sym typeface="Average"/>
            </a:endParaRPr>
          </a:p>
          <a:p>
            <a:pPr indent="0" lvl="0" marL="0" rtl="0" algn="l">
              <a:spcBef>
                <a:spcPts val="0"/>
              </a:spcBef>
              <a:spcAft>
                <a:spcPts val="0"/>
              </a:spcAft>
              <a:buNone/>
            </a:pPr>
            <a:r>
              <a:rPr lang="en-GB" sz="1200">
                <a:solidFill>
                  <a:srgbClr val="F3F3F3"/>
                </a:solidFill>
                <a:latin typeface="Average"/>
                <a:ea typeface="Average"/>
                <a:cs typeface="Average"/>
                <a:sym typeface="Average"/>
              </a:rPr>
              <a:t>There is an important need for a helping tool to assist experts to </a:t>
            </a:r>
            <a:r>
              <a:rPr lang="en-GB" sz="1200">
                <a:solidFill>
                  <a:srgbClr val="F3F3F3"/>
                </a:solidFill>
                <a:latin typeface="Average"/>
                <a:ea typeface="Average"/>
                <a:cs typeface="Average"/>
                <a:sym typeface="Average"/>
              </a:rPr>
              <a:t>diagnose</a:t>
            </a:r>
            <a:r>
              <a:rPr lang="en-GB" sz="1200">
                <a:solidFill>
                  <a:srgbClr val="F3F3F3"/>
                </a:solidFill>
                <a:latin typeface="Average"/>
                <a:ea typeface="Average"/>
                <a:cs typeface="Average"/>
                <a:sym typeface="Average"/>
              </a:rPr>
              <a:t> disease and carrying out the analysis.</a:t>
            </a:r>
            <a:endParaRPr sz="1200">
              <a:solidFill>
                <a:srgbClr val="F3F3F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292924" y="385200"/>
            <a:ext cx="3374576" cy="4373100"/>
          </a:xfrm>
          <a:prstGeom prst="rect">
            <a:avLst/>
          </a:prstGeom>
          <a:noFill/>
          <a:ln>
            <a:noFill/>
          </a:ln>
        </p:spPr>
      </p:pic>
      <p:sp>
        <p:nvSpPr>
          <p:cNvPr id="97" name="Google Shape;97;p19"/>
          <p:cNvSpPr txBox="1"/>
          <p:nvPr/>
        </p:nvSpPr>
        <p:spPr>
          <a:xfrm>
            <a:off x="819975" y="4844400"/>
            <a:ext cx="27582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t>Source: </a:t>
            </a:r>
            <a:r>
              <a:rPr lang="en-GB" sz="1100" u="sng">
                <a:solidFill>
                  <a:schemeClr val="hlink"/>
                </a:solidFill>
                <a:hlinkClick r:id="rId4"/>
              </a:rPr>
              <a:t>ahaJournals</a:t>
            </a:r>
            <a:endParaRPr>
              <a:latin typeface="Lato"/>
              <a:ea typeface="Lato"/>
              <a:cs typeface="Lato"/>
              <a:sym typeface="Lato"/>
            </a:endParaRPr>
          </a:p>
        </p:txBody>
      </p:sp>
      <p:sp>
        <p:nvSpPr>
          <p:cNvPr id="98" name="Google Shape;98;p19"/>
          <p:cNvSpPr txBox="1"/>
          <p:nvPr/>
        </p:nvSpPr>
        <p:spPr>
          <a:xfrm>
            <a:off x="4688800" y="954150"/>
            <a:ext cx="3488700" cy="8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EFEFEF"/>
                </a:solidFill>
                <a:latin typeface="Average"/>
                <a:ea typeface="Average"/>
                <a:cs typeface="Average"/>
                <a:sym typeface="Average"/>
              </a:rPr>
              <a:t>Figure 1.</a:t>
            </a:r>
            <a:r>
              <a:rPr lang="en-GB" sz="1200">
                <a:solidFill>
                  <a:srgbClr val="EFEFEF"/>
                </a:solidFill>
                <a:latin typeface="Average"/>
                <a:ea typeface="Average"/>
                <a:cs typeface="Average"/>
                <a:sym typeface="Average"/>
              </a:rPr>
              <a:t> </a:t>
            </a:r>
            <a:r>
              <a:rPr b="1" lang="en-GB" sz="1200">
                <a:solidFill>
                  <a:srgbClr val="EFEFEF"/>
                </a:solidFill>
                <a:latin typeface="Average"/>
                <a:ea typeface="Average"/>
                <a:cs typeface="Average"/>
                <a:sym typeface="Average"/>
              </a:rPr>
              <a:t>A</a:t>
            </a:r>
            <a:r>
              <a:rPr lang="en-GB" sz="1200">
                <a:solidFill>
                  <a:srgbClr val="EFEFEF"/>
                </a:solidFill>
                <a:latin typeface="Average"/>
                <a:ea typeface="Average"/>
                <a:cs typeface="Average"/>
                <a:sym typeface="Average"/>
              </a:rPr>
              <a:t>, Proportion of cardiovascular disease mortality in India based on data from available prospective studies and Global Burden of Disease estimates.</a:t>
            </a:r>
            <a:endParaRPr sz="1200">
              <a:solidFill>
                <a:srgbClr val="EFEFEF"/>
              </a:solidFill>
              <a:latin typeface="Average"/>
              <a:ea typeface="Average"/>
              <a:cs typeface="Average"/>
              <a:sym typeface="Average"/>
            </a:endParaRPr>
          </a:p>
        </p:txBody>
      </p:sp>
      <p:sp>
        <p:nvSpPr>
          <p:cNvPr id="99" name="Google Shape;99;p19"/>
          <p:cNvSpPr txBox="1"/>
          <p:nvPr/>
        </p:nvSpPr>
        <p:spPr>
          <a:xfrm>
            <a:off x="4572000" y="3087500"/>
            <a:ext cx="3898800" cy="12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EFEFEF"/>
                </a:solidFill>
                <a:latin typeface="Average"/>
                <a:ea typeface="Average"/>
                <a:cs typeface="Average"/>
                <a:sym typeface="Average"/>
              </a:rPr>
              <a:t> Figure 1. B</a:t>
            </a:r>
            <a:r>
              <a:rPr lang="en-GB" sz="1200">
                <a:solidFill>
                  <a:srgbClr val="EFEFEF"/>
                </a:solidFill>
                <a:latin typeface="Average"/>
                <a:ea typeface="Average"/>
                <a:cs typeface="Average"/>
                <a:sym typeface="Average"/>
              </a:rPr>
              <a:t>, Age-standardized rate of cardiovascular disease mortality in India based on Global Burden of Disease estimates and data from available prospective studies.</a:t>
            </a:r>
            <a:r>
              <a:rPr lang="en-GB" sz="1200">
                <a:solidFill>
                  <a:srgbClr val="EFEFEF"/>
                </a:solidFill>
                <a:latin typeface="Average"/>
                <a:ea typeface="Average"/>
                <a:cs typeface="Average"/>
                <a:sym typeface="Average"/>
              </a:rPr>
              <a:t> </a:t>
            </a:r>
            <a:r>
              <a:rPr lang="en-GB" sz="1200">
                <a:solidFill>
                  <a:srgbClr val="EFEFEF"/>
                </a:solidFill>
                <a:latin typeface="Average"/>
                <a:ea typeface="Average"/>
                <a:cs typeface="Average"/>
                <a:sym typeface="Average"/>
              </a:rPr>
              <a:t>CVD indicates cardiovascular disease; and GBD, Global Burden of Disease.</a:t>
            </a:r>
            <a:endParaRPr sz="1200">
              <a:solidFill>
                <a:srgbClr val="EFEFEF"/>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725563" y="1308400"/>
            <a:ext cx="7692875" cy="3232775"/>
          </a:xfrm>
          <a:prstGeom prst="rect">
            <a:avLst/>
          </a:prstGeom>
          <a:noFill/>
          <a:ln>
            <a:noFill/>
          </a:ln>
        </p:spPr>
      </p:pic>
      <p:sp>
        <p:nvSpPr>
          <p:cNvPr id="105" name="Google Shape;105;p20"/>
          <p:cNvSpPr txBox="1"/>
          <p:nvPr/>
        </p:nvSpPr>
        <p:spPr>
          <a:xfrm>
            <a:off x="397525" y="758875"/>
            <a:ext cx="7745400" cy="6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06" name="Google Shape;106;p20"/>
          <p:cNvSpPr txBox="1"/>
          <p:nvPr/>
        </p:nvSpPr>
        <p:spPr>
          <a:xfrm>
            <a:off x="385450" y="530000"/>
            <a:ext cx="8492100" cy="493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2300">
                <a:solidFill>
                  <a:schemeClr val="dk1"/>
                </a:solidFill>
                <a:latin typeface="Oswald"/>
                <a:ea typeface="Oswald"/>
                <a:cs typeface="Oswald"/>
                <a:sym typeface="Oswald"/>
              </a:rPr>
              <a:t>Pie Chart and Bar Plot to understand frequency for each class:</a:t>
            </a:r>
            <a:endParaRPr b="1" sz="2300">
              <a:solidFill>
                <a:schemeClr val="dk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465475" y="2704425"/>
            <a:ext cx="3068375" cy="1891450"/>
          </a:xfrm>
          <a:prstGeom prst="rect">
            <a:avLst/>
          </a:prstGeom>
          <a:noFill/>
          <a:ln>
            <a:noFill/>
          </a:ln>
        </p:spPr>
      </p:pic>
      <p:pic>
        <p:nvPicPr>
          <p:cNvPr id="112" name="Google Shape;112;p21"/>
          <p:cNvPicPr preferRelativeResize="0"/>
          <p:nvPr/>
        </p:nvPicPr>
        <p:blipFill>
          <a:blip r:embed="rId4">
            <a:alphaModFix/>
          </a:blip>
          <a:stretch>
            <a:fillRect/>
          </a:stretch>
        </p:blipFill>
        <p:spPr>
          <a:xfrm>
            <a:off x="4860175" y="2717962"/>
            <a:ext cx="3681550" cy="1891425"/>
          </a:xfrm>
          <a:prstGeom prst="rect">
            <a:avLst/>
          </a:prstGeom>
          <a:noFill/>
          <a:ln>
            <a:noFill/>
          </a:ln>
        </p:spPr>
      </p:pic>
      <p:pic>
        <p:nvPicPr>
          <p:cNvPr id="113" name="Google Shape;113;p21"/>
          <p:cNvPicPr preferRelativeResize="0"/>
          <p:nvPr/>
        </p:nvPicPr>
        <p:blipFill>
          <a:blip r:embed="rId5">
            <a:alphaModFix/>
          </a:blip>
          <a:stretch>
            <a:fillRect/>
          </a:stretch>
        </p:blipFill>
        <p:spPr>
          <a:xfrm>
            <a:off x="2502225" y="457050"/>
            <a:ext cx="4214400" cy="1739550"/>
          </a:xfrm>
          <a:prstGeom prst="rect">
            <a:avLst/>
          </a:prstGeom>
          <a:noFill/>
          <a:ln>
            <a:noFill/>
          </a:ln>
        </p:spPr>
      </p:pic>
      <p:sp>
        <p:nvSpPr>
          <p:cNvPr id="114" name="Google Shape;114;p21"/>
          <p:cNvSpPr txBox="1"/>
          <p:nvPr/>
        </p:nvSpPr>
        <p:spPr>
          <a:xfrm>
            <a:off x="579325" y="302400"/>
            <a:ext cx="83355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a:solidFill>
                  <a:srgbClr val="FFFFFF"/>
                </a:solidFill>
                <a:latin typeface="Oswald"/>
                <a:ea typeface="Oswald"/>
                <a:cs typeface="Oswald"/>
                <a:sym typeface="Oswald"/>
              </a:rPr>
              <a:t>Histograms:</a:t>
            </a:r>
            <a:endParaRPr b="1" sz="2300">
              <a:solidFill>
                <a:srgbClr val="FFFFFF"/>
              </a:solidFill>
              <a:latin typeface="Oswald"/>
              <a:ea typeface="Oswald"/>
              <a:cs typeface="Oswald"/>
              <a:sym typeface="Oswald"/>
            </a:endParaRPr>
          </a:p>
        </p:txBody>
      </p:sp>
      <p:sp>
        <p:nvSpPr>
          <p:cNvPr id="115" name="Google Shape;115;p21"/>
          <p:cNvSpPr txBox="1"/>
          <p:nvPr/>
        </p:nvSpPr>
        <p:spPr>
          <a:xfrm>
            <a:off x="3578100" y="2196600"/>
            <a:ext cx="27606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Average"/>
                <a:ea typeface="Average"/>
                <a:cs typeface="Average"/>
                <a:sym typeface="Average"/>
              </a:rPr>
              <a:t>Gender vs class(disease category)</a:t>
            </a:r>
            <a:endParaRPr>
              <a:solidFill>
                <a:srgbClr val="FFFFFF"/>
              </a:solidFill>
              <a:latin typeface="Average"/>
              <a:ea typeface="Average"/>
              <a:cs typeface="Average"/>
              <a:sym typeface="Average"/>
            </a:endParaRPr>
          </a:p>
        </p:txBody>
      </p:sp>
      <p:sp>
        <p:nvSpPr>
          <p:cNvPr id="116" name="Google Shape;116;p21"/>
          <p:cNvSpPr txBox="1"/>
          <p:nvPr/>
        </p:nvSpPr>
        <p:spPr>
          <a:xfrm>
            <a:off x="629475" y="4629600"/>
            <a:ext cx="2874000" cy="3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Average"/>
                <a:ea typeface="Average"/>
                <a:cs typeface="Average"/>
                <a:sym typeface="Average"/>
              </a:rPr>
              <a:t>Number of person vs age </a:t>
            </a:r>
            <a:endParaRPr>
              <a:solidFill>
                <a:srgbClr val="FFFFFF"/>
              </a:solidFill>
              <a:latin typeface="Average"/>
              <a:ea typeface="Average"/>
              <a:cs typeface="Average"/>
              <a:sym typeface="Average"/>
            </a:endParaRPr>
          </a:p>
        </p:txBody>
      </p:sp>
      <p:sp>
        <p:nvSpPr>
          <p:cNvPr id="117" name="Google Shape;117;p21"/>
          <p:cNvSpPr txBox="1"/>
          <p:nvPr/>
        </p:nvSpPr>
        <p:spPr>
          <a:xfrm>
            <a:off x="5546025" y="4629600"/>
            <a:ext cx="3287400" cy="2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Average"/>
                <a:ea typeface="Average"/>
                <a:cs typeface="Average"/>
                <a:sym typeface="Average"/>
              </a:rPr>
              <a:t>Sex/gender vs number of persons</a:t>
            </a:r>
            <a:endParaRPr>
              <a:solidFill>
                <a:srgbClr val="FFFFFF"/>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