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7"/>
  </p:notesMasterIdLst>
  <p:sldIdLst>
    <p:sldId id="256" r:id="rId2"/>
    <p:sldId id="257" r:id="rId3"/>
    <p:sldId id="268" r:id="rId4"/>
    <p:sldId id="260" r:id="rId5"/>
    <p:sldId id="258" r:id="rId6"/>
    <p:sldId id="262" r:id="rId7"/>
    <p:sldId id="259" r:id="rId8"/>
    <p:sldId id="261" r:id="rId9"/>
    <p:sldId id="263" r:id="rId10"/>
    <p:sldId id="267" r:id="rId11"/>
    <p:sldId id="264" r:id="rId12"/>
    <p:sldId id="265" r:id="rId13"/>
    <p:sldId id="270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106" autoAdjust="0"/>
  </p:normalViewPr>
  <p:slideViewPr>
    <p:cSldViewPr snapToGrid="0">
      <p:cViewPr varScale="1">
        <p:scale>
          <a:sx n="40" d="100"/>
          <a:sy n="40" d="100"/>
        </p:scale>
        <p:origin x="48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85329-791C-481B-8690-95FDF523183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36DA-46DE-4D61-A852-FFAAE3AA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7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E36DA-46DE-4D61-A852-FFAAE3AAF9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2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volume gives us an estimated weekly sales without any promotions. This can help us in inventory management.</a:t>
            </a:r>
          </a:p>
          <a:p>
            <a:r>
              <a:rPr lang="en-US" dirty="0"/>
              <a:t>We see that Feb and June are the peak months for promotions while December seems to be the one with the least focus on promotions</a:t>
            </a:r>
          </a:p>
          <a:p>
            <a:r>
              <a:rPr lang="en-US" dirty="0"/>
              <a:t>We can see that </a:t>
            </a:r>
            <a:r>
              <a:rPr lang="en-US" dirty="0" err="1"/>
              <a:t>whereever</a:t>
            </a:r>
            <a:r>
              <a:rPr lang="en-US" dirty="0"/>
              <a:t> the sales are at border line in </a:t>
            </a:r>
            <a:r>
              <a:rPr lang="en-US" dirty="0" err="1"/>
              <a:t>comparision</a:t>
            </a:r>
            <a:r>
              <a:rPr lang="en-US" dirty="0"/>
              <a:t> to baseline volume the promotional volumes are high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E36DA-46DE-4D61-A852-FFAAE3AAF9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1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 July is the peak season for sales and we can relate this to the previous slide as well.</a:t>
            </a:r>
          </a:p>
          <a:p>
            <a:r>
              <a:rPr lang="en-US" dirty="0"/>
              <a:t>We see a trend here.. Whenever there is a high seasonality there are lesser promotions and during low seasonality we have high promotions</a:t>
            </a:r>
          </a:p>
          <a:p>
            <a:r>
              <a:rPr lang="en-US" dirty="0"/>
              <a:t>Exception: December – Need to work on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E36DA-46DE-4D61-A852-FFAAE3AAF9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9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82C60F-5272-45EE-832F-B4FBF1AB20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5235C7-63A2-497B-AD19-12D26DE5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9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C60F-5272-45EE-832F-B4FBF1AB20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35C7-63A2-497B-AD19-12D26DE5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1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82C60F-5272-45EE-832F-B4FBF1AB20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5235C7-63A2-497B-AD19-12D26DE5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C60F-5272-45EE-832F-B4FBF1AB20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5235C7-63A2-497B-AD19-12D26DE5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82C60F-5272-45EE-832F-B4FBF1AB20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5235C7-63A2-497B-AD19-12D26DE5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C60F-5272-45EE-832F-B4FBF1AB20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35C7-63A2-497B-AD19-12D26DE5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5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C60F-5272-45EE-832F-B4FBF1AB20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35C7-63A2-497B-AD19-12D26DE5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C60F-5272-45EE-832F-B4FBF1AB20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35C7-63A2-497B-AD19-12D26DE5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5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C60F-5272-45EE-832F-B4FBF1AB20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35C7-63A2-497B-AD19-12D26DE5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82C60F-5272-45EE-832F-B4FBF1AB20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5235C7-63A2-497B-AD19-12D26DE5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C60F-5272-45EE-832F-B4FBF1AB20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35C7-63A2-497B-AD19-12D26DE5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8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082C60F-5272-45EE-832F-B4FBF1AB207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5235C7-63A2-497B-AD19-12D26DE55E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11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1ED680-72F8-47D3-8AA5-23B2518C0BF0}"/>
              </a:ext>
            </a:extLst>
          </p:cNvPr>
          <p:cNvSpPr txBox="1"/>
          <p:nvPr/>
        </p:nvSpPr>
        <p:spPr>
          <a:xfrm>
            <a:off x="48705" y="999240"/>
            <a:ext cx="1209459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PREDICTIVE PROJECT</a:t>
            </a:r>
          </a:p>
          <a:p>
            <a:pPr algn="ctr"/>
            <a:r>
              <a:rPr lang="en-US" sz="4400" dirty="0"/>
              <a:t>HOUSEHOLD CLEANERS</a:t>
            </a:r>
          </a:p>
          <a:p>
            <a:pPr algn="ctr"/>
            <a:r>
              <a:rPr lang="en-US" sz="4400" dirty="0"/>
              <a:t>GROUP 10</a:t>
            </a:r>
          </a:p>
          <a:p>
            <a:pPr algn="ctr"/>
            <a:endParaRPr lang="en-US" sz="4400" dirty="0"/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BRAND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PINE SOL ALL PURPOSE CLEANER</a:t>
            </a:r>
          </a:p>
        </p:txBody>
      </p:sp>
    </p:spTree>
    <p:extLst>
      <p:ext uri="{BB962C8B-B14F-4D97-AF65-F5344CB8AC3E}">
        <p14:creationId xmlns:p14="http://schemas.microsoft.com/office/powerpoint/2010/main" val="63337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9E60-BE29-4A68-8D10-93B32E6C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PRICE Elasticity IN cities – TARGET MARKET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38562-F254-4604-8B32-B869E811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26" y="2181225"/>
            <a:ext cx="9093347" cy="39746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F202A-2CD7-41DE-B15A-C832FC6946AA}"/>
              </a:ext>
            </a:extLst>
          </p:cNvPr>
          <p:cNvSpPr txBox="1"/>
          <p:nvPr/>
        </p:nvSpPr>
        <p:spPr>
          <a:xfrm>
            <a:off x="10940902" y="3166569"/>
            <a:ext cx="104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1A27E2-FC9E-40BF-8E2B-32C038CAE025}"/>
              </a:ext>
            </a:extLst>
          </p:cNvPr>
          <p:cNvCxnSpPr/>
          <p:nvPr/>
        </p:nvCxnSpPr>
        <p:spPr>
          <a:xfrm flipH="1">
            <a:off x="8133907" y="3429000"/>
            <a:ext cx="2700670" cy="196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F2736D-B06F-4EE5-9B05-6E1EE22EB852}"/>
              </a:ext>
            </a:extLst>
          </p:cNvPr>
          <p:cNvCxnSpPr/>
          <p:nvPr/>
        </p:nvCxnSpPr>
        <p:spPr>
          <a:xfrm flipH="1" flipV="1">
            <a:off x="8856921" y="3317358"/>
            <a:ext cx="627321" cy="209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3E75F6-3519-46B8-AE57-0D38A7143E8A}"/>
              </a:ext>
            </a:extLst>
          </p:cNvPr>
          <p:cNvCxnSpPr/>
          <p:nvPr/>
        </p:nvCxnSpPr>
        <p:spPr>
          <a:xfrm flipH="1">
            <a:off x="9016409" y="3527351"/>
            <a:ext cx="467833" cy="72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639DAB3-F0AB-48D9-8425-CEF115234DD1}"/>
              </a:ext>
            </a:extLst>
          </p:cNvPr>
          <p:cNvSpPr/>
          <p:nvPr/>
        </p:nvSpPr>
        <p:spPr>
          <a:xfrm>
            <a:off x="10877107" y="3085697"/>
            <a:ext cx="1143259" cy="595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EB5992-FB1E-4BE6-B819-C5776E0852B3}"/>
              </a:ext>
            </a:extLst>
          </p:cNvPr>
          <p:cNvSpPr txBox="1"/>
          <p:nvPr/>
        </p:nvSpPr>
        <p:spPr>
          <a:xfrm>
            <a:off x="212651" y="3965944"/>
            <a:ext cx="11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5BFFC9-7F77-4625-B309-F06D13C3AD43}"/>
              </a:ext>
            </a:extLst>
          </p:cNvPr>
          <p:cNvSpPr/>
          <p:nvPr/>
        </p:nvSpPr>
        <p:spPr>
          <a:xfrm>
            <a:off x="175178" y="3812900"/>
            <a:ext cx="1038446" cy="642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F3FBDC-93D2-46AF-A636-336F72DC70B2}"/>
              </a:ext>
            </a:extLst>
          </p:cNvPr>
          <p:cNvCxnSpPr>
            <a:cxnSpLocks/>
          </p:cNvCxnSpPr>
          <p:nvPr/>
        </p:nvCxnSpPr>
        <p:spPr>
          <a:xfrm flipV="1">
            <a:off x="1238950" y="3965944"/>
            <a:ext cx="547320" cy="287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B2EA0-6A63-4FB4-8883-CD05E62AB53F}"/>
              </a:ext>
            </a:extLst>
          </p:cNvPr>
          <p:cNvCxnSpPr>
            <a:cxnSpLocks/>
          </p:cNvCxnSpPr>
          <p:nvPr/>
        </p:nvCxnSpPr>
        <p:spPr>
          <a:xfrm>
            <a:off x="1232877" y="4253023"/>
            <a:ext cx="4731988" cy="46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6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5CE7-EC60-4C6F-8AD5-3638A2E6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1BB1-A815-4DED-A751-88BA27C7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Champions </a:t>
            </a:r>
            <a:r>
              <a:rPr lang="en-US" i="1" dirty="0"/>
              <a:t>( 20%)</a:t>
            </a:r>
            <a:r>
              <a:rPr lang="en-US" sz="2000" b="1" dirty="0"/>
              <a:t> :</a:t>
            </a:r>
            <a:r>
              <a:rPr lang="en-US" sz="2400" dirty="0"/>
              <a:t> </a:t>
            </a:r>
            <a:r>
              <a:rPr lang="en-US" i="1" dirty="0"/>
              <a:t>“Bought recently, buy often and spend the most!” </a:t>
            </a:r>
          </a:p>
          <a:p>
            <a:pPr marL="0" indent="0">
              <a:buNone/>
            </a:pPr>
            <a:r>
              <a:rPr lang="en-US" i="1" dirty="0"/>
              <a:t>   </a:t>
            </a:r>
            <a:endParaRPr lang="en-US" b="1" dirty="0"/>
          </a:p>
          <a:p>
            <a:r>
              <a:rPr lang="en-US" sz="2000" b="1" dirty="0"/>
              <a:t>Loyal Customers </a:t>
            </a:r>
            <a:r>
              <a:rPr lang="en-US" i="1" dirty="0"/>
              <a:t>( 45%  )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i="1" dirty="0"/>
              <a:t>“Spend good money with us often”.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2000" b="1" dirty="0"/>
              <a:t>At Risk </a:t>
            </a:r>
            <a:r>
              <a:rPr lang="en-US" i="1" dirty="0"/>
              <a:t>( 20%)</a:t>
            </a:r>
            <a:r>
              <a:rPr lang="en-US" sz="2000" b="1" dirty="0"/>
              <a:t> :</a:t>
            </a:r>
            <a:r>
              <a:rPr lang="en-US" sz="2000" dirty="0"/>
              <a:t> </a:t>
            </a:r>
            <a:r>
              <a:rPr lang="en-US" i="1" dirty="0"/>
              <a:t>“Spent big money and purchased often. But long time ago” 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2000" b="1" dirty="0"/>
              <a:t>Potential Loyalist </a:t>
            </a:r>
            <a:r>
              <a:rPr lang="en-US" sz="2000" dirty="0"/>
              <a:t>(11%)</a:t>
            </a:r>
            <a:r>
              <a:rPr lang="en-US" sz="2000" b="1" dirty="0"/>
              <a:t>:</a:t>
            </a:r>
            <a:r>
              <a:rPr lang="en-US" dirty="0"/>
              <a:t> </a:t>
            </a:r>
            <a:r>
              <a:rPr lang="en-US" i="1" dirty="0"/>
              <a:t>“Recent customers with high frequency but have not spent large amount” 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2000" b="1" dirty="0"/>
              <a:t>Customer Needing Attention </a:t>
            </a:r>
            <a:r>
              <a:rPr lang="en-US" sz="2000" dirty="0"/>
              <a:t>(4%)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i="1" dirty="0"/>
              <a:t>“Average recency, frequency and monetary values”.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3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3481-7921-4CCA-A506-CB84955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COMPARISION BETWEEN SEGMENTS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3DDDF4E-9EC8-4A26-8034-617E6BE6C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756105"/>
              </p:ext>
            </p:extLst>
          </p:nvPr>
        </p:nvGraphicFramePr>
        <p:xfrm>
          <a:off x="490654" y="2129580"/>
          <a:ext cx="11307336" cy="4382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6039">
                  <a:extLst>
                    <a:ext uri="{9D8B030D-6E8A-4147-A177-3AD203B41FA5}">
                      <a16:colId xmlns:a16="http://schemas.microsoft.com/office/drawing/2014/main" val="1468177219"/>
                    </a:ext>
                  </a:extLst>
                </a:gridCol>
                <a:gridCol w="5791297">
                  <a:extLst>
                    <a:ext uri="{9D8B030D-6E8A-4147-A177-3AD203B41FA5}">
                      <a16:colId xmlns:a16="http://schemas.microsoft.com/office/drawing/2014/main" val="4165013589"/>
                    </a:ext>
                  </a:extLst>
                </a:gridCol>
              </a:tblGrid>
              <a:tr h="4772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"At Risk" &amp; "Needs Attention"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81" marR="6458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"Champion" &amp; "Loyal"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81" marR="6458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66662"/>
                  </a:ext>
                </a:extLst>
              </a:tr>
              <a:tr h="497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Households have no Pets</a:t>
                      </a:r>
                      <a:endParaRPr lang="en-IN" sz="2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581" marR="64581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Households have Pets</a:t>
                      </a:r>
                      <a:endParaRPr lang="en-IN" sz="2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581" marR="64581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49389"/>
                  </a:ext>
                </a:extLst>
              </a:tr>
              <a:tr h="472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Higher household Income</a:t>
                      </a:r>
                      <a:endParaRPr lang="en-IN" sz="2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581" marR="64581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Lower Household income</a:t>
                      </a:r>
                      <a:endParaRPr lang="en-IN" sz="2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581" marR="64581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3224"/>
                  </a:ext>
                </a:extLst>
              </a:tr>
              <a:tr h="463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More educated males in households</a:t>
                      </a:r>
                      <a:endParaRPr lang="en-IN" sz="2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581" marR="64581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Less Educated Males in Households</a:t>
                      </a:r>
                      <a:endParaRPr lang="en-IN" sz="2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581" marR="64581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838184"/>
                  </a:ext>
                </a:extLst>
              </a:tr>
              <a:tr h="625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Occupation Type = Professional or Technical</a:t>
                      </a:r>
                      <a:endParaRPr lang="en-IN" sz="2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581" marR="64581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Occupation Type = Retired</a:t>
                      </a:r>
                      <a:endParaRPr lang="en-IN" sz="2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581" marR="64581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36121"/>
                  </a:ext>
                </a:extLst>
              </a:tr>
              <a:tr h="167504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COMMON CHARACTERISTICS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2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White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|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Married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|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No children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|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Home owners | Non-Hispanic | Full time working females | The median Household age is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45 - 64 years | Median household income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$20k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$55k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| F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ull-time working male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65% of  households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|</a:t>
                      </a:r>
                      <a:endParaRPr lang="en-IN" sz="2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81" marR="64581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4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66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dirty="0"/>
              <a:t>high priced and new products can be marketed to the champion category customers as they are most likely to buy them.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The loyal customers should be kept engaged by asking for reviews and also recommend higher priced products.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The potential loyalist group show trends of loyal customers so they can be given loyalty programs and/or gift cards to increase their spending and frequency.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The at risk and needing attention category can be reactivated by providing limited time offers and sending personalized emails and discounts on next purchase.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1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85B8-7E3A-4ADD-8DF8-68B5573D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C097-B7E8-46BA-A504-6965FBA7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odds of buying Pine Sol All purpose cleaner increases by 78% for households with some high school education as compared households with post graduate work.</a:t>
            </a:r>
          </a:p>
          <a:p>
            <a:r>
              <a:rPr lang="en-US" dirty="0"/>
              <a:t>The odds of buying Pine Sol All purpose cleaner increases by 179% for households with children in 0-5 &amp; 6-11 age groups as compared to households with no children.</a:t>
            </a:r>
          </a:p>
          <a:p>
            <a:r>
              <a:rPr lang="en-US" dirty="0"/>
              <a:t>The odds of buying Pine Sol All purpose cleaner increases by 179% for households with children in 0-5 &amp; 6-11 age groups as compared to households with no children.</a:t>
            </a:r>
          </a:p>
          <a:p>
            <a:r>
              <a:rPr lang="en-US"/>
              <a:t>The odds of buying Pine Sol All purpose cleaner increases by 60% for households with an age group of 35-44 as compared to an age group of 65+.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3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A303-F4B8-4F2A-9A73-88E80CF4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48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AF60DA-5223-4A60-B6DA-9DBE98F5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OVERVIEW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85CC61-182A-4829-B6B7-25E71C6F2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70" y="1828800"/>
            <a:ext cx="9601200" cy="4775239"/>
          </a:xfrm>
        </p:spPr>
      </p:pic>
    </p:spTree>
    <p:extLst>
      <p:ext uri="{BB962C8B-B14F-4D97-AF65-F5344CB8AC3E}">
        <p14:creationId xmlns:p14="http://schemas.microsoft.com/office/powerpoint/2010/main" val="312194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C443-F28B-422F-A741-F7373CEC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MARKET </a:t>
            </a:r>
            <a:r>
              <a:rPr lang="en-US" sz="3600" dirty="0" err="1"/>
              <a:t>SHaRe</a:t>
            </a:r>
            <a:r>
              <a:rPr lang="en-US" sz="3600" dirty="0"/>
              <a:t> BY SALES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340251-2140-4C20-8BB8-3C2B780F9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5" y="1818933"/>
            <a:ext cx="11441152" cy="497385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7C2449-80E2-485D-B025-F7A93251D54C}"/>
              </a:ext>
            </a:extLst>
          </p:cNvPr>
          <p:cNvSpPr txBox="1"/>
          <p:nvPr/>
        </p:nvSpPr>
        <p:spPr>
          <a:xfrm>
            <a:off x="427463" y="5230771"/>
            <a:ext cx="164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CALIFORNIA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DF06F-58C0-42DA-B939-A9DA568155A2}"/>
              </a:ext>
            </a:extLst>
          </p:cNvPr>
          <p:cNvSpPr txBox="1"/>
          <p:nvPr/>
        </p:nvSpPr>
        <p:spPr>
          <a:xfrm>
            <a:off x="6542978" y="6155844"/>
            <a:ext cx="164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EA1F1-244C-48EB-857B-E2B4546ED152}"/>
              </a:ext>
            </a:extLst>
          </p:cNvPr>
          <p:cNvSpPr txBox="1"/>
          <p:nvPr/>
        </p:nvSpPr>
        <p:spPr>
          <a:xfrm>
            <a:off x="9288965" y="2833332"/>
            <a:ext cx="164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YORK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D4A6A2-9651-410B-91CE-D514EF9F142D}"/>
              </a:ext>
            </a:extLst>
          </p:cNvPr>
          <p:cNvCxnSpPr/>
          <p:nvPr/>
        </p:nvCxnSpPr>
        <p:spPr>
          <a:xfrm flipV="1">
            <a:off x="1103971" y="4806176"/>
            <a:ext cx="657922" cy="424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E511BF-036E-4361-954F-033F9912B627}"/>
              </a:ext>
            </a:extLst>
          </p:cNvPr>
          <p:cNvCxnSpPr>
            <a:cxnSpLocks/>
          </p:cNvCxnSpPr>
          <p:nvPr/>
        </p:nvCxnSpPr>
        <p:spPr>
          <a:xfrm flipH="1" flipV="1">
            <a:off x="6372922" y="5915916"/>
            <a:ext cx="340112" cy="239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954D58-B2C2-40D0-975A-5EBB270D96B8}"/>
              </a:ext>
            </a:extLst>
          </p:cNvPr>
          <p:cNvCxnSpPr>
            <a:cxnSpLocks/>
          </p:cNvCxnSpPr>
          <p:nvPr/>
        </p:nvCxnSpPr>
        <p:spPr>
          <a:xfrm flipH="1">
            <a:off x="9422780" y="3202664"/>
            <a:ext cx="345688" cy="441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CE51DBB-7F20-46A7-B5D7-4B62DCD1C275}"/>
              </a:ext>
            </a:extLst>
          </p:cNvPr>
          <p:cNvSpPr/>
          <p:nvPr/>
        </p:nvSpPr>
        <p:spPr>
          <a:xfrm>
            <a:off x="427463" y="5230771"/>
            <a:ext cx="1524000" cy="42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64E89E-F326-4108-8A2E-817E046AA1B3}"/>
              </a:ext>
            </a:extLst>
          </p:cNvPr>
          <p:cNvSpPr/>
          <p:nvPr/>
        </p:nvSpPr>
        <p:spPr>
          <a:xfrm>
            <a:off x="6372922" y="6155844"/>
            <a:ext cx="1524000" cy="42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6C69BD-8605-4153-83E6-E8DA761E5816}"/>
              </a:ext>
            </a:extLst>
          </p:cNvPr>
          <p:cNvSpPr/>
          <p:nvPr/>
        </p:nvSpPr>
        <p:spPr>
          <a:xfrm>
            <a:off x="9255511" y="2778069"/>
            <a:ext cx="1524000" cy="42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7D24-ADAE-412C-AF44-713F21C5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SHARE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21E2F12-021B-428E-8B50-E044B209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5" y="1834664"/>
            <a:ext cx="11382233" cy="259715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32A612-5E7D-4AA1-8E0B-C5EDE991E4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2"/>
          <a:stretch/>
        </p:blipFill>
        <p:spPr>
          <a:xfrm>
            <a:off x="450375" y="3931468"/>
            <a:ext cx="11382232" cy="2926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EB5A8E-8ABA-4665-B021-18BDAF86C7F6}"/>
              </a:ext>
            </a:extLst>
          </p:cNvPr>
          <p:cNvSpPr txBox="1"/>
          <p:nvPr/>
        </p:nvSpPr>
        <p:spPr>
          <a:xfrm>
            <a:off x="2286000" y="1929161"/>
            <a:ext cx="22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Pine Sol Dominates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83409E-FB66-44BF-B568-0CED57FDB004}"/>
              </a:ext>
            </a:extLst>
          </p:cNvPr>
          <p:cNvCxnSpPr/>
          <p:nvPr/>
        </p:nvCxnSpPr>
        <p:spPr>
          <a:xfrm>
            <a:off x="2709746" y="2298493"/>
            <a:ext cx="0" cy="433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3150C6-4520-4A91-B187-21AD11AF5CA1}"/>
              </a:ext>
            </a:extLst>
          </p:cNvPr>
          <p:cNvCxnSpPr>
            <a:cxnSpLocks/>
          </p:cNvCxnSpPr>
          <p:nvPr/>
        </p:nvCxnSpPr>
        <p:spPr>
          <a:xfrm>
            <a:off x="2709746" y="2298493"/>
            <a:ext cx="1304692" cy="585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2936A0C-4888-4548-9CD9-05598202E540}"/>
              </a:ext>
            </a:extLst>
          </p:cNvPr>
          <p:cNvSpPr/>
          <p:nvPr/>
        </p:nvSpPr>
        <p:spPr>
          <a:xfrm>
            <a:off x="2286000" y="1929161"/>
            <a:ext cx="209642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6A796-8998-4844-8362-61A2567F16AF}"/>
              </a:ext>
            </a:extLst>
          </p:cNvPr>
          <p:cNvSpPr/>
          <p:nvPr/>
        </p:nvSpPr>
        <p:spPr>
          <a:xfrm>
            <a:off x="167267" y="4020546"/>
            <a:ext cx="1632405" cy="406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Pine Sol Lags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1996C9-8A50-45CD-ABA1-97C1401E8899}"/>
              </a:ext>
            </a:extLst>
          </p:cNvPr>
          <p:cNvCxnSpPr>
            <a:cxnSpLocks/>
          </p:cNvCxnSpPr>
          <p:nvPr/>
        </p:nvCxnSpPr>
        <p:spPr>
          <a:xfrm flipV="1">
            <a:off x="758283" y="3691054"/>
            <a:ext cx="702527" cy="32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85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F8F15A6-4947-4FCE-B85F-A8059439B58A}"/>
              </a:ext>
            </a:extLst>
          </p:cNvPr>
          <p:cNvSpPr txBox="1"/>
          <p:nvPr/>
        </p:nvSpPr>
        <p:spPr>
          <a:xfrm>
            <a:off x="1130270" y="5581510"/>
            <a:ext cx="999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the top 10 brands for all purpose cleaner, Pine Sol has the second lowest share weighted price.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A78EBA5-352B-422E-9F17-430457DD6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9"/>
          <a:stretch/>
        </p:blipFill>
        <p:spPr>
          <a:xfrm>
            <a:off x="1130270" y="2403835"/>
            <a:ext cx="9856046" cy="3144544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F653040-7108-4C19-B1D1-0714766FF34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SHARE WEIGHTED PRICE BY WEEK</a:t>
            </a:r>
          </a:p>
        </p:txBody>
      </p:sp>
    </p:spTree>
    <p:extLst>
      <p:ext uri="{BB962C8B-B14F-4D97-AF65-F5344CB8AC3E}">
        <p14:creationId xmlns:p14="http://schemas.microsoft.com/office/powerpoint/2010/main" val="411412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4A82-2AEB-41F8-A10C-122EAFB8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Autofit/>
          </a:bodyPr>
          <a:lstStyle/>
          <a:p>
            <a:r>
              <a:rPr lang="en-US" sz="3600" dirty="0"/>
              <a:t>promotional &amp; non-PROMOTIONAL VOLUMES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D030A-5A29-481B-A5E3-2623A9251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4" y="1825536"/>
            <a:ext cx="11333637" cy="2730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E901A-FD68-4686-89AE-98DA2981D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2"/>
          <a:stretch/>
        </p:blipFill>
        <p:spPr>
          <a:xfrm>
            <a:off x="581192" y="4330699"/>
            <a:ext cx="11029616" cy="2527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11A77D-95D9-4D2B-AE61-65967AF9F7A9}"/>
              </a:ext>
            </a:extLst>
          </p:cNvPr>
          <p:cNvSpPr txBox="1"/>
          <p:nvPr/>
        </p:nvSpPr>
        <p:spPr>
          <a:xfrm>
            <a:off x="7972062" y="1954890"/>
            <a:ext cx="363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Higher for Clorox Clean Up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F5CAF-62DF-4FDC-9D84-5312CE3FB5CF}"/>
              </a:ext>
            </a:extLst>
          </p:cNvPr>
          <p:cNvSpPr/>
          <p:nvPr/>
        </p:nvSpPr>
        <p:spPr>
          <a:xfrm>
            <a:off x="7899662" y="1954890"/>
            <a:ext cx="3139126" cy="4395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for Clorox Clean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1883B-A368-4F5D-8165-024B1FF3611F}"/>
              </a:ext>
            </a:extLst>
          </p:cNvPr>
          <p:cNvSpPr/>
          <p:nvPr/>
        </p:nvSpPr>
        <p:spPr>
          <a:xfrm>
            <a:off x="7682845" y="4221119"/>
            <a:ext cx="4345758" cy="11238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Higher for Pine Sol </a:t>
            </a:r>
          </a:p>
          <a:p>
            <a:pPr algn="ctr"/>
            <a:r>
              <a:rPr lang="en-US" sz="1600" b="1" dirty="0"/>
              <a:t>Accounts for 29% of Pine Sol’s overall sales</a:t>
            </a:r>
          </a:p>
          <a:p>
            <a:pPr algn="ctr"/>
            <a:r>
              <a:rPr lang="en-US" sz="1600" b="1" dirty="0"/>
              <a:t>&amp; 14% of Clorox Clean Up’s overall sales</a:t>
            </a:r>
          </a:p>
        </p:txBody>
      </p:sp>
    </p:spTree>
    <p:extLst>
      <p:ext uri="{BB962C8B-B14F-4D97-AF65-F5344CB8AC3E}">
        <p14:creationId xmlns:p14="http://schemas.microsoft.com/office/powerpoint/2010/main" val="347305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8C24-1E39-4F72-9FE8-3421E12E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" y="706040"/>
            <a:ext cx="10196217" cy="1021323"/>
          </a:xfrm>
        </p:spPr>
        <p:txBody>
          <a:bodyPr>
            <a:normAutofit/>
          </a:bodyPr>
          <a:lstStyle/>
          <a:p>
            <a:r>
              <a:rPr lang="en-US" sz="3600" dirty="0"/>
              <a:t>Promoted vs Non-Promoted Volume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0964D8-B28B-455E-8C03-839E8616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1"/>
          <a:stretch/>
        </p:blipFill>
        <p:spPr>
          <a:xfrm>
            <a:off x="1130269" y="2590112"/>
            <a:ext cx="9603275" cy="297611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F8DAE5-E375-4C0D-AB01-627B662B37E1}"/>
              </a:ext>
            </a:extLst>
          </p:cNvPr>
          <p:cNvSpPr txBox="1"/>
          <p:nvPr/>
        </p:nvSpPr>
        <p:spPr>
          <a:xfrm>
            <a:off x="1130270" y="5566226"/>
            <a:ext cx="999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Baseline volume gives the estimated weekly sales without any promotions,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volume sales above this line is the estimated sales due to promotions or seasonality, while the actual values are highlighted within the graph.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6235A-8EC4-420B-8ED9-33F697890EFD}"/>
              </a:ext>
            </a:extLst>
          </p:cNvPr>
          <p:cNvSpPr txBox="1"/>
          <p:nvPr/>
        </p:nvSpPr>
        <p:spPr>
          <a:xfrm>
            <a:off x="1" y="3429000"/>
            <a:ext cx="1130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Volume</a:t>
            </a:r>
          </a:p>
          <a:p>
            <a:r>
              <a:rPr lang="en-US" dirty="0"/>
              <a:t>(11726)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140DD-D21E-4390-B4A3-38EBE1E138F0}"/>
              </a:ext>
            </a:extLst>
          </p:cNvPr>
          <p:cNvCxnSpPr/>
          <p:nvPr/>
        </p:nvCxnSpPr>
        <p:spPr>
          <a:xfrm flipV="1">
            <a:off x="857839" y="3648173"/>
            <a:ext cx="546755" cy="131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496200-20F1-422B-BAF1-CFA1E0B49A87}"/>
              </a:ext>
            </a:extLst>
          </p:cNvPr>
          <p:cNvSpPr txBox="1"/>
          <p:nvPr/>
        </p:nvSpPr>
        <p:spPr>
          <a:xfrm>
            <a:off x="1130268" y="1862095"/>
            <a:ext cx="280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Promotional Week (Feb &amp; June)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CA57C5-387B-4FFD-90E4-3C1DDE580044}"/>
              </a:ext>
            </a:extLst>
          </p:cNvPr>
          <p:cNvCxnSpPr>
            <a:cxnSpLocks/>
          </p:cNvCxnSpPr>
          <p:nvPr/>
        </p:nvCxnSpPr>
        <p:spPr>
          <a:xfrm flipH="1">
            <a:off x="2601798" y="2201171"/>
            <a:ext cx="183823" cy="485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878B84-1D8B-4B36-BFC4-F2F9287E0F17}"/>
              </a:ext>
            </a:extLst>
          </p:cNvPr>
          <p:cNvCxnSpPr>
            <a:cxnSpLocks/>
          </p:cNvCxnSpPr>
          <p:nvPr/>
        </p:nvCxnSpPr>
        <p:spPr>
          <a:xfrm>
            <a:off x="2787414" y="2201171"/>
            <a:ext cx="2934656" cy="850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489D38-6B71-40F3-A726-C3A1BE5DDC40}"/>
              </a:ext>
            </a:extLst>
          </p:cNvPr>
          <p:cNvSpPr txBox="1"/>
          <p:nvPr/>
        </p:nvSpPr>
        <p:spPr>
          <a:xfrm>
            <a:off x="10733544" y="2590112"/>
            <a:ext cx="138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Sale &amp; Promotions</a:t>
            </a:r>
          </a:p>
          <a:p>
            <a:r>
              <a:rPr lang="en-US" dirty="0"/>
              <a:t>(December)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011F6A-BBE8-42DD-9727-286018F84B8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652289" y="3513442"/>
            <a:ext cx="774125" cy="557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6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D346-F99C-43DB-95BD-8B5143F7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SEASONALITY</a:t>
            </a:r>
            <a:r>
              <a:rPr lang="en-US" dirty="0"/>
              <a:t> </a:t>
            </a:r>
            <a:r>
              <a:rPr lang="en-US" sz="3600" dirty="0"/>
              <a:t>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1D83F-70EE-4877-8BBA-AE641B059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2187019"/>
            <a:ext cx="10831398" cy="3827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CB465-DB53-4580-9750-A7504A954493}"/>
              </a:ext>
            </a:extLst>
          </p:cNvPr>
          <p:cNvSpPr txBox="1"/>
          <p:nvPr/>
        </p:nvSpPr>
        <p:spPr>
          <a:xfrm>
            <a:off x="791852" y="6014301"/>
            <a:ext cx="1081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Seasonality can help us predict weekly or monthly sales better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4E6E1-63B2-4E0A-8023-815F0FB9B763}"/>
              </a:ext>
            </a:extLst>
          </p:cNvPr>
          <p:cNvSpPr txBox="1"/>
          <p:nvPr/>
        </p:nvSpPr>
        <p:spPr>
          <a:xfrm>
            <a:off x="8107052" y="2309567"/>
            <a:ext cx="279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Season</a:t>
            </a:r>
          </a:p>
          <a:p>
            <a:r>
              <a:rPr lang="en-US" dirty="0"/>
              <a:t>Week 1144 (July)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3020C8-F493-4991-826F-0061DFB5E2F7}"/>
              </a:ext>
            </a:extLst>
          </p:cNvPr>
          <p:cNvCxnSpPr/>
          <p:nvPr/>
        </p:nvCxnSpPr>
        <p:spPr>
          <a:xfrm flipH="1">
            <a:off x="7202078" y="2743200"/>
            <a:ext cx="904974" cy="212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F26EEB-E8FA-4E10-91DB-695454DB5B41}"/>
              </a:ext>
            </a:extLst>
          </p:cNvPr>
          <p:cNvSpPr txBox="1"/>
          <p:nvPr/>
        </p:nvSpPr>
        <p:spPr>
          <a:xfrm>
            <a:off x="791851" y="2488676"/>
            <a:ext cx="188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Promotion </a:t>
            </a:r>
          </a:p>
          <a:p>
            <a:r>
              <a:rPr lang="en-US" dirty="0"/>
              <a:t>Week 1120 (Feb)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732A3-994E-4401-AC37-50923E6E04D4}"/>
              </a:ext>
            </a:extLst>
          </p:cNvPr>
          <p:cNvSpPr/>
          <p:nvPr/>
        </p:nvSpPr>
        <p:spPr>
          <a:xfrm>
            <a:off x="791852" y="2488676"/>
            <a:ext cx="1894787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89CCBE-2CEE-45FC-86E9-FE2402E24B3B}"/>
              </a:ext>
            </a:extLst>
          </p:cNvPr>
          <p:cNvSpPr/>
          <p:nvPr/>
        </p:nvSpPr>
        <p:spPr>
          <a:xfrm>
            <a:off x="8107052" y="2309567"/>
            <a:ext cx="2639505" cy="725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51F4384-0299-4179-88CE-DB076EBCC566}"/>
              </a:ext>
            </a:extLst>
          </p:cNvPr>
          <p:cNvCxnSpPr>
            <a:cxnSpLocks/>
          </p:cNvCxnSpPr>
          <p:nvPr/>
        </p:nvCxnSpPr>
        <p:spPr>
          <a:xfrm>
            <a:off x="710153" y="2780907"/>
            <a:ext cx="1476866" cy="1461155"/>
          </a:xfrm>
          <a:prstGeom prst="bentConnector3">
            <a:avLst>
              <a:gd name="adj1" fmla="val -355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7D7F6-B714-4B24-8186-BD0F24199AFC}"/>
              </a:ext>
            </a:extLst>
          </p:cNvPr>
          <p:cNvSpPr txBox="1"/>
          <p:nvPr/>
        </p:nvSpPr>
        <p:spPr>
          <a:xfrm>
            <a:off x="10381785" y="5561537"/>
            <a:ext cx="147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in seasonality &amp; promotions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511E8B-D13C-42D1-86B8-C5FD9C666E4A}"/>
              </a:ext>
            </a:extLst>
          </p:cNvPr>
          <p:cNvSpPr/>
          <p:nvPr/>
        </p:nvSpPr>
        <p:spPr>
          <a:xfrm>
            <a:off x="10359483" y="5592403"/>
            <a:ext cx="1527717" cy="89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ADC9186-7A3B-4511-ADF5-DA7C0501D8B3}"/>
              </a:ext>
            </a:extLst>
          </p:cNvPr>
          <p:cNvCxnSpPr/>
          <p:nvPr/>
        </p:nvCxnSpPr>
        <p:spPr>
          <a:xfrm rot="16200000" flipV="1">
            <a:off x="10535082" y="4362948"/>
            <a:ext cx="1789837" cy="669074"/>
          </a:xfrm>
          <a:prstGeom prst="bentConnector3">
            <a:avLst>
              <a:gd name="adj1" fmla="val 71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A5DAF2-BAAB-43CA-9E8B-7360286828AF}"/>
              </a:ext>
            </a:extLst>
          </p:cNvPr>
          <p:cNvCxnSpPr>
            <a:cxnSpLocks/>
          </p:cNvCxnSpPr>
          <p:nvPr/>
        </p:nvCxnSpPr>
        <p:spPr>
          <a:xfrm>
            <a:off x="11095463" y="4321595"/>
            <a:ext cx="0" cy="43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5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9EFA-C50E-49B6-A659-6C996895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Factors that impact volume sales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383306-D97C-43E3-929A-635A70161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27710"/>
              </p:ext>
            </p:extLst>
          </p:nvPr>
        </p:nvGraphicFramePr>
        <p:xfrm>
          <a:off x="1204332" y="2548466"/>
          <a:ext cx="9746166" cy="29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083">
                  <a:extLst>
                    <a:ext uri="{9D8B030D-6E8A-4147-A177-3AD203B41FA5}">
                      <a16:colId xmlns:a16="http://schemas.microsoft.com/office/drawing/2014/main" val="1555931445"/>
                    </a:ext>
                  </a:extLst>
                </a:gridCol>
                <a:gridCol w="4873083">
                  <a:extLst>
                    <a:ext uri="{9D8B030D-6E8A-4147-A177-3AD203B41FA5}">
                      <a16:colId xmlns:a16="http://schemas.microsoft.com/office/drawing/2014/main" val="3594410769"/>
                    </a:ext>
                  </a:extLst>
                </a:gridCol>
              </a:tblGrid>
              <a:tr h="5142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Variable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Effect on volume in units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94683223"/>
                  </a:ext>
                </a:extLst>
              </a:tr>
              <a:tr h="514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 Size Ad along with a Major Display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45.3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6275202"/>
                  </a:ext>
                </a:extLst>
              </a:tr>
              <a:tr h="514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 Size Ad along with a Minor Display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584123"/>
                  </a:ext>
                </a:extLst>
              </a:tr>
              <a:tr h="514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Large Size Ad with a Minor Display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1755346"/>
                  </a:ext>
                </a:extLst>
              </a:tr>
              <a:tr h="3891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Share weighted price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8426476"/>
                  </a:ext>
                </a:extLst>
              </a:tr>
              <a:tr h="514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 Reduction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5.43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7511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8691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2552</TotalTime>
  <Words>721</Words>
  <Application>Microsoft Office PowerPoint</Application>
  <PresentationFormat>Widescreen</PresentationFormat>
  <Paragraphs>97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PowerPoint Presentation</vt:lpstr>
      <vt:lpstr>OVERVIEW</vt:lpstr>
      <vt:lpstr>MARKET SHaRe BY SALES</vt:lpstr>
      <vt:lpstr>MARKET SHARE</vt:lpstr>
      <vt:lpstr>PowerPoint Presentation</vt:lpstr>
      <vt:lpstr>promotional &amp; non-PROMOTIONAL VOLUMES</vt:lpstr>
      <vt:lpstr>Promoted vs Non-Promoted Volume </vt:lpstr>
      <vt:lpstr>SEASONALITY INDEX</vt:lpstr>
      <vt:lpstr>Factors that impact volume sales</vt:lpstr>
      <vt:lpstr>PRICE Elasticity IN cities – TARGET MARKET</vt:lpstr>
      <vt:lpstr>SEGMENTS</vt:lpstr>
      <vt:lpstr>COMPARISION BETWEEN SEGMENTS</vt:lpstr>
      <vt:lpstr>Targeting strategies</vt:lpstr>
      <vt:lpstr>OBSERVATIONS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Aditi</dc:creator>
  <cp:lastModifiedBy>Sharma, Aditi</cp:lastModifiedBy>
  <cp:revision>44</cp:revision>
  <dcterms:created xsi:type="dcterms:W3CDTF">2018-04-25T02:22:36Z</dcterms:created>
  <dcterms:modified xsi:type="dcterms:W3CDTF">2018-06-26T22:57:54Z</dcterms:modified>
</cp:coreProperties>
</file>