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2" r:id="rId9"/>
    <p:sldId id="263" r:id="rId10"/>
    <p:sldId id="267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10-03-2016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9BF1-4A1E-4AA0-AB09-758D7923B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10-03-2016</a:t>
            </a:r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3ACE2-6864-441F-A6CD-036C5282D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ACE2-6864-441F-A6CD-036C5282DB3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10-03-2016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Forschungsprojekt TK, DA Wardriving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bject 14"/>
          <p:cNvSpPr/>
          <p:nvPr userDrawn="1"/>
        </p:nvSpPr>
        <p:spPr>
          <a:xfrm>
            <a:off x="250825" y="120650"/>
            <a:ext cx="8655050" cy="144463"/>
          </a:xfrm>
          <a:custGeom>
            <a:avLst/>
            <a:gdLst/>
            <a:ahLst/>
            <a:cxnLst/>
            <a:rect l="l" t="t" r="r" b="b"/>
            <a:pathLst>
              <a:path w="8655050" h="144462">
                <a:moveTo>
                  <a:pt x="0" y="144462"/>
                </a:moveTo>
                <a:lnTo>
                  <a:pt x="8655050" y="144462"/>
                </a:lnTo>
                <a:lnTo>
                  <a:pt x="8655050" y="0"/>
                </a:lnTo>
                <a:lnTo>
                  <a:pt x="0" y="0"/>
                </a:lnTo>
                <a:lnTo>
                  <a:pt x="0" y="14446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9" name="object 15"/>
          <p:cNvSpPr>
            <a:spLocks noChangeArrowheads="1"/>
          </p:cNvSpPr>
          <p:nvPr userDrawn="1"/>
        </p:nvSpPr>
        <p:spPr bwMode="auto">
          <a:xfrm>
            <a:off x="7167563" y="333375"/>
            <a:ext cx="1873250" cy="7921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  <p:sp>
        <p:nvSpPr>
          <p:cNvPr id="10" name="object 16"/>
          <p:cNvSpPr>
            <a:spLocks/>
          </p:cNvSpPr>
          <p:nvPr userDrawn="1"/>
        </p:nvSpPr>
        <p:spPr bwMode="auto">
          <a:xfrm>
            <a:off x="250825" y="1123949"/>
            <a:ext cx="8641655" cy="45719"/>
          </a:xfrm>
          <a:custGeom>
            <a:avLst/>
            <a:gdLst>
              <a:gd name="T0" fmla="*/ 0 w 8640826"/>
              <a:gd name="T1" fmla="*/ 8640259 w 86408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40826">
                <a:moveTo>
                  <a:pt x="0" y="0"/>
                </a:moveTo>
                <a:lnTo>
                  <a:pt x="8640826" y="0"/>
                </a:lnTo>
              </a:path>
            </a:pathLst>
          </a:custGeom>
          <a:noFill/>
          <a:ln w="762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" name="object 17"/>
          <p:cNvSpPr>
            <a:spLocks/>
          </p:cNvSpPr>
          <p:nvPr userDrawn="1"/>
        </p:nvSpPr>
        <p:spPr bwMode="auto">
          <a:xfrm>
            <a:off x="250825" y="325438"/>
            <a:ext cx="8653463" cy="0"/>
          </a:xfrm>
          <a:custGeom>
            <a:avLst/>
            <a:gdLst>
              <a:gd name="T0" fmla="*/ 0 w 8653526"/>
              <a:gd name="T1" fmla="*/ 8652959 w 86535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53526">
                <a:moveTo>
                  <a:pt x="0" y="0"/>
                </a:moveTo>
                <a:lnTo>
                  <a:pt x="8653526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IN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166"/>
            <a:ext cx="1071570" cy="7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10-03-2016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Forschungsprojekt TK, DA Wardriving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041C-CB4C-4275-A66A-54542843B2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bject 14"/>
          <p:cNvSpPr/>
          <p:nvPr userDrawn="1"/>
        </p:nvSpPr>
        <p:spPr>
          <a:xfrm>
            <a:off x="250825" y="120650"/>
            <a:ext cx="8655050" cy="144463"/>
          </a:xfrm>
          <a:custGeom>
            <a:avLst/>
            <a:gdLst/>
            <a:ahLst/>
            <a:cxnLst/>
            <a:rect l="l" t="t" r="r" b="b"/>
            <a:pathLst>
              <a:path w="8655050" h="144462">
                <a:moveTo>
                  <a:pt x="0" y="144462"/>
                </a:moveTo>
                <a:lnTo>
                  <a:pt x="8655050" y="144462"/>
                </a:lnTo>
                <a:lnTo>
                  <a:pt x="8655050" y="0"/>
                </a:lnTo>
                <a:lnTo>
                  <a:pt x="0" y="0"/>
                </a:lnTo>
                <a:lnTo>
                  <a:pt x="0" y="14446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8" name="object 15"/>
          <p:cNvSpPr>
            <a:spLocks noChangeArrowheads="1"/>
          </p:cNvSpPr>
          <p:nvPr userDrawn="1"/>
        </p:nvSpPr>
        <p:spPr bwMode="auto">
          <a:xfrm>
            <a:off x="7167563" y="333375"/>
            <a:ext cx="1873250" cy="792163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  <p:sp>
        <p:nvSpPr>
          <p:cNvPr id="9" name="object 16"/>
          <p:cNvSpPr>
            <a:spLocks/>
          </p:cNvSpPr>
          <p:nvPr userDrawn="1"/>
        </p:nvSpPr>
        <p:spPr bwMode="auto">
          <a:xfrm>
            <a:off x="250825" y="1123949"/>
            <a:ext cx="8641655" cy="45719"/>
          </a:xfrm>
          <a:custGeom>
            <a:avLst/>
            <a:gdLst>
              <a:gd name="T0" fmla="*/ 0 w 8640826"/>
              <a:gd name="T1" fmla="*/ 8640259 w 86408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40826">
                <a:moveTo>
                  <a:pt x="0" y="0"/>
                </a:moveTo>
                <a:lnTo>
                  <a:pt x="8640826" y="0"/>
                </a:lnTo>
              </a:path>
            </a:pathLst>
          </a:custGeom>
          <a:noFill/>
          <a:ln w="762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" name="object 17"/>
          <p:cNvSpPr>
            <a:spLocks/>
          </p:cNvSpPr>
          <p:nvPr userDrawn="1"/>
        </p:nvSpPr>
        <p:spPr bwMode="auto">
          <a:xfrm>
            <a:off x="250825" y="325438"/>
            <a:ext cx="8653463" cy="0"/>
          </a:xfrm>
          <a:custGeom>
            <a:avLst/>
            <a:gdLst>
              <a:gd name="T0" fmla="*/ 0 w 8653526"/>
              <a:gd name="T1" fmla="*/ 8652959 w 86535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53526">
                <a:moveTo>
                  <a:pt x="0" y="0"/>
                </a:moveTo>
                <a:lnTo>
                  <a:pt x="8653526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IN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58" y="357166"/>
            <a:ext cx="1071570" cy="7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bject 16"/>
          <p:cNvSpPr>
            <a:spLocks/>
          </p:cNvSpPr>
          <p:nvPr userDrawn="1"/>
        </p:nvSpPr>
        <p:spPr bwMode="auto">
          <a:xfrm>
            <a:off x="179512" y="6237312"/>
            <a:ext cx="8641655" cy="45719"/>
          </a:xfrm>
          <a:custGeom>
            <a:avLst/>
            <a:gdLst>
              <a:gd name="T0" fmla="*/ 0 w 8640826"/>
              <a:gd name="T1" fmla="*/ 8640259 w 86408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40826">
                <a:moveTo>
                  <a:pt x="0" y="0"/>
                </a:moveTo>
                <a:lnTo>
                  <a:pt x="8640826" y="0"/>
                </a:lnTo>
              </a:path>
            </a:pathLst>
          </a:custGeom>
          <a:noFill/>
          <a:ln w="762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Code/Jar/c/Downloadcommonsmath332testsourcesjar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130.83.163.65/showAccessPo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704856" cy="2135088"/>
          </a:xfrm>
        </p:spPr>
        <p:txBody>
          <a:bodyPr>
            <a:normAutofit fontScale="85000" lnSpcReduction="20000"/>
          </a:bodyPr>
          <a:lstStyle/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Team CodeChef:					Supervised</a:t>
            </a:r>
            <a:r>
              <a:rPr kumimoji="0" lang="de-DE" sz="21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by:</a:t>
            </a:r>
            <a:endParaRPr kumimoji="0" lang="de-DE" sz="2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Aditi Saini						Christian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Meurisch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Angeelina Rajkarnikar</a:t>
            </a: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Arpitha Nagaraja</a:t>
            </a: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Arun Kumar Naranahalli Anjanappa</a:t>
            </a: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Disha Anant Bhat</a:t>
            </a:r>
          </a:p>
          <a:p>
            <a:pPr lvl="0" algn="l" fontAlgn="base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Preethini Vijay Kumar</a:t>
            </a:r>
          </a:p>
          <a:p>
            <a:pPr algn="l"/>
            <a:endParaRPr lang="en-IN" dirty="0"/>
          </a:p>
        </p:txBody>
      </p:sp>
      <p:sp>
        <p:nvSpPr>
          <p:cNvPr id="4" name="object 14"/>
          <p:cNvSpPr/>
          <p:nvPr/>
        </p:nvSpPr>
        <p:spPr>
          <a:xfrm>
            <a:off x="250825" y="120650"/>
            <a:ext cx="8655050" cy="144463"/>
          </a:xfrm>
          <a:custGeom>
            <a:avLst/>
            <a:gdLst/>
            <a:ahLst/>
            <a:cxnLst/>
            <a:rect l="l" t="t" r="r" b="b"/>
            <a:pathLst>
              <a:path w="8655050" h="144462">
                <a:moveTo>
                  <a:pt x="0" y="144462"/>
                </a:moveTo>
                <a:lnTo>
                  <a:pt x="8655050" y="144462"/>
                </a:lnTo>
                <a:lnTo>
                  <a:pt x="8655050" y="0"/>
                </a:lnTo>
                <a:lnTo>
                  <a:pt x="0" y="0"/>
                </a:lnTo>
                <a:lnTo>
                  <a:pt x="0" y="14446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5" name="object 15"/>
          <p:cNvSpPr>
            <a:spLocks noChangeArrowheads="1"/>
          </p:cNvSpPr>
          <p:nvPr/>
        </p:nvSpPr>
        <p:spPr bwMode="auto">
          <a:xfrm>
            <a:off x="7167563" y="333375"/>
            <a:ext cx="1873250" cy="7921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  <p:sp>
        <p:nvSpPr>
          <p:cNvPr id="6" name="object 16"/>
          <p:cNvSpPr>
            <a:spLocks/>
          </p:cNvSpPr>
          <p:nvPr/>
        </p:nvSpPr>
        <p:spPr bwMode="auto">
          <a:xfrm>
            <a:off x="250825" y="1123949"/>
            <a:ext cx="8641655" cy="45719"/>
          </a:xfrm>
          <a:custGeom>
            <a:avLst/>
            <a:gdLst>
              <a:gd name="T0" fmla="*/ 0 w 8640826"/>
              <a:gd name="T1" fmla="*/ 8640259 w 86408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40826">
                <a:moveTo>
                  <a:pt x="0" y="0"/>
                </a:moveTo>
                <a:lnTo>
                  <a:pt x="8640826" y="0"/>
                </a:lnTo>
              </a:path>
            </a:pathLst>
          </a:custGeom>
          <a:noFill/>
          <a:ln w="762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7" name="object 17"/>
          <p:cNvSpPr>
            <a:spLocks/>
          </p:cNvSpPr>
          <p:nvPr/>
        </p:nvSpPr>
        <p:spPr bwMode="auto">
          <a:xfrm>
            <a:off x="250825" y="325438"/>
            <a:ext cx="8653463" cy="0"/>
          </a:xfrm>
          <a:custGeom>
            <a:avLst/>
            <a:gdLst>
              <a:gd name="T0" fmla="*/ 0 w 8653526"/>
              <a:gd name="T1" fmla="*/ 8652959 w 865352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53526">
                <a:moveTo>
                  <a:pt x="0" y="0"/>
                </a:moveTo>
                <a:lnTo>
                  <a:pt x="8653526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166"/>
            <a:ext cx="1071570" cy="7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el 2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pPr algn="ctr"/>
            <a:r>
              <a:rPr lang="de-DE" dirty="0" smtClean="0"/>
              <a:t>Forschungsprojekt TK</a:t>
            </a:r>
            <a:br>
              <a:rPr lang="de-DE" dirty="0" smtClean="0"/>
            </a:b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Wardriving</a:t>
            </a:r>
            <a:endParaRPr lang="de-DE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Forschungsprojekt TK, DA Wardriving</a:t>
            </a:r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10-03-2016</a:t>
            </a: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Total number of Access Points collected is </a:t>
            </a: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6073</a:t>
            </a:r>
            <a:r>
              <a:rPr lang="en-IN" dirty="0" smtClean="0"/>
              <a:t>.  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26" name="Picture 2" descr="C:\Users\Arpitha\Documents\Masters\Notes\Winter_Semister_2015\TK Project\DA Wardriving\Sta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2146300" cy="2425700"/>
          </a:xfrm>
          <a:prstGeom prst="rect">
            <a:avLst/>
          </a:prstGeom>
          <a:noFill/>
        </p:spPr>
      </p:pic>
      <p:pic>
        <p:nvPicPr>
          <p:cNvPr id="1027" name="Picture 3" descr="C:\Users\Arpitha\Documents\Masters\Notes\Winter_Semister_2015\TK Project\DA Wardriving\Statdetai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852936"/>
            <a:ext cx="831850" cy="1365250"/>
          </a:xfrm>
          <a:prstGeom prst="rect">
            <a:avLst/>
          </a:prstGeom>
          <a:noFill/>
        </p:spPr>
      </p:pic>
      <p:pic>
        <p:nvPicPr>
          <p:cNvPr id="2050" name="Picture 2" descr="C:\Users\Arpitha\Documents\Masters\Notes\Winter_Semister_2015\TK Project\Images\mapServ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852936"/>
            <a:ext cx="4376285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/>
              <a:t>algorithm with </a:t>
            </a:r>
            <a:r>
              <a:rPr lang="en-I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Levenberg</a:t>
            </a:r>
            <a:r>
              <a:rPr lang="en-I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Marquardt</a:t>
            </a:r>
            <a:r>
              <a:rPr lang="en-IN" sz="2400" dirty="0" smtClean="0"/>
              <a:t> Optimizer has given us the accurate location of Access Point.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Error rate </a:t>
            </a:r>
            <a:r>
              <a:rPr lang="en-IN" sz="2400" dirty="0" err="1" smtClean="0"/>
              <a:t>upto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100m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hankU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7" y="1428736"/>
            <a:ext cx="7956393" cy="450059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400" dirty="0" err="1" smtClean="0"/>
              <a:t>Kamill</a:t>
            </a:r>
            <a:r>
              <a:rPr lang="en-IN" sz="1400" dirty="0" smtClean="0"/>
              <a:t> </a:t>
            </a:r>
            <a:r>
              <a:rPr lang="en-IN" sz="1400" dirty="0" err="1" smtClean="0"/>
              <a:t>Panitzek</a:t>
            </a:r>
            <a:r>
              <a:rPr lang="en-IN" sz="1400" dirty="0" smtClean="0"/>
              <a:t>, Immanuel </a:t>
            </a:r>
            <a:r>
              <a:rPr lang="en-IN" sz="1400" dirty="0" err="1" smtClean="0"/>
              <a:t>Schweizer</a:t>
            </a:r>
            <a:r>
              <a:rPr lang="en-IN" sz="1400" dirty="0" smtClean="0"/>
              <a:t>, Axel Schulz, Tobias </a:t>
            </a:r>
            <a:r>
              <a:rPr lang="en-IN" sz="1400" dirty="0" err="1" smtClean="0"/>
              <a:t>Bonning</a:t>
            </a:r>
            <a:r>
              <a:rPr lang="en-IN" sz="1400" dirty="0" smtClean="0"/>
              <a:t>, </a:t>
            </a:r>
            <a:r>
              <a:rPr lang="en-IN" sz="1400" dirty="0" err="1" smtClean="0"/>
              <a:t>Gero</a:t>
            </a:r>
            <a:r>
              <a:rPr lang="en-IN" sz="1400" dirty="0" smtClean="0"/>
              <a:t> </a:t>
            </a:r>
            <a:r>
              <a:rPr lang="en-IN" sz="1400" dirty="0" err="1" smtClean="0"/>
              <a:t>Seipel</a:t>
            </a:r>
            <a:r>
              <a:rPr lang="en-IN" sz="1400" dirty="0" smtClean="0"/>
              <a:t>, and Max </a:t>
            </a:r>
            <a:r>
              <a:rPr lang="en-IN" sz="1400" dirty="0" err="1" smtClean="0"/>
              <a:t>Muhlhauser</a:t>
            </a:r>
            <a:r>
              <a:rPr lang="en-IN" sz="1400" dirty="0" smtClean="0"/>
              <a:t>. “Can We Use Your Router, Please?: Benefits and Implications of an Emergency Switch for Wireless Routers”. International Journal of Information Systems for Crisis Response and Management, 4(4):59–70, 2012.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M.I.A. </a:t>
            </a:r>
            <a:r>
              <a:rPr lang="en-IN" sz="1400" dirty="0" err="1" smtClean="0"/>
              <a:t>Lourakis</a:t>
            </a:r>
            <a:r>
              <a:rPr lang="en-IN" sz="1400" dirty="0" smtClean="0"/>
              <a:t>, “A brief description of the </a:t>
            </a:r>
            <a:r>
              <a:rPr lang="en-IN" sz="1400" dirty="0" err="1" smtClean="0"/>
              <a:t>Levenberg</a:t>
            </a:r>
            <a:r>
              <a:rPr lang="en-IN" sz="1400" dirty="0" smtClean="0"/>
              <a:t>-Marquardt algorithm”,  Institute of Computer Science, Foundation for Research and Technology- Hellas, 2005.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err="1" smtClean="0"/>
              <a:t>Scholastica</a:t>
            </a:r>
            <a:r>
              <a:rPr lang="en-IN" sz="1400" dirty="0" smtClean="0"/>
              <a:t> .U, "</a:t>
            </a:r>
            <a:r>
              <a:rPr lang="en-IN" sz="1400" dirty="0" err="1" smtClean="0"/>
              <a:t>Pathloss</a:t>
            </a:r>
            <a:r>
              <a:rPr lang="en-IN" sz="1400" dirty="0" smtClean="0"/>
              <a:t> Prediction Model of a Wireless Sensor Network in an Indoor Environment", International Journal of Advanced Research in Electrical, Electronics and Instrumentation Engineering, Vol. 3, Issue 9, September 2014.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Math3-3.2 Jar: Demo Source and Support, “Download commons-math3-3.2-test-sources.jar : commons math3 « c « Jar File Download”. Retrieved  December 20, 2015 from </a:t>
            </a:r>
            <a:r>
              <a:rPr lang="en-IN" sz="1400" dirty="0" smtClean="0">
                <a:hlinkClick r:id="rId2"/>
              </a:rPr>
              <a:t>http://www.java2s.com/Code/Jar/c/Downloadcommonsmath332testsourcesjar.htm</a:t>
            </a:r>
            <a:endParaRPr lang="en-I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3074" name="Picture 2" descr="C:\Users\Arpitha\Documents\Masters\Notes\Winter_Semister_2015\TK Project\Papers\ques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348933" cy="4518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Objectives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Architecture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Used Technologies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Algorithm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Visualization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Statistics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Conclusion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Forschungsprojekt</a:t>
            </a:r>
            <a:r>
              <a:rPr lang="en-IN" smtClean="0"/>
              <a:t> TK, DA Wardriving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400" dirty="0" err="1" smtClean="0"/>
              <a:t>Wardriving</a:t>
            </a:r>
            <a:r>
              <a:rPr lang="en-GB" sz="2400" dirty="0" smtClean="0"/>
              <a:t> – Collection of </a:t>
            </a:r>
            <a:r>
              <a:rPr lang="en-GB" sz="2400" dirty="0" err="1" smtClean="0"/>
              <a:t>Wifi</a:t>
            </a:r>
            <a:r>
              <a:rPr lang="en-GB" sz="2400" dirty="0" smtClean="0"/>
              <a:t> access point details on the move.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Use Wi-Fi equipped device along with a GPS device.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Record the location of wireless networks.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 descr="140613121332-comcast-wifi-hotspots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077072"/>
            <a:ext cx="2829873" cy="15918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00192" y="3645024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Latitude: 49.8192</a:t>
            </a:r>
          </a:p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Longitude: 8.6449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192" y="4437112"/>
            <a:ext cx="1224136" cy="436609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Latitude : 48.8192</a:t>
            </a:r>
          </a:p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Longitude: 8.6449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1" idx="1"/>
          </p:cNvCxnSpPr>
          <p:nvPr/>
        </p:nvCxnSpPr>
        <p:spPr>
          <a:xfrm flipV="1">
            <a:off x="4932040" y="3897052"/>
            <a:ext cx="1368152" cy="7546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1"/>
          </p:cNvCxnSpPr>
          <p:nvPr/>
        </p:nvCxnSpPr>
        <p:spPr>
          <a:xfrm flipV="1">
            <a:off x="5364088" y="4655417"/>
            <a:ext cx="936104" cy="2137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1720" y="4077072"/>
            <a:ext cx="1584176" cy="5760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3"/>
          </p:cNvCxnSpPr>
          <p:nvPr/>
        </p:nvCxnSpPr>
        <p:spPr>
          <a:xfrm flipV="1">
            <a:off x="2262611" y="4797152"/>
            <a:ext cx="2165373" cy="8975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5373216"/>
            <a:ext cx="642939" cy="642939"/>
          </a:xfrm>
          <a:prstGeom prst="rect">
            <a:avLst/>
          </a:prstGeom>
        </p:spPr>
      </p:pic>
      <p:pic>
        <p:nvPicPr>
          <p:cNvPr id="28" name="Picture 27" descr="unnam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60" y="3857628"/>
            <a:ext cx="642939" cy="642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Collection of Access Points.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Determine the location of wireless routers by implementing Centroid Algorithm (</a:t>
            </a:r>
            <a:r>
              <a:rPr lang="en-GB" sz="2400" dirty="0" err="1" smtClean="0"/>
              <a:t>multilateration</a:t>
            </a:r>
            <a:r>
              <a:rPr lang="en-GB" sz="24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Optimization of the above to improve accuracy.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Map Visualization.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Data upload into TK server.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10-03-2016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Forschungsprojekt</a:t>
            </a:r>
            <a:r>
              <a:rPr lang="en-IN" dirty="0" smtClean="0"/>
              <a:t> TK, DA </a:t>
            </a:r>
            <a:r>
              <a:rPr lang="en-IN" dirty="0" err="1" smtClean="0"/>
              <a:t>Wardriving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788024" y="1988840"/>
            <a:ext cx="2016224" cy="2160240"/>
          </a:xfrm>
          <a:prstGeom prst="rect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				</a:t>
            </a:r>
            <a:r>
              <a:rPr lang="en-IN" sz="1100" dirty="0" smtClean="0"/>
              <a:t>Virtual Machine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Content Placeholder 3" descr="Place-WiFi-Rou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857364"/>
            <a:ext cx="1368425" cy="104140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57224" y="1500174"/>
            <a:ext cx="712763" cy="3571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BSSID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71670" y="2071678"/>
            <a:ext cx="988162" cy="3492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Capabilities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85918" y="1500174"/>
            <a:ext cx="712763" cy="3571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SSID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00100" y="2786058"/>
            <a:ext cx="610681" cy="52070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0"/>
          </p:cNvCxnSpPr>
          <p:nvPr/>
        </p:nvCxnSpPr>
        <p:spPr>
          <a:xfrm flipH="1" flipV="1">
            <a:off x="1928224" y="2782068"/>
            <a:ext cx="492645" cy="50405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13759669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2000240"/>
            <a:ext cx="1044406" cy="1448050"/>
          </a:xfrm>
          <a:prstGeom prst="rect">
            <a:avLst/>
          </a:prstGeom>
        </p:spPr>
      </p:pic>
      <p:pic>
        <p:nvPicPr>
          <p:cNvPr id="19" name="Picture 18" descr="phone-connection-wifi-illustration-design-over-white-background-3483545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3286124"/>
            <a:ext cx="841273" cy="674960"/>
          </a:xfrm>
          <a:prstGeom prst="rect">
            <a:avLst/>
          </a:prstGeom>
        </p:spPr>
      </p:pic>
      <p:pic>
        <p:nvPicPr>
          <p:cNvPr id="20" name="Picture 19" descr="phone-connection-wifi-illustration-design-over-white-background-3483545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286124"/>
            <a:ext cx="841273" cy="67496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28596" y="2285992"/>
            <a:ext cx="712763" cy="3571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RSSI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26" name="Picture 25" descr="13759669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071678"/>
            <a:ext cx="1044406" cy="14480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72066" y="2132856"/>
            <a:ext cx="357190" cy="193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CENTROID</a:t>
            </a:r>
            <a:endParaRPr lang="en-IN" sz="1600" dirty="0"/>
          </a:p>
        </p:txBody>
      </p:sp>
      <p:sp>
        <p:nvSpPr>
          <p:cNvPr id="25" name="Rectangle 24"/>
          <p:cNvSpPr/>
          <p:nvPr/>
        </p:nvSpPr>
        <p:spPr>
          <a:xfrm>
            <a:off x="5715008" y="2132856"/>
            <a:ext cx="928694" cy="193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LEVENBERG MARQUARDT</a:t>
            </a:r>
          </a:p>
          <a:p>
            <a:pPr algn="ctr"/>
            <a:endParaRPr lang="en-IN" dirty="0" smtClean="0"/>
          </a:p>
          <a:p>
            <a:pPr algn="ctr"/>
            <a:r>
              <a:rPr lang="en-IN" sz="1200" dirty="0" smtClean="0"/>
              <a:t>OPTIMIZER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571868" y="364331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Local DB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357554" y="1500174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000232" y="2857496"/>
            <a:ext cx="27154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572132" y="2857496"/>
            <a:ext cx="27154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357554" y="4214818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57488" y="271462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29454" y="285749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58082" y="364331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TK Server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14744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3107521" y="4536289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9872" y="515719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Visualization</a:t>
            </a:r>
            <a:endParaRPr lang="en-IN" dirty="0"/>
          </a:p>
        </p:txBody>
      </p:sp>
      <p:pic>
        <p:nvPicPr>
          <p:cNvPr id="33" name="Picture 5" descr="C:\Users\Arpitha\Documents\Masters\Notes\Winter_Semister_2015\TK Project\Images\final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437112"/>
            <a:ext cx="2787222" cy="151862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5796136" y="155679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Crontab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 flipH="1">
            <a:off x="6156176" y="1842544"/>
            <a:ext cx="175745" cy="14629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26" idx="0"/>
          </p:cNvCxnSpPr>
          <p:nvPr/>
        </p:nvCxnSpPr>
        <p:spPr>
          <a:xfrm>
            <a:off x="6331921" y="1842544"/>
            <a:ext cx="1548364" cy="22913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 build="p"/>
      <p:bldP spid="8" grpId="0" animBg="1"/>
      <p:bldP spid="9" grpId="0" animBg="1"/>
      <p:bldP spid="10" grpId="0" animBg="1"/>
      <p:bldP spid="21" grpId="0" animBg="1"/>
      <p:bldP spid="24" grpId="0" animBg="1"/>
      <p:bldP spid="25" grpId="0" animBg="1"/>
      <p:bldP spid="27" grpId="0" animBg="1"/>
      <p:bldP spid="45" grpId="0" animBg="1"/>
      <p:bldP spid="56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Technologies</a:t>
            </a:r>
            <a:endParaRPr lang="en-IN" dirty="0"/>
          </a:p>
        </p:txBody>
      </p:sp>
      <p:pic>
        <p:nvPicPr>
          <p:cNvPr id="7" name="Content Placeholder 6" descr="phpmysq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1840" y="2708920"/>
            <a:ext cx="2857500" cy="1600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8" name="Picture 7" descr="Andr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2505075" cy="1828800"/>
          </a:xfrm>
          <a:prstGeom prst="rect">
            <a:avLst/>
          </a:prstGeom>
        </p:spPr>
      </p:pic>
      <p:pic>
        <p:nvPicPr>
          <p:cNvPr id="9" name="Picture 8" descr="ja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4077072"/>
            <a:ext cx="194310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Side (Android)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5122912" cy="456937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Scan </a:t>
            </a:r>
            <a:r>
              <a:rPr lang="en-IN" dirty="0" err="1" smtClean="0"/>
              <a:t>Wifi</a:t>
            </a:r>
            <a:r>
              <a:rPr lang="en-IN" dirty="0" smtClean="0"/>
              <a:t> signals on the   move.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Calculate distance using Path loss model.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Requirement: min 3 scans required.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26" name="Picture 2" descr="C:\Users\Arpitha\Documents\Masters\Notes\Winter_Semister_2015\TK Project\Images\Screenshot_2016-03-09-16-32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628800"/>
            <a:ext cx="2308757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dirty="0" smtClean="0"/>
              <a:t>Server Side - Algorithm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347864" y="1268760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Start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2771800" y="213285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Fetch scanned results from Database.</a:t>
            </a:r>
            <a:endParaRPr lang="en-IN" sz="1200" dirty="0"/>
          </a:p>
        </p:txBody>
      </p:sp>
      <p:sp>
        <p:nvSpPr>
          <p:cNvPr id="23" name="Rectangle 22"/>
          <p:cNvSpPr/>
          <p:nvPr/>
        </p:nvSpPr>
        <p:spPr>
          <a:xfrm>
            <a:off x="2771800" y="407707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Centroid</a:t>
            </a:r>
            <a:r>
              <a:rPr lang="en-IN" sz="1200" dirty="0" smtClean="0"/>
              <a:t> calculation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2771800" y="3429000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Jacobian</a:t>
            </a:r>
            <a:r>
              <a:rPr lang="en-IN" sz="1200" dirty="0" smtClean="0"/>
              <a:t>  function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2771800" y="2780928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Convert to Cartesian coordinate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2771800" y="4725144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Levenberg</a:t>
            </a:r>
            <a:r>
              <a:rPr lang="en-IN" sz="1200" dirty="0" smtClean="0"/>
              <a:t> Marquardt Optimizer of Centroid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3347864" y="5373216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AP Location</a:t>
            </a:r>
            <a:endParaRPr lang="en-IN" sz="1600" dirty="0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4211960" y="17728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25" idx="0"/>
          </p:cNvCxnSpPr>
          <p:nvPr/>
        </p:nvCxnSpPr>
        <p:spPr>
          <a:xfrm>
            <a:off x="4211960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4211960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3" idx="0"/>
          </p:cNvCxnSpPr>
          <p:nvPr/>
        </p:nvCxnSpPr>
        <p:spPr>
          <a:xfrm>
            <a:off x="4211960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11" idx="0"/>
          </p:cNvCxnSpPr>
          <p:nvPr/>
        </p:nvCxnSpPr>
        <p:spPr>
          <a:xfrm>
            <a:off x="421196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3" idx="0"/>
          </p:cNvCxnSpPr>
          <p:nvPr/>
        </p:nvCxnSpPr>
        <p:spPr>
          <a:xfrm>
            <a:off x="4211960" y="50851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3968" y="3140968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2D array of user’s location and distance</a:t>
            </a:r>
            <a:endParaRPr lang="en-IN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283968" y="3789040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 smtClean="0"/>
              <a:t>Jacobian</a:t>
            </a:r>
            <a:r>
              <a:rPr lang="en-IN" sz="1000" dirty="0" smtClean="0"/>
              <a:t> Matrix</a:t>
            </a:r>
            <a:endParaRPr lang="en-IN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213285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Distance &lt; 100m &amp;&amp; Limit 10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  <p:bldP spid="24" grpId="0" animBg="1"/>
      <p:bldP spid="25" grpId="0" animBg="1"/>
      <p:bldP spid="11" grpId="0" animBg="1"/>
      <p:bldP spid="13" grpId="0" animBg="1"/>
      <p:bldP spid="36" grpId="0"/>
      <p:bldP spid="37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hlinkClick r:id="rId2"/>
              </a:rPr>
              <a:t>http://130.83.163.65/showAccessPoint.html</a:t>
            </a: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10-03-2016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Forschungsprojekt TK, DA Wardriving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41C-CB4C-4275-A66A-54542843B2FD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29" name="Picture 5" descr="C:\Users\Arpitha\Documents\Masters\Notes\Winter_Semister_2015\TK Project\Images\final_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6529891" cy="3557834"/>
          </a:xfrm>
          <a:prstGeom prst="rect">
            <a:avLst/>
          </a:prstGeom>
          <a:noFill/>
        </p:spPr>
      </p:pic>
      <p:pic>
        <p:nvPicPr>
          <p:cNvPr id="1030" name="Picture 6" descr="C:\Users\Arpitha\Documents\Masters\TKFinal\APVisualization\r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2492896"/>
            <a:ext cx="200025" cy="3238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884368" y="249289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Protected</a:t>
            </a:r>
            <a:endParaRPr lang="en-IN" dirty="0"/>
          </a:p>
        </p:txBody>
      </p:sp>
      <p:pic>
        <p:nvPicPr>
          <p:cNvPr id="1026" name="Picture 2" descr="C:\Users\Arpitha\Documents\Masters\Notes\Winter_Semister_2015\TK_Project\blueP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2996952"/>
            <a:ext cx="304800" cy="304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84368" y="2996952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463</Words>
  <Application>Microsoft Office PowerPoint</Application>
  <PresentationFormat>On-screen Show (4:3)</PresentationFormat>
  <Paragraphs>121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Forschungsprojekt TK DA Wardriving</vt:lpstr>
      <vt:lpstr>Overview</vt:lpstr>
      <vt:lpstr>Introduction</vt:lpstr>
      <vt:lpstr>Objectives</vt:lpstr>
      <vt:lpstr>Architecture</vt:lpstr>
      <vt:lpstr>Used Technologies</vt:lpstr>
      <vt:lpstr>Client Side (Android)</vt:lpstr>
      <vt:lpstr>Server Side - Algorithm</vt:lpstr>
      <vt:lpstr>Map Visualization</vt:lpstr>
      <vt:lpstr>Statistics</vt:lpstr>
      <vt:lpstr>Conclusion</vt:lpstr>
      <vt:lpstr>Slide 12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Arpitha</dc:creator>
  <cp:lastModifiedBy>Arpitha</cp:lastModifiedBy>
  <cp:revision>170</cp:revision>
  <dcterms:created xsi:type="dcterms:W3CDTF">2016-03-06T16:15:52Z</dcterms:created>
  <dcterms:modified xsi:type="dcterms:W3CDTF">2016-03-10T12:39:05Z</dcterms:modified>
</cp:coreProperties>
</file>