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887" r:id="rId4"/>
    <p:sldId id="888" r:id="rId5"/>
    <p:sldId id="901" r:id="rId6"/>
    <p:sldId id="902" r:id="rId7"/>
    <p:sldId id="890" r:id="rId8"/>
    <p:sldId id="891" r:id="rId9"/>
    <p:sldId id="892" r:id="rId10"/>
    <p:sldId id="893" r:id="rId11"/>
    <p:sldId id="894" r:id="rId12"/>
    <p:sldId id="895" r:id="rId13"/>
    <p:sldId id="896" r:id="rId14"/>
    <p:sldId id="897" r:id="rId15"/>
    <p:sldId id="898" r:id="rId16"/>
    <p:sldId id="899" r:id="rId17"/>
    <p:sldId id="903" r:id="rId18"/>
    <p:sldId id="900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6/24/2019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query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JQUERY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Part - I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/>
              <a:t>&lt;html&gt;</a:t>
            </a:r>
          </a:p>
          <a:p>
            <a:pPr>
              <a:buNone/>
            </a:pPr>
            <a:r>
              <a:rPr lang="en-US" sz="2800" b="1" dirty="0" smtClean="0"/>
              <a:t>&lt;head&gt;</a:t>
            </a:r>
          </a:p>
          <a:p>
            <a:pPr>
              <a:buNone/>
            </a:pPr>
            <a:r>
              <a:rPr lang="en-US" sz="2800" b="1" dirty="0" smtClean="0"/>
              <a:t>&lt;title&gt;Getting </a:t>
            </a:r>
            <a:r>
              <a:rPr lang="en-US" sz="2800" b="1" dirty="0" err="1" smtClean="0"/>
              <a:t>Jquery</a:t>
            </a:r>
            <a:r>
              <a:rPr lang="en-US" sz="2800" b="1" dirty="0" smtClean="0"/>
              <a:t> From Google&lt;/title&gt;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7030A0"/>
                </a:solidFill>
              </a:rPr>
              <a:t>&lt;script</a:t>
            </a:r>
          </a:p>
          <a:p>
            <a:pPr>
              <a:buNone/>
            </a:pPr>
            <a:r>
              <a:rPr lang="en-IN" sz="2600" b="1" dirty="0" err="1" smtClean="0">
                <a:solidFill>
                  <a:srgbClr val="7030A0"/>
                </a:solidFill>
              </a:rPr>
              <a:t>src</a:t>
            </a:r>
            <a:r>
              <a:rPr lang="en-IN" sz="2600" b="1" dirty="0" smtClean="0">
                <a:solidFill>
                  <a:srgbClr val="7030A0"/>
                </a:solidFill>
              </a:rPr>
              <a:t>=“https://ajax.googleapis.com/ajax/libs/jquery/3.1.1/jquery.min.js"&gt;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7030A0"/>
                </a:solidFill>
              </a:rPr>
              <a:t>&lt;/script&gt;</a:t>
            </a:r>
          </a:p>
          <a:p>
            <a:pPr>
              <a:buNone/>
            </a:pPr>
            <a:r>
              <a:rPr lang="en-US" sz="2800" b="1" dirty="0" smtClean="0"/>
              <a:t>&lt;script&gt;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FFC000"/>
                </a:solidFill>
              </a:rPr>
              <a:t>// your code goes here</a:t>
            </a:r>
          </a:p>
          <a:p>
            <a:pPr>
              <a:buNone/>
            </a:pPr>
            <a:r>
              <a:rPr lang="en-US" sz="2800" b="1" dirty="0" smtClean="0"/>
              <a:t>&lt;/script&gt;</a:t>
            </a:r>
            <a:endParaRPr lang="en-IN" sz="2800" b="1" dirty="0" smtClean="0"/>
          </a:p>
          <a:p>
            <a:pPr>
              <a:buNone/>
            </a:pPr>
            <a:r>
              <a:rPr lang="en-US" sz="2800" b="1" dirty="0" smtClean="0"/>
              <a:t>&lt;/head&gt;</a:t>
            </a:r>
          </a:p>
          <a:p>
            <a:pPr>
              <a:buNone/>
            </a:pPr>
            <a:r>
              <a:rPr lang="en-US" sz="2800" b="1" dirty="0" smtClean="0"/>
              <a:t>&lt;body&gt;</a:t>
            </a:r>
          </a:p>
          <a:p>
            <a:pPr>
              <a:buNone/>
            </a:pPr>
            <a:r>
              <a:rPr lang="en-US" sz="2800" b="1" dirty="0" smtClean="0"/>
              <a:t>..</a:t>
            </a:r>
          </a:p>
          <a:p>
            <a:pPr>
              <a:buNone/>
            </a:pPr>
            <a:r>
              <a:rPr lang="en-US" sz="2800" b="1" dirty="0" smtClean="0"/>
              <a:t>&lt;/body&gt;</a:t>
            </a:r>
          </a:p>
          <a:p>
            <a:pPr>
              <a:buNone/>
            </a:pPr>
            <a:r>
              <a:rPr lang="en-US" sz="2800" b="1" dirty="0" smtClean="0"/>
              <a:t>&lt;/html&gt;</a:t>
            </a:r>
            <a:endParaRPr lang="en-IN" sz="2800" b="1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DOWNLOADING </a:t>
            </a:r>
            <a:br>
              <a:rPr lang="en-US" b="1" dirty="0" smtClean="0"/>
            </a:br>
            <a:r>
              <a:rPr lang="en-US" b="1" dirty="0" smtClean="0"/>
              <a:t>JQUERY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download it from </a:t>
            </a:r>
            <a:r>
              <a:rPr lang="en-US" dirty="0" smtClean="0">
                <a:hlinkClick r:id="rId4"/>
              </a:rPr>
              <a:t>www.jquery.com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C00000"/>
                </a:solidFill>
              </a:rPr>
              <a:t>two versions 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“Production”</a:t>
            </a:r>
            <a:r>
              <a:rPr lang="en-US" dirty="0" smtClean="0"/>
              <a:t> for our live website , because it has been minified and compressed to take up the least amount of space.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“Development”</a:t>
            </a:r>
            <a:r>
              <a:rPr lang="en-US" dirty="0" smtClean="0"/>
              <a:t> for testing and development. It hasn’t been minified or compressed, so we can read the code in-case we want to know how </a:t>
            </a:r>
            <a:r>
              <a:rPr lang="en-US" dirty="0" err="1" smtClean="0"/>
              <a:t>jquery</a:t>
            </a:r>
            <a:r>
              <a:rPr lang="en-US" dirty="0" smtClean="0"/>
              <a:t> works.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  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1543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READY EVENT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there is a special event called </a:t>
            </a:r>
            <a:r>
              <a:rPr lang="en-US" b="1" dirty="0" smtClean="0">
                <a:solidFill>
                  <a:srgbClr val="C00000"/>
                </a:solidFill>
              </a:rPr>
              <a:t>ready </a:t>
            </a:r>
            <a:r>
              <a:rPr lang="en-US" dirty="0" smtClean="0"/>
              <a:t>belonging to </a:t>
            </a:r>
            <a:r>
              <a:rPr lang="en-US" b="1" dirty="0" smtClean="0">
                <a:solidFill>
                  <a:srgbClr val="00B050"/>
                </a:solidFill>
              </a:rPr>
              <a:t>document</a:t>
            </a:r>
            <a:r>
              <a:rPr lang="en-US" dirty="0" smtClean="0"/>
              <a:t> object which allows us to assign some code and the browser will execute this code as soon as the loading the page is over. </a:t>
            </a:r>
          </a:p>
          <a:p>
            <a:endParaRPr lang="en-US" dirty="0" smtClean="0"/>
          </a:p>
          <a:p>
            <a:r>
              <a:rPr lang="en-US" dirty="0" smtClean="0"/>
              <a:t>So in this way we can remove </a:t>
            </a:r>
            <a:r>
              <a:rPr lang="en-US" dirty="0" err="1" smtClean="0"/>
              <a:t>jquery</a:t>
            </a:r>
            <a:r>
              <a:rPr lang="en-US" dirty="0" smtClean="0"/>
              <a:t> code from body tag and put it in head tag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ANONYMOUS FUNCTION</a:t>
            </a:r>
            <a:br>
              <a:rPr lang="en-US" b="1" dirty="0" smtClean="0"/>
            </a:br>
            <a:r>
              <a:rPr lang="en-US" b="1" dirty="0" smtClean="0"/>
              <a:t>WITH READY EVENT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CHANGING FONT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we have a function called </a:t>
            </a:r>
            <a:r>
              <a:rPr lang="en-US" b="1" dirty="0" err="1" smtClean="0">
                <a:solidFill>
                  <a:srgbClr val="00B050"/>
                </a:solidFill>
              </a:rPr>
              <a:t>css</a:t>
            </a:r>
            <a:r>
              <a:rPr lang="en-US" b="1" dirty="0" smtClean="0">
                <a:solidFill>
                  <a:srgbClr val="00B050"/>
                </a:solidFill>
              </a:rPr>
              <a:t>( ) </a:t>
            </a:r>
            <a:r>
              <a:rPr lang="en-US" dirty="0" smtClean="0"/>
              <a:t>which is used to change CSS properties of HTML elements.</a:t>
            </a:r>
          </a:p>
          <a:p>
            <a:endParaRPr lang="en-US" dirty="0" smtClean="0"/>
          </a:p>
          <a:p>
            <a:r>
              <a:rPr lang="en-US" dirty="0" smtClean="0"/>
              <a:t>For ex: to  change font color - &gt;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$(“#div1”).text(“Hello World”);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$(“#div1”).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color”,”red</a:t>
            </a:r>
            <a:r>
              <a:rPr lang="en-US" dirty="0" smtClean="0">
                <a:solidFill>
                  <a:srgbClr val="FF0000"/>
                </a:solidFill>
              </a:rPr>
              <a:t>”);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CHAINING METHODS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allows us to chain methods i.e. we can call second method in continuation with the first method and this proves to be very handy way of </a:t>
            </a:r>
            <a:r>
              <a:rPr lang="en-US" smtClean="0"/>
              <a:t>writing the </a:t>
            </a:r>
            <a:r>
              <a:rPr lang="en-US" dirty="0" smtClean="0"/>
              <a:t>code.</a:t>
            </a:r>
          </a:p>
          <a:p>
            <a:endParaRPr lang="en-US" dirty="0" smtClean="0"/>
          </a:p>
          <a:p>
            <a:r>
              <a:rPr lang="en-US" b="1" dirty="0" smtClean="0"/>
              <a:t>For ex: to set the font and change it’s color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$(“#div1”).text(“Hello World”).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color”,”red</a:t>
            </a:r>
            <a:r>
              <a:rPr lang="en-US" dirty="0" smtClean="0">
                <a:solidFill>
                  <a:srgbClr val="FF0000"/>
                </a:solidFill>
              </a:rPr>
              <a:t>”); 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Downloading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JQUERY?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 is a </a:t>
            </a:r>
            <a:r>
              <a:rPr lang="en-US" b="1" dirty="0" err="1" smtClean="0">
                <a:solidFill>
                  <a:srgbClr val="C00000"/>
                </a:solidFill>
              </a:rPr>
              <a:t>precoded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JavaScript  library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other words , it is a collection of predefined JavaScript functions </a:t>
            </a:r>
            <a:r>
              <a:rPr lang="en-US" dirty="0" smtClean="0">
                <a:solidFill>
                  <a:srgbClr val="FF0000"/>
                </a:solidFill>
              </a:rPr>
              <a:t>which makes it easier for us to use JavaScript on our website.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ADVANTAGES OF JQUERY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biggest advantage </a:t>
            </a:r>
            <a:r>
              <a:rPr lang="en-IN" dirty="0" smtClean="0"/>
              <a:t>of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comes from its </a:t>
            </a:r>
            <a:r>
              <a:rPr lang="en-IN" b="1" u="sng" dirty="0" smtClean="0">
                <a:solidFill>
                  <a:srgbClr val="C00000"/>
                </a:solidFill>
              </a:rPr>
              <a:t>selectors</a:t>
            </a:r>
            <a:r>
              <a:rPr lang="en-IN" dirty="0" smtClean="0"/>
              <a:t> that allow us to traverse the DOM tree of an HTML document's structure in an efficient manner.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Additionally, using the </a:t>
            </a:r>
            <a:r>
              <a:rPr lang="en-IN" dirty="0" err="1" smtClean="0"/>
              <a:t>jQuery</a:t>
            </a:r>
            <a:r>
              <a:rPr lang="en-IN" dirty="0" smtClean="0"/>
              <a:t> inbuilt methods we can create animations and effects like </a:t>
            </a:r>
            <a:r>
              <a:rPr lang="en-IN" b="1" dirty="0" smtClean="0">
                <a:solidFill>
                  <a:srgbClr val="0070C0"/>
                </a:solidFill>
              </a:rPr>
              <a:t>sliding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transition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showing or hiding an element</a:t>
            </a:r>
            <a:r>
              <a:rPr lang="en-IN" dirty="0" smtClean="0"/>
              <a:t>, etc. </a:t>
            </a:r>
            <a:r>
              <a:rPr lang="en-IN" i="1" dirty="0" smtClean="0">
                <a:solidFill>
                  <a:srgbClr val="00B050"/>
                </a:solidFill>
              </a:rPr>
              <a:t>with a single line of code.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ADVANTAGES OF JQUERY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fontAlgn="base"/>
            <a:r>
              <a:rPr lang="en-IN" b="1" dirty="0" smtClean="0"/>
              <a:t>Saves lots of time</a:t>
            </a:r>
            <a:r>
              <a:rPr lang="en-IN" dirty="0" smtClean="0"/>
              <a:t> — We can save lot of time and efforts by using the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inbuilt </a:t>
            </a:r>
            <a:r>
              <a:rPr lang="en-IN" i="1" dirty="0" smtClean="0">
                <a:solidFill>
                  <a:srgbClr val="00B050"/>
                </a:solidFill>
              </a:rPr>
              <a:t>effects</a:t>
            </a:r>
            <a:r>
              <a:rPr lang="en-IN" dirty="0" smtClean="0"/>
              <a:t> and </a:t>
            </a:r>
            <a:r>
              <a:rPr lang="en-IN" i="1" dirty="0" smtClean="0">
                <a:solidFill>
                  <a:srgbClr val="C00000"/>
                </a:solidFill>
              </a:rPr>
              <a:t>selectors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Simplifies common JavaScript tasks</a:t>
            </a:r>
            <a:r>
              <a:rPr lang="en-IN" dirty="0" smtClean="0"/>
              <a:t> —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considerably </a:t>
            </a:r>
            <a:r>
              <a:rPr lang="en-IN" i="1" dirty="0" smtClean="0">
                <a:solidFill>
                  <a:srgbClr val="00B050"/>
                </a:solidFill>
              </a:rPr>
              <a:t>simplifies</a:t>
            </a:r>
            <a:r>
              <a:rPr lang="en-IN" dirty="0" smtClean="0"/>
              <a:t> the common JavaScript tasks. Now we can easily create feature rich and interactive web pages with fewer lines of codes, a typical example </a:t>
            </a:r>
            <a:r>
              <a:rPr lang="en-IN" i="1" dirty="0" smtClean="0">
                <a:solidFill>
                  <a:srgbClr val="C00000"/>
                </a:solidFill>
              </a:rPr>
              <a:t>is retrieving the information from a server and updates the page without refreshing</a:t>
            </a:r>
            <a:r>
              <a:rPr lang="en-IN" dirty="0" smtClean="0"/>
              <a:t>.</a:t>
            </a:r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ADVANTAGES OF JQUERY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fontAlgn="base"/>
            <a:r>
              <a:rPr lang="en-IN" b="1" dirty="0" smtClean="0"/>
              <a:t>Easy to use</a:t>
            </a:r>
            <a:r>
              <a:rPr lang="en-IN" dirty="0" smtClean="0"/>
              <a:t> —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is very easy to use. Anybody with the basic working knowledge of </a:t>
            </a:r>
            <a:r>
              <a:rPr lang="en-IN" b="1" dirty="0" smtClean="0">
                <a:solidFill>
                  <a:srgbClr val="FF0000"/>
                </a:solidFill>
              </a:rPr>
              <a:t>HTML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CSS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JavaScript</a:t>
            </a:r>
            <a:r>
              <a:rPr lang="en-IN" dirty="0" smtClean="0"/>
              <a:t> can start development with </a:t>
            </a:r>
            <a:r>
              <a:rPr lang="en-IN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.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Compatible with browsers</a:t>
            </a:r>
            <a:r>
              <a:rPr lang="en-IN" dirty="0" smtClean="0"/>
              <a:t> —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is created with modern browsers in mind and it is compatible with all major modern browsers such as Mozilla Firefox, Google Chrome, Safari, Internet Explorer, and Opera.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Absolutely Free</a:t>
            </a:r>
            <a:r>
              <a:rPr lang="en-IN" dirty="0" smtClean="0"/>
              <a:t> — And the best part is, it is completely free to download and use.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INSTALL</a:t>
            </a:r>
            <a:br>
              <a:rPr lang="en-US" b="1" dirty="0" smtClean="0"/>
            </a:br>
            <a:r>
              <a:rPr lang="en-US" b="1" dirty="0" smtClean="0"/>
              <a:t>JQUERY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C00000"/>
                </a:solidFill>
              </a:rPr>
              <a:t>two ways </a:t>
            </a:r>
            <a:r>
              <a:rPr lang="en-US" dirty="0" smtClean="0"/>
              <a:t>to install </a:t>
            </a:r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Call direct from a CDN</a:t>
            </a:r>
          </a:p>
          <a:p>
            <a:pPr marL="514350" indent="-514350">
              <a:buNone/>
            </a:pPr>
            <a:r>
              <a:rPr lang="en-US" dirty="0" smtClean="0"/>
              <a:t>        a) </a:t>
            </a:r>
            <a:r>
              <a:rPr lang="en-US" dirty="0" smtClean="0">
                <a:solidFill>
                  <a:srgbClr val="0070C0"/>
                </a:solidFill>
              </a:rPr>
              <a:t>Faster Download.</a:t>
            </a:r>
          </a:p>
          <a:p>
            <a:pPr marL="514350" indent="-514350">
              <a:buNone/>
            </a:pPr>
            <a:r>
              <a:rPr lang="en-US" dirty="0" smtClean="0"/>
              <a:t>        b) </a:t>
            </a:r>
            <a:r>
              <a:rPr lang="en-US" dirty="0" smtClean="0">
                <a:solidFill>
                  <a:srgbClr val="0070C0"/>
                </a:solidFill>
              </a:rPr>
              <a:t>Might have already been cached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b="1" dirty="0" smtClean="0">
                <a:solidFill>
                  <a:srgbClr val="00B050"/>
                </a:solidFill>
              </a:rPr>
              <a:t>Download your own copy</a:t>
            </a:r>
          </a:p>
          <a:p>
            <a:pPr marL="514350" indent="-514350">
              <a:buNone/>
            </a:pPr>
            <a:r>
              <a:rPr lang="en-US" dirty="0" smtClean="0"/>
              <a:t>         a) </a:t>
            </a:r>
            <a:r>
              <a:rPr lang="en-US" dirty="0" smtClean="0">
                <a:solidFill>
                  <a:srgbClr val="0070C0"/>
                </a:solidFill>
              </a:rPr>
              <a:t>Works with no internet connection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A CDN?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CDN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stands for </a:t>
            </a:r>
            <a:r>
              <a:rPr lang="en-US" b="1" dirty="0" smtClean="0">
                <a:solidFill>
                  <a:srgbClr val="00B050"/>
                </a:solidFill>
              </a:rPr>
              <a:t>Content Delivery Network  </a:t>
            </a:r>
            <a:r>
              <a:rPr lang="en-US" dirty="0" smtClean="0"/>
              <a:t>and is a system of distributed servers (network) that deliver </a:t>
            </a:r>
            <a:r>
              <a:rPr lang="en-US" dirty="0" err="1" smtClean="0"/>
              <a:t>webpages</a:t>
            </a:r>
            <a:r>
              <a:rPr lang="en-US" dirty="0" smtClean="0"/>
              <a:t> and other web content to a user.</a:t>
            </a:r>
            <a:endParaRPr lang="en-US" dirty="0"/>
          </a:p>
        </p:txBody>
      </p:sp>
      <p:pic>
        <p:nvPicPr>
          <p:cNvPr id="8" name="Picture 7" descr="cd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819400"/>
            <a:ext cx="55626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GETTING JQUERY </a:t>
            </a:r>
            <a:br>
              <a:rPr lang="en-US" b="1" dirty="0" smtClean="0"/>
            </a:br>
            <a:r>
              <a:rPr lang="en-US" b="1" dirty="0" smtClean="0"/>
              <a:t>FROM CDN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get </a:t>
            </a:r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from a </a:t>
            </a:r>
            <a:r>
              <a:rPr lang="en-US" b="1" dirty="0" smtClean="0">
                <a:solidFill>
                  <a:srgbClr val="00B050"/>
                </a:solidFill>
              </a:rPr>
              <a:t>CDN</a:t>
            </a:r>
            <a:r>
              <a:rPr lang="en-US" dirty="0" smtClean="0"/>
              <a:t> just mention the URL of the CDN in </a:t>
            </a:r>
            <a:r>
              <a:rPr lang="en-US" dirty="0" smtClean="0">
                <a:solidFill>
                  <a:srgbClr val="C00000"/>
                </a:solidFill>
              </a:rPr>
              <a:t>&lt;script&gt; </a:t>
            </a:r>
            <a:r>
              <a:rPr lang="en-US" dirty="0" smtClean="0"/>
              <a:t>tag.</a:t>
            </a:r>
          </a:p>
          <a:p>
            <a:pPr>
              <a:buNone/>
            </a:pPr>
            <a:endParaRPr lang="en-US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From Google CDN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smtClean="0">
                <a:solidFill>
                  <a:srgbClr val="FF0000"/>
                </a:solidFill>
              </a:rPr>
              <a:t>src=“</a:t>
            </a:r>
            <a:r>
              <a:rPr lang="en-US" dirty="0" smtClean="0">
                <a:solidFill>
                  <a:srgbClr val="FF0000"/>
                </a:solidFill>
              </a:rPr>
              <a:t>http://ajax/googleapis.com/ajax/libs/jquery/3.1.1/jquery.min.js’&gt;&lt;/script&gt;</a:t>
            </a:r>
          </a:p>
          <a:p>
            <a:pPr>
              <a:buNone/>
            </a:pPr>
            <a:endParaRPr lang="en-US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From Microsoft CDN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=http://ajax.aspnetcdn.com/ajax/jQuery/jquery-3.1.0.min.js&gt;&lt;/script&gt;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5581</TotalTime>
  <Words>543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WHAT IS JQUERY?</vt:lpstr>
      <vt:lpstr>ADVANTAGES OF JQUERY</vt:lpstr>
      <vt:lpstr>ADVANTAGES OF JQUERY</vt:lpstr>
      <vt:lpstr>ADVANTAGES OF JQUERY</vt:lpstr>
      <vt:lpstr>HOW TO INSTALL JQUERY</vt:lpstr>
      <vt:lpstr>WHAT IS A CDN?</vt:lpstr>
      <vt:lpstr>GETTING JQUERY  FROM CDN</vt:lpstr>
      <vt:lpstr>EXAMPLE</vt:lpstr>
      <vt:lpstr>DOWNLOADING  JQUERY</vt:lpstr>
      <vt:lpstr>FIRST  EXAMPLE</vt:lpstr>
      <vt:lpstr>THE READY EVENT</vt:lpstr>
      <vt:lpstr>EXAMPLE</vt:lpstr>
      <vt:lpstr>ANONYMOUS FUNCTION WITH READY EVENT</vt:lpstr>
      <vt:lpstr>CHANGING FONT</vt:lpstr>
      <vt:lpstr>CHAINING METHODS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Windows7</cp:lastModifiedBy>
  <cp:revision>504</cp:revision>
  <dcterms:created xsi:type="dcterms:W3CDTF">2016-02-04T12:02:26Z</dcterms:created>
  <dcterms:modified xsi:type="dcterms:W3CDTF">2019-06-24T08:33:11Z</dcterms:modified>
</cp:coreProperties>
</file>