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887" r:id="rId4"/>
    <p:sldId id="904" r:id="rId5"/>
    <p:sldId id="888" r:id="rId6"/>
    <p:sldId id="905" r:id="rId7"/>
    <p:sldId id="901" r:id="rId8"/>
    <p:sldId id="906" r:id="rId9"/>
    <p:sldId id="907" r:id="rId10"/>
    <p:sldId id="908" r:id="rId11"/>
    <p:sldId id="909" r:id="rId12"/>
    <p:sldId id="913" r:id="rId13"/>
    <p:sldId id="914" r:id="rId14"/>
    <p:sldId id="915" r:id="rId15"/>
    <p:sldId id="916" r:id="rId16"/>
    <p:sldId id="917" r:id="rId17"/>
    <p:sldId id="922" r:id="rId18"/>
    <p:sldId id="918" r:id="rId19"/>
    <p:sldId id="919" r:id="rId20"/>
    <p:sldId id="92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6/24/2019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JQUERY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Part - </a:t>
            </a:r>
            <a:r>
              <a:rPr lang="en-US" sz="4000" dirty="0" smtClean="0">
                <a:solidFill>
                  <a:srgbClr val="0070C0"/>
                </a:solidFill>
              </a:rPr>
              <a:t>II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EXAMPLE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7030A0"/>
                </a:solidFill>
                <a:latin typeface="Georgia" pitchFamily="18" charset="0"/>
              </a:rPr>
              <a:t>Jquery</a:t>
            </a: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 Code:</a:t>
            </a:r>
            <a:endParaRPr lang="en-IN" b="1" u="sng" dirty="0" smtClean="0">
              <a:solidFill>
                <a:srgbClr val="7030A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&lt;script type="text/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javascript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 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$(“.highlight").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css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(“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color",“coral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});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ul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class="highlight"&gt;JavaScript&lt;/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&gt;Java&lt;/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class="highlight"&gt;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JQuery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ul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element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Elements</a:t>
            </a:r>
            <a:r>
              <a:rPr lang="en-IN" dirty="0" smtClean="0"/>
              <a:t> can also be selected on the basis of their </a:t>
            </a:r>
            <a:r>
              <a:rPr lang="en-IN" b="1" i="1" dirty="0" smtClean="0">
                <a:solidFill>
                  <a:srgbClr val="0070C0"/>
                </a:solidFill>
              </a:rPr>
              <a:t>tag</a:t>
            </a:r>
            <a:r>
              <a:rPr lang="en-IN" dirty="0" smtClean="0"/>
              <a:t> names. For example, all </a:t>
            </a:r>
            <a:r>
              <a:rPr lang="en-IN" b="1" dirty="0" smtClean="0">
                <a:solidFill>
                  <a:srgbClr val="0070C0"/>
                </a:solidFill>
              </a:rPr>
              <a:t>anchors</a:t>
            </a:r>
            <a:r>
              <a:rPr lang="en-IN" dirty="0" smtClean="0"/>
              <a:t> can be selected as 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	$(“a”)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Similarly all paragraphs can be selected as: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	$(“p”)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We also can combine selectors as: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	$(“</a:t>
            </a:r>
            <a:r>
              <a:rPr lang="en-IN" b="1" dirty="0" err="1" smtClean="0">
                <a:solidFill>
                  <a:srgbClr val="00B050"/>
                </a:solidFill>
              </a:rPr>
              <a:t>li.highlight</a:t>
            </a:r>
            <a:r>
              <a:rPr lang="en-IN" b="1" dirty="0" smtClean="0">
                <a:solidFill>
                  <a:srgbClr val="00B050"/>
                </a:solidFill>
              </a:rPr>
              <a:t>”)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selects only </a:t>
            </a:r>
            <a:r>
              <a:rPr lang="en-IN" b="1" dirty="0" err="1" smtClean="0">
                <a:solidFill>
                  <a:srgbClr val="0070C0"/>
                </a:solidFill>
              </a:rPr>
              <a:t>listitems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with class as “</a:t>
            </a:r>
            <a:r>
              <a:rPr lang="en-IN" b="1" dirty="0" smtClean="0">
                <a:solidFill>
                  <a:srgbClr val="00B050"/>
                </a:solidFill>
              </a:rPr>
              <a:t>highlight</a:t>
            </a:r>
            <a:r>
              <a:rPr lang="en-IN" dirty="0" smtClean="0"/>
              <a:t>”</a:t>
            </a:r>
            <a:br>
              <a:rPr lang="en-IN" dirty="0" smtClean="0"/>
            </a:br>
            <a:endParaRPr lang="en-IN" dirty="0" smtClean="0"/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PARENT CHILD</a:t>
            </a:r>
            <a:br>
              <a:rPr lang="en-US" b="1" dirty="0" smtClean="0"/>
            </a:br>
            <a:r>
              <a:rPr lang="en-US" b="1" dirty="0" smtClean="0"/>
              <a:t>SELECTORS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also allows us to select elements based on their </a:t>
            </a:r>
            <a:r>
              <a:rPr lang="en-US" i="1" dirty="0" smtClean="0">
                <a:solidFill>
                  <a:srgbClr val="C00000"/>
                </a:solidFill>
              </a:rPr>
              <a:t>parent elements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/>
              <a:t>two</a:t>
            </a:r>
            <a:r>
              <a:rPr lang="en-US" dirty="0" smtClean="0"/>
              <a:t> variations: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which will only match elements which </a:t>
            </a:r>
            <a:r>
              <a:rPr lang="en-US" i="1" dirty="0" smtClean="0">
                <a:solidFill>
                  <a:srgbClr val="C00000"/>
                </a:solidFill>
              </a:rPr>
              <a:t>are a direct child to the parent.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which will match all the </a:t>
            </a:r>
            <a:r>
              <a:rPr lang="en-US" i="1" dirty="0" smtClean="0">
                <a:solidFill>
                  <a:srgbClr val="C00000"/>
                </a:solidFill>
              </a:rPr>
              <a:t>way down through the hierarchy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. A child of a child of a parent elements.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SYNTAX FOR DIRECT CHILD</a:t>
            </a:r>
            <a:endParaRPr lang="en-US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syntax for finding children which are direct descendants of an element :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  <a:r>
              <a:rPr lang="en-US" sz="2800" b="1" dirty="0" smtClean="0">
                <a:solidFill>
                  <a:srgbClr val="0070C0"/>
                </a:solidFill>
              </a:rPr>
              <a:t>$(“div&gt;a”);</a:t>
            </a:r>
          </a:p>
          <a:p>
            <a:endParaRPr lang="en-US" dirty="0" smtClean="0"/>
          </a:p>
          <a:p>
            <a:r>
              <a:rPr lang="en-US" dirty="0" smtClean="0"/>
              <a:t>This selector will find all </a:t>
            </a:r>
            <a:r>
              <a:rPr lang="en-US" b="1" dirty="0" smtClean="0">
                <a:solidFill>
                  <a:srgbClr val="C00000"/>
                </a:solidFill>
              </a:rPr>
              <a:t>links</a:t>
            </a:r>
            <a:r>
              <a:rPr lang="en-US" dirty="0" smtClean="0"/>
              <a:t> which are the direct child of a </a:t>
            </a:r>
            <a:r>
              <a:rPr lang="en-US" b="1" dirty="0" smtClean="0">
                <a:solidFill>
                  <a:srgbClr val="C00000"/>
                </a:solidFill>
              </a:rPr>
              <a:t>div</a:t>
            </a:r>
            <a:r>
              <a:rPr lang="en-US" dirty="0" smtClean="0"/>
              <a:t> elements.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Replacing the </a:t>
            </a:r>
            <a:r>
              <a:rPr lang="en-US" b="1" dirty="0" smtClean="0">
                <a:solidFill>
                  <a:srgbClr val="0070C0"/>
                </a:solidFill>
              </a:rPr>
              <a:t>greater-than</a:t>
            </a:r>
            <a:r>
              <a:rPr lang="en-US" dirty="0" smtClean="0"/>
              <a:t> symbol with a </a:t>
            </a:r>
            <a:r>
              <a:rPr lang="en-US" b="1" dirty="0" smtClean="0">
                <a:solidFill>
                  <a:srgbClr val="0070C0"/>
                </a:solidFill>
              </a:rPr>
              <a:t>simple space </a:t>
            </a:r>
            <a:r>
              <a:rPr lang="en-US" dirty="0" smtClean="0"/>
              <a:t>will change this to match all </a:t>
            </a:r>
            <a:r>
              <a:rPr lang="en-US" b="1" dirty="0" smtClean="0">
                <a:solidFill>
                  <a:srgbClr val="C00000"/>
                </a:solidFill>
              </a:rPr>
              <a:t>links</a:t>
            </a:r>
            <a:r>
              <a:rPr lang="en-US" dirty="0" smtClean="0"/>
              <a:t> within a </a:t>
            </a:r>
            <a:r>
              <a:rPr lang="en-US" b="1" dirty="0" smtClean="0">
                <a:solidFill>
                  <a:srgbClr val="C00000"/>
                </a:solidFill>
              </a:rPr>
              <a:t>div</a:t>
            </a:r>
            <a:r>
              <a:rPr lang="en-US" dirty="0" smtClean="0"/>
              <a:t> elements, no matter if they are directly related or not: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900" b="1" dirty="0" smtClean="0">
                <a:solidFill>
                  <a:srgbClr val="0070C0"/>
                </a:solidFill>
              </a:rPr>
              <a:t>                               $(“div a”);</a:t>
            </a:r>
            <a:endParaRPr lang="en-US" sz="2900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SYNTAX FOR ANY CHILD</a:t>
            </a:r>
            <a:endParaRPr lang="en-US" sz="2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EXAMPLE(&gt;)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</a:t>
            </a:r>
            <a:r>
              <a:rPr lang="en-US" b="1" dirty="0" smtClean="0">
                <a:solidFill>
                  <a:srgbClr val="7030A0"/>
                </a:solidFill>
              </a:rPr>
              <a:t>Direct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OUTPUT(</a:t>
            </a:r>
            <a:r>
              <a:rPr lang="en-US" b="1" dirty="0" smtClean="0">
                <a:solidFill>
                  <a:srgbClr val="7030A0"/>
                </a:solidFill>
              </a:rPr>
              <a:t>Direct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outputjq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</a:t>
            </a:r>
            <a:r>
              <a:rPr lang="en-US" b="1" dirty="0" smtClean="0">
                <a:solidFill>
                  <a:srgbClr val="7030A0"/>
                </a:solidFill>
              </a:rPr>
              <a:t>Any Child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</a:t>
            </a:r>
            <a:r>
              <a:rPr lang="en-US" b="1" dirty="0" smtClean="0">
                <a:solidFill>
                  <a:srgbClr val="7030A0"/>
                </a:solidFill>
              </a:rPr>
              <a:t>Any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15436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Jquery</a:t>
            </a:r>
            <a:r>
              <a:rPr lang="en-US" sz="2400" b="1" dirty="0" smtClean="0"/>
              <a:t> Selectors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Types Of Selectors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Syntaxes And Uses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OUTPUT(</a:t>
            </a:r>
            <a:r>
              <a:rPr lang="en-US" b="1" dirty="0" smtClean="0">
                <a:solidFill>
                  <a:srgbClr val="7030A0"/>
                </a:solidFill>
              </a:rPr>
              <a:t>Any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outputjq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INTRODUCTION TO </a:t>
            </a:r>
            <a:br>
              <a:rPr lang="en-US" sz="2800" b="1" dirty="0" smtClean="0"/>
            </a:br>
            <a:r>
              <a:rPr lang="en-US" sz="2800" b="1" dirty="0" smtClean="0"/>
              <a:t>SELECTORS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very common task in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is to read and modify the content of the page and to do this, we need to find the element(s) that we  wish to change.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is where </a:t>
            </a:r>
            <a:r>
              <a:rPr lang="en-IN" b="1" dirty="0" smtClean="0">
                <a:solidFill>
                  <a:srgbClr val="C00000"/>
                </a:solidFill>
              </a:rPr>
              <a:t>selector</a:t>
            </a:r>
            <a:r>
              <a:rPr lang="en-IN" dirty="0" smtClean="0"/>
              <a:t> support in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will help us out. 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INTRODUCTION TO </a:t>
            </a:r>
            <a:br>
              <a:rPr lang="en-US" sz="2800" b="1" dirty="0" smtClean="0"/>
            </a:br>
            <a:r>
              <a:rPr lang="en-US" sz="2800" b="1" dirty="0" smtClean="0"/>
              <a:t>SELECTORS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 selector in </a:t>
            </a:r>
            <a:r>
              <a:rPr lang="en-IN" b="1" dirty="0" err="1" smtClean="0">
                <a:solidFill>
                  <a:srgbClr val="0070C0"/>
                </a:solidFill>
              </a:rPr>
              <a:t>jQuery</a:t>
            </a:r>
            <a:r>
              <a:rPr lang="en-IN" b="1" dirty="0" smtClean="0">
                <a:solidFill>
                  <a:srgbClr val="0070C0"/>
                </a:solidFill>
              </a:rPr>
              <a:t> is a way to find elements of our page.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Selectors can select elements based on their </a:t>
            </a:r>
            <a:r>
              <a:rPr lang="en-IN" i="1" dirty="0" smtClean="0">
                <a:solidFill>
                  <a:srgbClr val="00B050"/>
                </a:solidFill>
              </a:rPr>
              <a:t>ID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classes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types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attributes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values of attributes </a:t>
            </a:r>
            <a:r>
              <a:rPr lang="en-IN" dirty="0" smtClean="0"/>
              <a:t>and much more.  </a:t>
            </a: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GENERAL  SYNTAX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Since selectors are the most common part of 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they come in several forms.</a:t>
            </a:r>
          </a:p>
          <a:p>
            <a:endParaRPr lang="en-IN" i="1" dirty="0" smtClean="0">
              <a:solidFill>
                <a:srgbClr val="C00000"/>
              </a:solidFill>
            </a:endParaRPr>
          </a:p>
          <a:p>
            <a:endParaRPr lang="en-IN" i="1" dirty="0" smtClean="0">
              <a:solidFill>
                <a:srgbClr val="C00000"/>
              </a:solidFill>
            </a:endParaRPr>
          </a:p>
          <a:p>
            <a:r>
              <a:rPr lang="en-IN" i="1" dirty="0" smtClean="0">
                <a:solidFill>
                  <a:srgbClr val="C00000"/>
                </a:solidFill>
              </a:rPr>
              <a:t>A selector takes a query as an argument , locates the element and returns a </a:t>
            </a:r>
            <a:r>
              <a:rPr lang="en-IN" i="1" dirty="0" err="1" smtClean="0">
                <a:solidFill>
                  <a:srgbClr val="C00000"/>
                </a:solidFill>
              </a:rPr>
              <a:t>jQuery</a:t>
            </a:r>
            <a:r>
              <a:rPr lang="en-IN" i="1" dirty="0" smtClean="0">
                <a:solidFill>
                  <a:srgbClr val="C00000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GENERAL  SYNTAX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Therefore, selecting a set of elements  is as simple  as this: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b="1" dirty="0" smtClean="0">
                <a:solidFill>
                  <a:srgbClr val="0070C0"/>
                </a:solidFill>
              </a:rPr>
              <a:t>$(&lt;query here&gt;) </a:t>
            </a:r>
            <a:r>
              <a:rPr lang="en-IN" sz="4800" b="1" dirty="0" smtClean="0">
                <a:solidFill>
                  <a:srgbClr val="FFFF00"/>
                </a:solidFill>
              </a:rPr>
              <a:t/>
            </a:r>
            <a:br>
              <a:rPr lang="en-IN" sz="4800" b="1" dirty="0" smtClean="0">
                <a:solidFill>
                  <a:srgbClr val="FFFF00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With the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object returned, we can then start using and altering the element.</a:t>
            </a: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id 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dirty="0" smtClean="0"/>
              <a:t>A very common </a:t>
            </a:r>
            <a:r>
              <a:rPr lang="en-IN" b="1" dirty="0" smtClean="0">
                <a:solidFill>
                  <a:srgbClr val="C00000"/>
                </a:solidFill>
              </a:rPr>
              <a:t>selector</a:t>
            </a:r>
            <a:r>
              <a:rPr lang="en-IN" dirty="0" smtClean="0"/>
              <a:t> type is the </a:t>
            </a:r>
            <a:r>
              <a:rPr lang="en-IN" b="1" dirty="0" smtClean="0">
                <a:solidFill>
                  <a:srgbClr val="7030A0"/>
                </a:solidFill>
              </a:rPr>
              <a:t>ID </a:t>
            </a:r>
            <a:r>
              <a:rPr lang="en-IN" dirty="0" smtClean="0"/>
              <a:t>based. </a:t>
            </a:r>
          </a:p>
          <a:p>
            <a:endParaRPr lang="en-IN" dirty="0" smtClean="0"/>
          </a:p>
          <a:p>
            <a:r>
              <a:rPr lang="en-IN" dirty="0" smtClean="0"/>
              <a:t>It uses the ID attribute of a </a:t>
            </a:r>
            <a:r>
              <a:rPr lang="en-IN" b="1" dirty="0" smtClean="0">
                <a:solidFill>
                  <a:srgbClr val="FF0000"/>
                </a:solidFill>
              </a:rPr>
              <a:t>HTML</a:t>
            </a:r>
            <a:r>
              <a:rPr lang="en-IN" dirty="0" smtClean="0">
                <a:solidFill>
                  <a:srgbClr val="FF0000"/>
                </a:solidFill>
              </a:rPr>
              <a:t> element </a:t>
            </a:r>
            <a:r>
              <a:rPr lang="en-IN" dirty="0" smtClean="0"/>
              <a:t>to locate the desired element. </a:t>
            </a:r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$(“</a:t>
            </a:r>
            <a:r>
              <a:rPr lang="en-US" b="1" dirty="0" smtClean="0">
                <a:latin typeface="Georgia" pitchFamily="18" charset="0"/>
              </a:rPr>
              <a:t>#</a:t>
            </a:r>
            <a:r>
              <a:rPr lang="en-US" b="1" i="1" dirty="0" err="1" smtClean="0">
                <a:solidFill>
                  <a:srgbClr val="0070C0"/>
                </a:solidFill>
                <a:latin typeface="Georgia" pitchFamily="18" charset="0"/>
              </a:rPr>
              <a:t>idvalue</a:t>
            </a:r>
            <a:r>
              <a:rPr lang="en-US" dirty="0" smtClean="0">
                <a:latin typeface="Georgia" pitchFamily="18" charset="0"/>
              </a:rPr>
              <a:t>”) </a:t>
            </a:r>
          </a:p>
          <a:p>
            <a:pPr marL="0" indent="0">
              <a:buNone/>
            </a:pPr>
            <a:endParaRPr lang="en-US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Georgia" pitchFamily="18" charset="0"/>
              </a:rPr>
              <a:t>$(“#div1”)</a:t>
            </a:r>
            <a:endParaRPr lang="en-IN" b="1" dirty="0" smtClean="0">
              <a:solidFill>
                <a:srgbClr val="00B050"/>
              </a:solidFill>
              <a:latin typeface="Georgia" pitchFamily="18" charset="0"/>
            </a:endParaRPr>
          </a:p>
          <a:p>
            <a:endParaRPr lang="en-IN" dirty="0" smtClean="0"/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EXAMPLE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7030A0"/>
                </a:solidFill>
                <a:latin typeface="Georgia" pitchFamily="18" charset="0"/>
              </a:rPr>
              <a:t>Jquery</a:t>
            </a: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 Code:</a:t>
            </a:r>
            <a:endParaRPr lang="en-IN" b="1" u="sng" dirty="0" smtClean="0">
              <a:solidFill>
                <a:srgbClr val="7030A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&lt;script type="text/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javascript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 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$("#p1").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css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("font-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weight","bold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});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&lt;p id="p1"&gt;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This is a 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para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altered with 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jQuery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&lt;/p&gt;</a:t>
            </a:r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class 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dirty="0" smtClean="0"/>
              <a:t>Elements with a </a:t>
            </a:r>
            <a:r>
              <a:rPr lang="en-IN" b="1" i="1" dirty="0" smtClean="0">
                <a:solidFill>
                  <a:srgbClr val="C00000"/>
                </a:solidFill>
              </a:rPr>
              <a:t>specific class </a:t>
            </a:r>
            <a:r>
              <a:rPr lang="en-IN" dirty="0" smtClean="0"/>
              <a:t>can be matched by writing a 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  <a:r>
              <a:rPr lang="en-IN" dirty="0" smtClean="0"/>
              <a:t> character followed by the name of the class.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$(“</a:t>
            </a:r>
            <a:r>
              <a:rPr lang="en-US" b="1" dirty="0" smtClean="0">
                <a:solidFill>
                  <a:srgbClr val="0070C0"/>
                </a:solidFill>
                <a:latin typeface="Georgia" pitchFamily="18" charset="0"/>
              </a:rPr>
              <a:t>.</a:t>
            </a:r>
            <a:r>
              <a:rPr lang="en-US" b="1" i="1" dirty="0" err="1" smtClean="0">
                <a:solidFill>
                  <a:srgbClr val="0070C0"/>
                </a:solidFill>
                <a:latin typeface="Georgia" pitchFamily="18" charset="0"/>
              </a:rPr>
              <a:t>classvalue</a:t>
            </a:r>
            <a:r>
              <a:rPr lang="en-US" b="1" dirty="0" smtClean="0">
                <a:latin typeface="Georgia" pitchFamily="18" charset="0"/>
              </a:rPr>
              <a:t>”) </a:t>
            </a:r>
          </a:p>
          <a:p>
            <a:pPr marL="0" indent="0">
              <a:buNone/>
            </a:pPr>
            <a:endParaRPr lang="en-US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Georgia" pitchFamily="18" charset="0"/>
              </a:rPr>
              <a:t>$(“.highlight”)</a:t>
            </a:r>
            <a:endParaRPr lang="en-IN" b="1" dirty="0" smtClean="0">
              <a:solidFill>
                <a:srgbClr val="00B050"/>
              </a:solidFill>
              <a:latin typeface="Georgia" pitchFamily="18" charset="0"/>
            </a:endParaRPr>
          </a:p>
          <a:p>
            <a:endParaRPr lang="en-IN" dirty="0" smtClean="0"/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5605</TotalTime>
  <Words>498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INTRODUCTION TO  SELECTORS</vt:lpstr>
      <vt:lpstr>INTRODUCTION TO  SELECTORS</vt:lpstr>
      <vt:lpstr>GENERAL  SYNTAX</vt:lpstr>
      <vt:lpstr>GENERAL  SYNTAX</vt:lpstr>
      <vt:lpstr>THE  id  SELECTOR</vt:lpstr>
      <vt:lpstr>EXAMPLE</vt:lpstr>
      <vt:lpstr>THE  class  SELECTOR</vt:lpstr>
      <vt:lpstr>EXAMPLE</vt:lpstr>
      <vt:lpstr>THE  element SELECTOR</vt:lpstr>
      <vt:lpstr>PARENT CHILD SELECTORS</vt:lpstr>
      <vt:lpstr>SYNTAX FOR DIRECT CHILD</vt:lpstr>
      <vt:lpstr>SYNTAX FOR ANY CHILD</vt:lpstr>
      <vt:lpstr>EXAMPLE(&gt;)</vt:lpstr>
      <vt:lpstr>EXAMPLE(Direct Child)</vt:lpstr>
      <vt:lpstr>OUTPUT(Direct Child)</vt:lpstr>
      <vt:lpstr>EXAMPLE(Any Child)</vt:lpstr>
      <vt:lpstr>EXAMPLE(Any Child)</vt:lpstr>
      <vt:lpstr>OUTPUT(Any Child)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Windows7</cp:lastModifiedBy>
  <cp:revision>520</cp:revision>
  <dcterms:created xsi:type="dcterms:W3CDTF">2016-02-04T12:02:26Z</dcterms:created>
  <dcterms:modified xsi:type="dcterms:W3CDTF">2019-06-24T08:53:49Z</dcterms:modified>
</cp:coreProperties>
</file>