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18" r:id="rId3"/>
    <p:sldId id="350"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1" r:id="rId36"/>
    <p:sldId id="352" r:id="rId37"/>
    <p:sldId id="354" r:id="rId38"/>
    <p:sldId id="353" r:id="rId39"/>
    <p:sldId id="355" r:id="rId40"/>
    <p:sldId id="357" r:id="rId41"/>
    <p:sldId id="356" r:id="rId42"/>
    <p:sldId id="358" r:id="rId43"/>
    <p:sldId id="359" r:id="rId44"/>
    <p:sldId id="360" r:id="rId45"/>
    <p:sldId id="362" r:id="rId46"/>
    <p:sldId id="363" r:id="rId47"/>
    <p:sldId id="369" r:id="rId48"/>
    <p:sldId id="364" r:id="rId49"/>
    <p:sldId id="365" r:id="rId50"/>
    <p:sldId id="366" r:id="rId51"/>
    <p:sldId id="367" r:id="rId52"/>
    <p:sldId id="36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80BE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EC96D-1DE7-4723-9CC5-EE566F2345A1}" type="datetimeFigureOut">
              <a:rPr lang="en-US" smtClean="0"/>
              <a:pPr/>
              <a:t>12/29/2018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068CF-7368-4EF2-A5DC-732E05B2ED1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12/29/2018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39558-8E5F-4D3E-B595-2D1285B796C6}" type="datetimeFigureOut">
              <a:rPr lang="en-US" smtClean="0"/>
              <a:pPr/>
              <a:t>12/29/2018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C5DDF-CA57-4AEF-9B75-FF4806A227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tch.png"/>
          <p:cNvPicPr/>
          <p:nvPr/>
        </p:nvPicPr>
        <p:blipFill>
          <a:blip r:embed="rId2" cstate="print"/>
          <a:stretch>
            <a:fillRect/>
          </a:stretch>
        </p:blipFill>
        <p:spPr>
          <a:xfrm>
            <a:off x="2214546" y="2589373"/>
            <a:ext cx="4400911" cy="1339693"/>
          </a:xfrm>
          <a:prstGeom prst="rect">
            <a:avLst/>
          </a:prstGeom>
          <a:ln w="12700">
            <a:miter lim="400000"/>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357166"/>
            <a:ext cx="8534400" cy="758952"/>
          </a:xfrm>
        </p:spPr>
        <p:txBody>
          <a:bodyPr>
            <a:normAutofit fontScale="90000"/>
          </a:bodyPr>
          <a:lstStyle/>
          <a:p>
            <a:r>
              <a:rPr lang="en-US" b="1" dirty="0" smtClean="0">
                <a:solidFill>
                  <a:schemeClr val="bg1"/>
                </a:solidFill>
              </a:rPr>
              <a:t>CODE</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20000"/>
          </a:bodyPr>
          <a:lstStyle/>
          <a:p>
            <a:pPr>
              <a:buNone/>
            </a:pPr>
            <a:endParaRPr lang="en-US" dirty="0" smtClean="0"/>
          </a:p>
          <a:p>
            <a:pPr>
              <a:buNone/>
            </a:pPr>
            <a:r>
              <a:rPr lang="en-US" dirty="0" smtClean="0"/>
              <a:t>              </a:t>
            </a:r>
            <a:r>
              <a:rPr lang="en-US" i="1" dirty="0" smtClean="0">
                <a:solidFill>
                  <a:srgbClr val="FFFF00"/>
                </a:solidFill>
              </a:rPr>
              <a:t>&lt;script &gt;</a:t>
            </a:r>
          </a:p>
          <a:p>
            <a:pPr>
              <a:buNone/>
            </a:pPr>
            <a:r>
              <a:rPr lang="en-US" dirty="0" smtClean="0">
                <a:solidFill>
                  <a:srgbClr val="FFFF00"/>
                </a:solidFill>
              </a:rPr>
              <a:t>               </a:t>
            </a:r>
          </a:p>
          <a:p>
            <a:pPr>
              <a:buNone/>
            </a:pPr>
            <a:r>
              <a:rPr lang="en-US" dirty="0" smtClean="0">
                <a:solidFill>
                  <a:srgbClr val="FFFF00"/>
                </a:solidFill>
              </a:rPr>
              <a:t>		     </a:t>
            </a:r>
            <a:r>
              <a:rPr lang="en-US" dirty="0" err="1" smtClean="0">
                <a:solidFill>
                  <a:srgbClr val="FFFF00"/>
                </a:solidFill>
              </a:rPr>
              <a:t>var</a:t>
            </a:r>
            <a:r>
              <a:rPr lang="en-US" dirty="0" smtClean="0">
                <a:solidFill>
                  <a:srgbClr val="FFFF00"/>
                </a:solidFill>
              </a:rPr>
              <a:t> </a:t>
            </a:r>
            <a:r>
              <a:rPr lang="en-US" dirty="0" err="1" smtClean="0">
                <a:solidFill>
                  <a:srgbClr val="FFFF00"/>
                </a:solidFill>
              </a:rPr>
              <a:t>ajaxreq</a:t>
            </a:r>
            <a:r>
              <a:rPr lang="en-US" dirty="0" smtClean="0">
                <a:solidFill>
                  <a:srgbClr val="FFFF00"/>
                </a:solidFill>
              </a:rPr>
              <a:t>=new </a:t>
            </a:r>
            <a:r>
              <a:rPr lang="en-US" dirty="0" err="1" smtClean="0">
                <a:solidFill>
                  <a:srgbClr val="FFFF00"/>
                </a:solidFill>
              </a:rPr>
              <a:t>XMLHttpRequest</a:t>
            </a:r>
            <a:r>
              <a:rPr lang="en-US" dirty="0" smtClean="0">
                <a:solidFill>
                  <a:srgbClr val="FFFF00"/>
                </a:solidFill>
              </a:rPr>
              <a:t>();</a:t>
            </a:r>
          </a:p>
          <a:p>
            <a:pPr>
              <a:buNone/>
            </a:pPr>
            <a:r>
              <a:rPr lang="en-US" i="1" dirty="0" smtClean="0">
                <a:solidFill>
                  <a:srgbClr val="FFFF00"/>
                </a:solidFill>
              </a:rPr>
              <a:t>                 .</a:t>
            </a:r>
          </a:p>
          <a:p>
            <a:pPr>
              <a:buNone/>
            </a:pPr>
            <a:r>
              <a:rPr lang="en-US" i="1" dirty="0" smtClean="0">
                <a:solidFill>
                  <a:srgbClr val="FFFF00"/>
                </a:solidFill>
              </a:rPr>
              <a:t>                 .</a:t>
            </a:r>
          </a:p>
          <a:p>
            <a:pPr>
              <a:buNone/>
            </a:pPr>
            <a:r>
              <a:rPr lang="en-US" i="1" dirty="0" smtClean="0">
                <a:solidFill>
                  <a:srgbClr val="FFFF00"/>
                </a:solidFill>
              </a:rPr>
              <a:t>                 .</a:t>
            </a:r>
          </a:p>
          <a:p>
            <a:pPr>
              <a:buNone/>
            </a:pPr>
            <a:r>
              <a:rPr lang="en-US" i="1" dirty="0" smtClean="0">
                <a:solidFill>
                  <a:srgbClr val="FFFF00"/>
                </a:solidFill>
              </a:rPr>
              <a:t>                 .</a:t>
            </a:r>
          </a:p>
          <a:p>
            <a:pPr>
              <a:buNone/>
            </a:pPr>
            <a:r>
              <a:rPr lang="en-US" i="1" dirty="0" smtClean="0">
                <a:solidFill>
                  <a:srgbClr val="FFFF00"/>
                </a:solidFill>
              </a:rPr>
              <a:t>                &lt;/script&gt;</a:t>
            </a:r>
            <a:endParaRPr lang="en-US" i="1" dirty="0">
              <a:solidFill>
                <a:srgbClr val="FFFF00"/>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fontScale="90000"/>
          </a:bodyPr>
          <a:lstStyle/>
          <a:p>
            <a:r>
              <a:rPr lang="en-US" b="1" dirty="0" smtClean="0">
                <a:solidFill>
                  <a:schemeClr val="bg1"/>
                </a:solidFill>
              </a:rPr>
              <a:t>SPECIFY HANDLER</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10000"/>
          </a:bodyPr>
          <a:lstStyle/>
          <a:p>
            <a:endParaRPr lang="en-US" dirty="0" smtClean="0"/>
          </a:p>
          <a:p>
            <a:r>
              <a:rPr lang="en-US" dirty="0" smtClean="0">
                <a:solidFill>
                  <a:schemeClr val="bg1"/>
                </a:solidFill>
              </a:rPr>
              <a:t>When we use </a:t>
            </a:r>
            <a:r>
              <a:rPr lang="en-US" b="1" dirty="0" smtClean="0">
                <a:solidFill>
                  <a:srgbClr val="FFFF00"/>
                </a:solidFill>
              </a:rPr>
              <a:t>AJAX </a:t>
            </a:r>
            <a:r>
              <a:rPr lang="en-US" dirty="0" smtClean="0">
                <a:solidFill>
                  <a:schemeClr val="bg1"/>
                </a:solidFill>
              </a:rPr>
              <a:t>we can’t be sure when the response will come back . </a:t>
            </a:r>
          </a:p>
          <a:p>
            <a:endParaRPr lang="en-US" dirty="0" smtClean="0">
              <a:solidFill>
                <a:schemeClr val="bg1"/>
              </a:solidFill>
            </a:endParaRPr>
          </a:p>
          <a:p>
            <a:r>
              <a:rPr lang="en-US" dirty="0" smtClean="0">
                <a:solidFill>
                  <a:schemeClr val="bg1"/>
                </a:solidFill>
              </a:rPr>
              <a:t>So before  we generate the request we must first specify a function to be called when the response comes back from the server.</a:t>
            </a:r>
          </a:p>
          <a:p>
            <a:endParaRPr lang="en-US" dirty="0" smtClean="0">
              <a:solidFill>
                <a:schemeClr val="bg1"/>
              </a:solidFill>
            </a:endParaRPr>
          </a:p>
          <a:p>
            <a:r>
              <a:rPr lang="en-US" dirty="0" smtClean="0">
                <a:solidFill>
                  <a:schemeClr val="bg1"/>
                </a:solidFill>
              </a:rPr>
              <a:t>This function is called</a:t>
            </a:r>
            <a:r>
              <a:rPr lang="en-US" dirty="0" smtClean="0"/>
              <a:t> </a:t>
            </a:r>
            <a:r>
              <a:rPr lang="en-US" dirty="0" smtClean="0">
                <a:solidFill>
                  <a:srgbClr val="FFFF00"/>
                </a:solidFill>
              </a:rPr>
              <a:t>“</a:t>
            </a:r>
            <a:r>
              <a:rPr lang="en-US" b="1" u="sng" dirty="0" smtClean="0">
                <a:solidFill>
                  <a:srgbClr val="FFFF00"/>
                </a:solidFill>
              </a:rPr>
              <a:t>RESPONSE HANDLER</a:t>
            </a:r>
            <a:r>
              <a:rPr lang="en-US" dirty="0" smtClean="0">
                <a:solidFill>
                  <a:srgbClr val="FFFF00"/>
                </a:solidFill>
              </a:rPr>
              <a:t>”.</a:t>
            </a:r>
            <a:endParaRPr lang="en-US" dirty="0">
              <a:solidFill>
                <a:srgbClr val="FFFF00"/>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lnSpcReduction="10000"/>
          </a:bodyPr>
          <a:lstStyle/>
          <a:p>
            <a:pPr>
              <a:buNone/>
            </a:pPr>
            <a:endParaRPr lang="en-US" dirty="0" smtClean="0"/>
          </a:p>
          <a:p>
            <a:r>
              <a:rPr lang="en-US" dirty="0" smtClean="0">
                <a:solidFill>
                  <a:schemeClr val="bg1"/>
                </a:solidFill>
              </a:rPr>
              <a:t>Tasks of </a:t>
            </a:r>
            <a:r>
              <a:rPr lang="en-US" b="1" dirty="0" smtClean="0">
                <a:solidFill>
                  <a:srgbClr val="FFFF00"/>
                </a:solidFill>
              </a:rPr>
              <a:t>RESPONSE HANDLER </a:t>
            </a:r>
            <a:r>
              <a:rPr lang="en-US" dirty="0" smtClean="0">
                <a:solidFill>
                  <a:srgbClr val="FFFF00"/>
                </a:solidFill>
              </a:rPr>
              <a:t>:</a:t>
            </a:r>
          </a:p>
          <a:p>
            <a:pPr marL="514350" indent="-514350">
              <a:buFont typeface="+mj-lt"/>
              <a:buAutoNum type="arabicPeriod"/>
            </a:pPr>
            <a:endParaRPr lang="en-US" dirty="0" smtClean="0"/>
          </a:p>
          <a:p>
            <a:pPr marL="514350" indent="-514350">
              <a:buFont typeface="+mj-lt"/>
              <a:buAutoNum type="arabicPeriod"/>
            </a:pPr>
            <a:r>
              <a:rPr lang="en-US" b="1" dirty="0" smtClean="0">
                <a:solidFill>
                  <a:srgbClr val="FFFF00"/>
                </a:solidFill>
              </a:rPr>
              <a:t>Receive the information sent by server.</a:t>
            </a:r>
          </a:p>
          <a:p>
            <a:pPr marL="514350" indent="-514350">
              <a:buFont typeface="+mj-lt"/>
              <a:buAutoNum type="arabicPeriod"/>
            </a:pPr>
            <a:endParaRPr lang="en-US" dirty="0" smtClean="0">
              <a:solidFill>
                <a:srgbClr val="FFFF00"/>
              </a:solidFill>
            </a:endParaRPr>
          </a:p>
          <a:p>
            <a:pPr marL="514350" indent="-514350">
              <a:buFont typeface="+mj-lt"/>
              <a:buAutoNum type="arabicPeriod"/>
            </a:pPr>
            <a:r>
              <a:rPr lang="en-US" b="1" dirty="0" smtClean="0">
                <a:solidFill>
                  <a:srgbClr val="FFFF00"/>
                </a:solidFill>
              </a:rPr>
              <a:t>Extract the data.</a:t>
            </a:r>
          </a:p>
          <a:p>
            <a:pPr marL="514350" indent="-514350">
              <a:buFont typeface="+mj-lt"/>
              <a:buAutoNum type="arabicPeriod"/>
            </a:pPr>
            <a:endParaRPr lang="en-US" dirty="0" smtClean="0">
              <a:solidFill>
                <a:srgbClr val="FFFF00"/>
              </a:solidFill>
            </a:endParaRPr>
          </a:p>
          <a:p>
            <a:pPr marL="514350" indent="-514350">
              <a:buFont typeface="+mj-lt"/>
              <a:buAutoNum type="arabicPeriod"/>
            </a:pPr>
            <a:r>
              <a:rPr lang="en-US" b="1" dirty="0" smtClean="0">
                <a:solidFill>
                  <a:srgbClr val="FFFF00"/>
                </a:solidFill>
              </a:rPr>
              <a:t>Display the result at appropriate place. </a:t>
            </a:r>
            <a:endParaRPr lang="en-US" b="1" dirty="0">
              <a:solidFill>
                <a:srgbClr val="FFFF00"/>
              </a:solidFill>
            </a:endParaRPr>
          </a:p>
        </p:txBody>
      </p:sp>
      <p:sp>
        <p:nvSpPr>
          <p:cNvPr id="9" name="Title 1"/>
          <p:cNvSpPr>
            <a:spLocks noGrp="1"/>
          </p:cNvSpPr>
          <p:nvPr>
            <p:ph type="title"/>
          </p:nvPr>
        </p:nvSpPr>
        <p:spPr/>
        <p:txBody>
          <a:bodyPr>
            <a:normAutofit/>
          </a:bodyPr>
          <a:lstStyle/>
          <a:p>
            <a:r>
              <a:rPr lang="en-US" b="1" dirty="0" smtClean="0">
                <a:solidFill>
                  <a:schemeClr val="bg1"/>
                </a:solidFill>
              </a:rPr>
              <a:t>SPECIFY HANDLER</a:t>
            </a:r>
            <a:endParaRPr lang="en-US" b="1" dirty="0">
              <a:solidFill>
                <a:schemeClr val="bg1"/>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20000"/>
          </a:bodyPr>
          <a:lstStyle/>
          <a:p>
            <a:endParaRPr lang="en-US" dirty="0" smtClean="0"/>
          </a:p>
          <a:p>
            <a:r>
              <a:rPr lang="en-US" b="1" u="sng" dirty="0" smtClean="0">
                <a:solidFill>
                  <a:schemeClr val="bg1"/>
                </a:solidFill>
              </a:rPr>
              <a:t>Syntax :</a:t>
            </a:r>
          </a:p>
          <a:p>
            <a:pPr>
              <a:buNone/>
            </a:pPr>
            <a:r>
              <a:rPr lang="en-US" dirty="0" smtClean="0"/>
              <a:t>      </a:t>
            </a:r>
          </a:p>
          <a:p>
            <a:pPr>
              <a:buNone/>
            </a:pPr>
            <a:r>
              <a:rPr lang="en-US" dirty="0" smtClean="0"/>
              <a:t>              </a:t>
            </a:r>
            <a:r>
              <a:rPr lang="en-US" dirty="0" err="1" smtClean="0">
                <a:solidFill>
                  <a:srgbClr val="FFFF00"/>
                </a:solidFill>
              </a:rPr>
              <a:t>ajaxreq.onreadystatechange</a:t>
            </a:r>
            <a:r>
              <a:rPr lang="en-US" dirty="0" smtClean="0">
                <a:solidFill>
                  <a:srgbClr val="FFFF00"/>
                </a:solidFill>
              </a:rPr>
              <a:t>=</a:t>
            </a:r>
            <a:r>
              <a:rPr lang="en-US" i="1" dirty="0" smtClean="0">
                <a:solidFill>
                  <a:srgbClr val="FFFF00"/>
                </a:solidFill>
              </a:rPr>
              <a:t>&lt;</a:t>
            </a:r>
            <a:r>
              <a:rPr lang="en-US" i="1" dirty="0" err="1" smtClean="0">
                <a:solidFill>
                  <a:srgbClr val="FFFF00"/>
                </a:solidFill>
              </a:rPr>
              <a:t>func</a:t>
            </a:r>
            <a:r>
              <a:rPr lang="en-US" i="1" dirty="0" smtClean="0">
                <a:solidFill>
                  <a:srgbClr val="FFFF00"/>
                </a:solidFill>
              </a:rPr>
              <a:t> name&gt;</a:t>
            </a:r>
            <a:r>
              <a:rPr lang="en-US" dirty="0" smtClean="0">
                <a:solidFill>
                  <a:srgbClr val="FFFF00"/>
                </a:solidFill>
              </a:rPr>
              <a:t>;</a:t>
            </a:r>
          </a:p>
          <a:p>
            <a:pPr>
              <a:buNone/>
            </a:pPr>
            <a:endParaRPr lang="en-US" dirty="0" smtClean="0"/>
          </a:p>
          <a:p>
            <a:r>
              <a:rPr lang="en-US" dirty="0" smtClean="0">
                <a:solidFill>
                  <a:schemeClr val="bg1"/>
                </a:solidFill>
              </a:rPr>
              <a:t>The</a:t>
            </a:r>
            <a:r>
              <a:rPr lang="en-US" dirty="0" smtClean="0"/>
              <a:t> </a:t>
            </a:r>
            <a:r>
              <a:rPr lang="en-US" b="1" dirty="0" err="1" smtClean="0">
                <a:solidFill>
                  <a:srgbClr val="FFFF00"/>
                </a:solidFill>
              </a:rPr>
              <a:t>onreadystatechange</a:t>
            </a:r>
            <a:r>
              <a:rPr lang="en-US" dirty="0" smtClean="0"/>
              <a:t> </a:t>
            </a:r>
            <a:r>
              <a:rPr lang="en-US" dirty="0" smtClean="0">
                <a:solidFill>
                  <a:schemeClr val="bg1"/>
                </a:solidFill>
              </a:rPr>
              <a:t>is the property of the </a:t>
            </a:r>
            <a:r>
              <a:rPr lang="en-US" b="1" dirty="0" smtClean="0">
                <a:solidFill>
                  <a:srgbClr val="FFFF00"/>
                </a:solidFill>
              </a:rPr>
              <a:t>AJAX</a:t>
            </a:r>
            <a:r>
              <a:rPr lang="en-US" b="1" dirty="0" smtClean="0">
                <a:solidFill>
                  <a:srgbClr val="7030A0"/>
                </a:solidFill>
              </a:rPr>
              <a:t> </a:t>
            </a:r>
            <a:r>
              <a:rPr lang="en-US" dirty="0" smtClean="0">
                <a:solidFill>
                  <a:schemeClr val="bg1"/>
                </a:solidFill>
              </a:rPr>
              <a:t>object which receives a function name as it’s value and every time the </a:t>
            </a:r>
            <a:r>
              <a:rPr lang="en-US" b="1" dirty="0" err="1" smtClean="0">
                <a:solidFill>
                  <a:srgbClr val="FFFF00"/>
                </a:solidFill>
              </a:rPr>
              <a:t>readyState</a:t>
            </a:r>
            <a:r>
              <a:rPr lang="en-US" dirty="0" smtClean="0"/>
              <a:t> </a:t>
            </a:r>
            <a:r>
              <a:rPr lang="en-US" dirty="0" smtClean="0">
                <a:solidFill>
                  <a:schemeClr val="bg1"/>
                </a:solidFill>
              </a:rPr>
              <a:t>property of the </a:t>
            </a:r>
            <a:r>
              <a:rPr lang="en-US" b="1" dirty="0" smtClean="0">
                <a:solidFill>
                  <a:srgbClr val="FFFF00"/>
                </a:solidFill>
              </a:rPr>
              <a:t>AJAX</a:t>
            </a:r>
            <a:r>
              <a:rPr lang="en-US" dirty="0" smtClean="0">
                <a:solidFill>
                  <a:schemeClr val="bg1"/>
                </a:solidFill>
              </a:rPr>
              <a:t> object changes then the function gets executed</a:t>
            </a:r>
            <a:endParaRPr lang="en-US" dirty="0">
              <a:solidFill>
                <a:schemeClr val="bg1"/>
              </a:solidFill>
            </a:endParaRPr>
          </a:p>
        </p:txBody>
      </p:sp>
      <p:sp>
        <p:nvSpPr>
          <p:cNvPr id="9" name="Title 1"/>
          <p:cNvSpPr>
            <a:spLocks noGrp="1"/>
          </p:cNvSpPr>
          <p:nvPr>
            <p:ph type="title"/>
          </p:nvPr>
        </p:nvSpPr>
        <p:spPr/>
        <p:txBody>
          <a:bodyPr>
            <a:normAutofit/>
          </a:bodyPr>
          <a:lstStyle/>
          <a:p>
            <a:r>
              <a:rPr lang="en-US" b="1" dirty="0" smtClean="0">
                <a:solidFill>
                  <a:srgbClr val="FFFF00"/>
                </a:solidFill>
              </a:rPr>
              <a:t>SPECIFY HANDLER</a:t>
            </a:r>
            <a:endParaRPr lang="en-US" b="1" dirty="0">
              <a:solidFill>
                <a:srgbClr val="FFFF00"/>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28604"/>
            <a:ext cx="8534400" cy="758952"/>
          </a:xfrm>
        </p:spPr>
        <p:txBody>
          <a:bodyPr>
            <a:normAutofit/>
          </a:bodyPr>
          <a:lstStyle/>
          <a:p>
            <a:r>
              <a:rPr lang="en-US" sz="4000" b="1" dirty="0" smtClean="0">
                <a:solidFill>
                  <a:schemeClr val="bg1"/>
                </a:solidFill>
              </a:rPr>
              <a:t>THE </a:t>
            </a:r>
            <a:r>
              <a:rPr lang="en-US" sz="4000" b="1" dirty="0" err="1" smtClean="0">
                <a:solidFill>
                  <a:srgbClr val="FFFF00"/>
                </a:solidFill>
              </a:rPr>
              <a:t>readyState</a:t>
            </a:r>
            <a:r>
              <a:rPr lang="en-US" sz="4000" b="1" dirty="0" smtClean="0">
                <a:solidFill>
                  <a:schemeClr val="bg1"/>
                </a:solidFill>
              </a:rPr>
              <a:t> PROPERTY</a:t>
            </a:r>
            <a:endParaRPr lang="en-US" sz="40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solidFill>
                  <a:schemeClr val="bg1"/>
                </a:solidFill>
              </a:rPr>
              <a:t>The process of communicating with the server begins with sending of the request and finishes when the response comes back .</a:t>
            </a:r>
          </a:p>
          <a:p>
            <a:endParaRPr lang="en-US" dirty="0" smtClean="0">
              <a:solidFill>
                <a:schemeClr val="bg1"/>
              </a:solidFill>
            </a:endParaRPr>
          </a:p>
          <a:p>
            <a:r>
              <a:rPr lang="en-US" dirty="0" smtClean="0">
                <a:solidFill>
                  <a:schemeClr val="bg1"/>
                </a:solidFill>
              </a:rPr>
              <a:t>In between there are many stages involved and these stages are represented using the </a:t>
            </a:r>
            <a:r>
              <a:rPr lang="en-US" b="1" dirty="0" err="1" smtClean="0">
                <a:solidFill>
                  <a:srgbClr val="FFFF00"/>
                </a:solidFill>
              </a:rPr>
              <a:t>readyState</a:t>
            </a:r>
            <a:r>
              <a:rPr lang="en-US" b="1" dirty="0" smtClean="0">
                <a:solidFill>
                  <a:srgbClr val="7030A0"/>
                </a:solidFill>
              </a:rPr>
              <a:t> </a:t>
            </a:r>
            <a:r>
              <a:rPr lang="en-US" dirty="0" smtClean="0">
                <a:solidFill>
                  <a:schemeClr val="bg1"/>
                </a:solidFill>
              </a:rPr>
              <a:t>property</a:t>
            </a:r>
            <a:endParaRPr lang="en-US" dirty="0">
              <a:solidFill>
                <a:schemeClr val="bg1"/>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err="1" smtClean="0">
                <a:solidFill>
                  <a:srgbClr val="FFFF00"/>
                </a:solidFill>
              </a:rPr>
              <a:t>readyState</a:t>
            </a:r>
            <a:r>
              <a:rPr lang="en-US" b="1" dirty="0" smtClean="0">
                <a:solidFill>
                  <a:schemeClr val="bg1"/>
                </a:solidFill>
              </a:rPr>
              <a:t> VALUES</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1026" name="Picture 2"/>
          <p:cNvPicPr>
            <a:picLocks noGrp="1" noChangeAspect="1" noChangeArrowheads="1"/>
          </p:cNvPicPr>
          <p:nvPr>
            <p:ph sz="quarter" idx="1"/>
          </p:nvPr>
        </p:nvPicPr>
        <p:blipFill>
          <a:blip r:embed="rId4"/>
          <a:srcRect/>
          <a:stretch>
            <a:fillRect/>
          </a:stretch>
        </p:blipFill>
        <p:spPr bwMode="auto">
          <a:xfrm>
            <a:off x="142844" y="1357298"/>
            <a:ext cx="8858312" cy="5357850"/>
          </a:xfrm>
          <a:prstGeom prst="rect">
            <a:avLst/>
          </a:prstGeom>
          <a:noFill/>
          <a:ln w="9525">
            <a:noFill/>
            <a:miter lim="800000"/>
            <a:headEnd/>
            <a:tailEnd/>
          </a:ln>
          <a:effectLst/>
        </p:spPr>
      </p:pic>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85000" lnSpcReduction="10000"/>
          </a:bodyPr>
          <a:lstStyle/>
          <a:p>
            <a:endParaRPr lang="en-US" dirty="0" smtClean="0"/>
          </a:p>
          <a:p>
            <a:r>
              <a:rPr lang="en-US" dirty="0" smtClean="0">
                <a:solidFill>
                  <a:schemeClr val="bg1"/>
                </a:solidFill>
              </a:rPr>
              <a:t>Every time the </a:t>
            </a:r>
            <a:r>
              <a:rPr lang="en-US" b="1" dirty="0" err="1" smtClean="0">
                <a:solidFill>
                  <a:srgbClr val="FFFF00"/>
                </a:solidFill>
              </a:rPr>
              <a:t>readyState</a:t>
            </a:r>
            <a:r>
              <a:rPr lang="en-US" dirty="0" smtClean="0"/>
              <a:t> </a:t>
            </a:r>
            <a:r>
              <a:rPr lang="en-US" dirty="0" smtClean="0">
                <a:solidFill>
                  <a:schemeClr val="bg1"/>
                </a:solidFill>
              </a:rPr>
              <a:t>changes the function indicated by the</a:t>
            </a:r>
            <a:r>
              <a:rPr lang="en-US" dirty="0" smtClean="0"/>
              <a:t> </a:t>
            </a:r>
            <a:r>
              <a:rPr lang="en-US" b="1" dirty="0" err="1" smtClean="0">
                <a:solidFill>
                  <a:srgbClr val="FFFF00"/>
                </a:solidFill>
              </a:rPr>
              <a:t>onreadystatechange</a:t>
            </a:r>
            <a:r>
              <a:rPr lang="en-US" b="1" dirty="0" smtClean="0">
                <a:solidFill>
                  <a:srgbClr val="00B050"/>
                </a:solidFill>
              </a:rPr>
              <a:t> </a:t>
            </a:r>
            <a:r>
              <a:rPr lang="en-US" dirty="0" smtClean="0">
                <a:solidFill>
                  <a:schemeClr val="bg1"/>
                </a:solidFill>
              </a:rPr>
              <a:t>property gets called.</a:t>
            </a:r>
          </a:p>
          <a:p>
            <a:endParaRPr lang="en-US" dirty="0" smtClean="0">
              <a:solidFill>
                <a:schemeClr val="bg1"/>
              </a:solidFill>
            </a:endParaRPr>
          </a:p>
          <a:p>
            <a:r>
              <a:rPr lang="en-US" dirty="0" smtClean="0">
                <a:solidFill>
                  <a:schemeClr val="bg1"/>
                </a:solidFill>
              </a:rPr>
              <a:t>There are five steps , so function will be called  four times </a:t>
            </a:r>
          </a:p>
          <a:p>
            <a:endParaRPr lang="en-US" dirty="0" smtClean="0">
              <a:solidFill>
                <a:schemeClr val="bg1"/>
              </a:solidFill>
            </a:endParaRPr>
          </a:p>
          <a:p>
            <a:r>
              <a:rPr lang="en-US" dirty="0" smtClean="0">
                <a:solidFill>
                  <a:schemeClr val="bg1"/>
                </a:solidFill>
              </a:rPr>
              <a:t>But we are interested in the completed state because the</a:t>
            </a:r>
            <a:r>
              <a:rPr lang="en-US" dirty="0" smtClean="0"/>
              <a:t> </a:t>
            </a:r>
            <a:r>
              <a:rPr lang="en-US" i="1" dirty="0" smtClean="0">
                <a:solidFill>
                  <a:srgbClr val="FFFF00"/>
                </a:solidFill>
              </a:rPr>
              <a:t>data is only available after the state is 4</a:t>
            </a:r>
            <a:endParaRPr lang="en-US" i="1" dirty="0">
              <a:solidFill>
                <a:srgbClr val="FFFF00"/>
              </a:solidFill>
            </a:endParaRPr>
          </a:p>
        </p:txBody>
      </p:sp>
      <p:sp>
        <p:nvSpPr>
          <p:cNvPr id="9" name="Title 1"/>
          <p:cNvSpPr>
            <a:spLocks noGrp="1"/>
          </p:cNvSpPr>
          <p:nvPr>
            <p:ph type="title"/>
          </p:nvPr>
        </p:nvSpPr>
        <p:spPr/>
        <p:txBody>
          <a:bodyPr>
            <a:normAutofit/>
          </a:bodyPr>
          <a:lstStyle/>
          <a:p>
            <a:r>
              <a:rPr lang="en-US" sz="4000" b="1" dirty="0" smtClean="0">
                <a:solidFill>
                  <a:schemeClr val="bg1"/>
                </a:solidFill>
              </a:rPr>
              <a:t>THE</a:t>
            </a:r>
            <a:r>
              <a:rPr lang="en-US" sz="4000" b="1" dirty="0" smtClean="0"/>
              <a:t> </a:t>
            </a:r>
            <a:r>
              <a:rPr lang="en-US" sz="4000" b="1" dirty="0" err="1" smtClean="0">
                <a:solidFill>
                  <a:srgbClr val="FFFF00"/>
                </a:solidFill>
              </a:rPr>
              <a:t>readyState</a:t>
            </a:r>
            <a:r>
              <a:rPr lang="en-US" sz="4000" b="1" dirty="0" smtClean="0"/>
              <a:t> </a:t>
            </a:r>
            <a:r>
              <a:rPr lang="en-US" sz="4000" b="1" dirty="0" smtClean="0">
                <a:solidFill>
                  <a:schemeClr val="bg1"/>
                </a:solidFill>
              </a:rPr>
              <a:t>PROPERTY</a:t>
            </a:r>
            <a:endParaRPr lang="en-US" sz="4000" b="1" dirty="0">
              <a:solidFill>
                <a:schemeClr val="bg1"/>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1143000" y="1828800"/>
            <a:ext cx="6781800" cy="4270248"/>
          </a:xfrm>
          <a:solidFill>
            <a:srgbClr val="6C0000"/>
          </a:solidFill>
        </p:spPr>
        <p:txBody>
          <a:bodyPr>
            <a:normAutofit fontScale="92500" lnSpcReduction="10000"/>
          </a:bodyPr>
          <a:lstStyle/>
          <a:p>
            <a:pPr>
              <a:buNone/>
            </a:pPr>
            <a:endParaRPr lang="en-US" dirty="0" smtClean="0"/>
          </a:p>
          <a:p>
            <a:pPr>
              <a:buNone/>
            </a:pPr>
            <a:r>
              <a:rPr lang="en-US" dirty="0" smtClean="0"/>
              <a:t>       </a:t>
            </a:r>
            <a:r>
              <a:rPr lang="en-US" dirty="0" smtClean="0">
                <a:solidFill>
                  <a:srgbClr val="FFFF00"/>
                </a:solidFill>
              </a:rPr>
              <a:t>function&lt; function name&gt;()</a:t>
            </a:r>
          </a:p>
          <a:p>
            <a:pPr>
              <a:buNone/>
            </a:pPr>
            <a:r>
              <a:rPr lang="en-US" dirty="0" smtClean="0">
                <a:solidFill>
                  <a:srgbClr val="FFFF00"/>
                </a:solidFill>
              </a:rPr>
              <a:t>       {</a:t>
            </a:r>
          </a:p>
          <a:p>
            <a:pPr>
              <a:buNone/>
            </a:pPr>
            <a:r>
              <a:rPr lang="en-US" dirty="0" smtClean="0">
                <a:solidFill>
                  <a:srgbClr val="FFFF00"/>
                </a:solidFill>
              </a:rPr>
              <a:t>        if (</a:t>
            </a:r>
            <a:r>
              <a:rPr lang="en-US" dirty="0" err="1" smtClean="0">
                <a:solidFill>
                  <a:srgbClr val="FFFF00"/>
                </a:solidFill>
              </a:rPr>
              <a:t>ajaxreq.readyState</a:t>
            </a:r>
            <a:r>
              <a:rPr lang="en-US" dirty="0" smtClean="0">
                <a:solidFill>
                  <a:srgbClr val="FFFF00"/>
                </a:solidFill>
              </a:rPr>
              <a:t>==4)</a:t>
            </a:r>
          </a:p>
          <a:p>
            <a:pPr>
              <a:buNone/>
            </a:pPr>
            <a:r>
              <a:rPr lang="en-US" dirty="0" smtClean="0">
                <a:solidFill>
                  <a:srgbClr val="FFFF00"/>
                </a:solidFill>
              </a:rPr>
              <a:t>        {</a:t>
            </a:r>
          </a:p>
          <a:p>
            <a:pPr>
              <a:buNone/>
            </a:pPr>
            <a:r>
              <a:rPr lang="en-US" dirty="0" smtClean="0">
                <a:solidFill>
                  <a:srgbClr val="FFFF00"/>
                </a:solidFill>
              </a:rPr>
              <a:t>           // do something with the data</a:t>
            </a:r>
          </a:p>
          <a:p>
            <a:pPr>
              <a:buNone/>
            </a:pPr>
            <a:r>
              <a:rPr lang="en-US" dirty="0" smtClean="0">
                <a:solidFill>
                  <a:srgbClr val="FFFF00"/>
                </a:solidFill>
              </a:rPr>
              <a:t>         }</a:t>
            </a:r>
          </a:p>
          <a:p>
            <a:pPr>
              <a:buNone/>
            </a:pPr>
            <a:r>
              <a:rPr lang="en-US" dirty="0" smtClean="0">
                <a:solidFill>
                  <a:srgbClr val="FFFF00"/>
                </a:solidFill>
              </a:rPr>
              <a:t>         }</a:t>
            </a:r>
            <a:endParaRPr lang="en-US" dirty="0">
              <a:solidFill>
                <a:srgbClr val="FFFF00"/>
              </a:solidFill>
            </a:endParaRPr>
          </a:p>
        </p:txBody>
      </p:sp>
      <p:sp>
        <p:nvSpPr>
          <p:cNvPr id="9" name="Title 1"/>
          <p:cNvSpPr>
            <a:spLocks noGrp="1"/>
          </p:cNvSpPr>
          <p:nvPr>
            <p:ph type="title"/>
          </p:nvPr>
        </p:nvSpPr>
        <p:spPr/>
        <p:txBody>
          <a:bodyPr>
            <a:normAutofit/>
          </a:bodyPr>
          <a:lstStyle/>
          <a:p>
            <a:r>
              <a:rPr lang="en-US" sz="4000" b="1" dirty="0" smtClean="0">
                <a:solidFill>
                  <a:schemeClr val="bg1"/>
                </a:solidFill>
              </a:rPr>
              <a:t>THE </a:t>
            </a:r>
            <a:r>
              <a:rPr lang="en-US" sz="4000" b="1" dirty="0" smtClean="0">
                <a:solidFill>
                  <a:srgbClr val="FFFF00"/>
                </a:solidFill>
              </a:rPr>
              <a:t>Handler</a:t>
            </a:r>
            <a:r>
              <a:rPr lang="en-US" sz="4000" b="1" dirty="0" smtClean="0">
                <a:solidFill>
                  <a:schemeClr val="bg1"/>
                </a:solidFill>
              </a:rPr>
              <a:t> FUNCTION</a:t>
            </a:r>
            <a:endParaRPr lang="en-US" sz="4000" b="1" dirty="0">
              <a:solidFill>
                <a:schemeClr val="bg1"/>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fontScale="90000"/>
          </a:bodyPr>
          <a:lstStyle/>
          <a:p>
            <a:r>
              <a:rPr lang="en-US" b="1" dirty="0" smtClean="0">
                <a:solidFill>
                  <a:schemeClr val="bg1"/>
                </a:solidFill>
              </a:rPr>
              <a:t>SEND THE </a:t>
            </a:r>
            <a:br>
              <a:rPr lang="en-US" b="1" dirty="0" smtClean="0">
                <a:solidFill>
                  <a:schemeClr val="bg1"/>
                </a:solidFill>
              </a:rPr>
            </a:br>
            <a:r>
              <a:rPr lang="en-US" b="1" dirty="0" smtClean="0">
                <a:solidFill>
                  <a:schemeClr val="bg1"/>
                </a:solidFill>
              </a:rPr>
              <a:t>INFORMATION</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4973786"/>
          </a:xfrm>
        </p:spPr>
        <p:txBody>
          <a:bodyPr>
            <a:normAutofit lnSpcReduction="10000"/>
          </a:bodyPr>
          <a:lstStyle/>
          <a:p>
            <a:r>
              <a:rPr lang="en-US" dirty="0" smtClean="0">
                <a:solidFill>
                  <a:schemeClr val="bg1"/>
                </a:solidFill>
              </a:rPr>
              <a:t>After we have </a:t>
            </a:r>
            <a:r>
              <a:rPr lang="en-US" b="1" dirty="0" smtClean="0">
                <a:solidFill>
                  <a:schemeClr val="bg1"/>
                </a:solidFill>
              </a:rPr>
              <a:t>specified</a:t>
            </a:r>
            <a:r>
              <a:rPr lang="en-US" b="1" dirty="0" smtClean="0">
                <a:solidFill>
                  <a:srgbClr val="0070C0"/>
                </a:solidFill>
              </a:rPr>
              <a:t> </a:t>
            </a:r>
            <a:r>
              <a:rPr lang="en-US" b="1" dirty="0" smtClean="0">
                <a:solidFill>
                  <a:srgbClr val="FFFF00"/>
                </a:solidFill>
              </a:rPr>
              <a:t>handler</a:t>
            </a:r>
            <a:r>
              <a:rPr lang="en-US" b="1" dirty="0" smtClean="0">
                <a:solidFill>
                  <a:srgbClr val="0070C0"/>
                </a:solidFill>
              </a:rPr>
              <a:t> </a:t>
            </a:r>
            <a:r>
              <a:rPr lang="en-US" dirty="0" smtClean="0">
                <a:solidFill>
                  <a:schemeClr val="bg1"/>
                </a:solidFill>
              </a:rPr>
              <a:t>we can send request to the server. </a:t>
            </a:r>
          </a:p>
          <a:p>
            <a:endParaRPr lang="en-US" dirty="0" smtClean="0">
              <a:solidFill>
                <a:schemeClr val="bg1"/>
              </a:solidFill>
            </a:endParaRPr>
          </a:p>
          <a:p>
            <a:r>
              <a:rPr lang="en-US" dirty="0" smtClean="0">
                <a:solidFill>
                  <a:schemeClr val="bg1"/>
                </a:solidFill>
              </a:rPr>
              <a:t>This involves </a:t>
            </a:r>
            <a:r>
              <a:rPr lang="en-US" b="1" dirty="0" smtClean="0">
                <a:solidFill>
                  <a:srgbClr val="FFFF00"/>
                </a:solidFill>
              </a:rPr>
              <a:t>2 steps:</a:t>
            </a:r>
          </a:p>
          <a:p>
            <a:pPr>
              <a:buNone/>
            </a:pPr>
            <a:endParaRPr lang="en-US" dirty="0" smtClean="0"/>
          </a:p>
          <a:p>
            <a:pPr marL="514350" indent="-514350">
              <a:buFont typeface="+mj-lt"/>
              <a:buAutoNum type="arabicPeriod"/>
            </a:pPr>
            <a:endParaRPr lang="en-US" dirty="0" smtClean="0"/>
          </a:p>
          <a:p>
            <a:pPr marL="514350" indent="-514350">
              <a:buFont typeface="+mj-lt"/>
              <a:buAutoNum type="arabicPeriod"/>
            </a:pPr>
            <a:r>
              <a:rPr lang="en-US" b="1" dirty="0" smtClean="0">
                <a:solidFill>
                  <a:srgbClr val="FFFF00"/>
                </a:solidFill>
              </a:rPr>
              <a:t>Opening the connection .</a:t>
            </a:r>
          </a:p>
          <a:p>
            <a:pPr marL="514350" indent="-514350">
              <a:buFont typeface="+mj-lt"/>
              <a:buAutoNum type="arabicPeriod"/>
            </a:pPr>
            <a:endParaRPr lang="en-US" dirty="0" smtClean="0">
              <a:solidFill>
                <a:srgbClr val="FFFF00"/>
              </a:solidFill>
            </a:endParaRPr>
          </a:p>
          <a:p>
            <a:pPr marL="514350" indent="-514350">
              <a:buFont typeface="+mj-lt"/>
              <a:buAutoNum type="arabicPeriod"/>
            </a:pPr>
            <a:r>
              <a:rPr lang="en-US" b="1" dirty="0" smtClean="0">
                <a:solidFill>
                  <a:srgbClr val="FFFF00"/>
                </a:solidFill>
              </a:rPr>
              <a:t>Sending the request.</a:t>
            </a:r>
            <a:endParaRPr lang="en-US" b="1" dirty="0">
              <a:solidFill>
                <a:srgbClr val="FFFF0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34400" cy="758952"/>
          </a:xfrm>
        </p:spPr>
        <p:txBody>
          <a:bodyPr>
            <a:normAutofit fontScale="90000"/>
          </a:bodyPr>
          <a:lstStyle/>
          <a:p>
            <a:r>
              <a:rPr lang="en-US" b="1" dirty="0" smtClean="0">
                <a:solidFill>
                  <a:schemeClr val="bg1"/>
                </a:solidFill>
              </a:rPr>
              <a:t>OPENING THE</a:t>
            </a:r>
            <a:br>
              <a:rPr lang="en-US" b="1" dirty="0" smtClean="0">
                <a:solidFill>
                  <a:schemeClr val="bg1"/>
                </a:solidFill>
              </a:rPr>
            </a:br>
            <a:r>
              <a:rPr lang="en-US" b="1" dirty="0" smtClean="0">
                <a:solidFill>
                  <a:schemeClr val="bg1"/>
                </a:solidFill>
              </a:rPr>
              <a:t>CONNECTION</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solidFill>
                  <a:schemeClr val="bg1"/>
                </a:solidFill>
              </a:rPr>
              <a:t>Before sending the request we need to establish a connection to the server which is done by calling the method </a:t>
            </a:r>
            <a:r>
              <a:rPr lang="en-US" b="1" dirty="0" smtClean="0">
                <a:solidFill>
                  <a:srgbClr val="FFFF00"/>
                </a:solidFill>
              </a:rPr>
              <a:t>open( ) </a:t>
            </a:r>
            <a:r>
              <a:rPr lang="en-US" dirty="0" smtClean="0">
                <a:solidFill>
                  <a:schemeClr val="bg1"/>
                </a:solidFill>
              </a:rPr>
              <a:t>of the </a:t>
            </a:r>
            <a:r>
              <a:rPr lang="en-US" b="1" dirty="0" err="1" smtClean="0">
                <a:solidFill>
                  <a:srgbClr val="FFFF00"/>
                </a:solidFill>
              </a:rPr>
              <a:t>XMLHttpRequest</a:t>
            </a:r>
            <a:r>
              <a:rPr lang="en-US" dirty="0" smtClean="0"/>
              <a:t> </a:t>
            </a:r>
            <a:r>
              <a:rPr lang="en-US" dirty="0" smtClean="0">
                <a:solidFill>
                  <a:schemeClr val="bg1"/>
                </a:solidFill>
              </a:rPr>
              <a:t>object.</a:t>
            </a:r>
          </a:p>
          <a:p>
            <a:endParaRPr lang="en-US" dirty="0" smtClean="0">
              <a:solidFill>
                <a:schemeClr val="bg1"/>
              </a:solidFill>
            </a:endParaRPr>
          </a:p>
          <a:p>
            <a:r>
              <a:rPr lang="en-US" dirty="0" smtClean="0">
                <a:solidFill>
                  <a:schemeClr val="bg1"/>
                </a:solidFill>
              </a:rPr>
              <a:t>It has the following prototype:</a:t>
            </a:r>
          </a:p>
          <a:p>
            <a:pPr>
              <a:buNone/>
            </a:pPr>
            <a:r>
              <a:rPr lang="en-US" dirty="0" smtClean="0"/>
              <a:t>          </a:t>
            </a:r>
            <a:r>
              <a:rPr lang="en-US" b="1" dirty="0" smtClean="0">
                <a:solidFill>
                  <a:srgbClr val="FFFF00"/>
                </a:solidFill>
              </a:rPr>
              <a:t>open(</a:t>
            </a:r>
            <a:r>
              <a:rPr lang="en-US" b="1" i="1" dirty="0" smtClean="0">
                <a:solidFill>
                  <a:srgbClr val="FFFF00"/>
                </a:solidFill>
              </a:rPr>
              <a:t>method</a:t>
            </a:r>
            <a:r>
              <a:rPr lang="en-US" b="1" dirty="0" smtClean="0">
                <a:solidFill>
                  <a:srgbClr val="FFFF00"/>
                </a:solidFill>
              </a:rPr>
              <a:t> , </a:t>
            </a:r>
            <a:r>
              <a:rPr lang="en-US" b="1" i="1" dirty="0" err="1" smtClean="0">
                <a:solidFill>
                  <a:srgbClr val="FFFF00"/>
                </a:solidFill>
              </a:rPr>
              <a:t>url</a:t>
            </a:r>
            <a:r>
              <a:rPr lang="en-US" b="1" dirty="0" smtClean="0">
                <a:solidFill>
                  <a:srgbClr val="FFFF00"/>
                </a:solidFill>
              </a:rPr>
              <a:t> , </a:t>
            </a:r>
            <a:r>
              <a:rPr lang="en-US" b="1" i="1" dirty="0" err="1" smtClean="0">
                <a:solidFill>
                  <a:srgbClr val="FFFF00"/>
                </a:solidFill>
              </a:rPr>
              <a:t>isasynchronous</a:t>
            </a:r>
            <a:r>
              <a:rPr lang="en-US" b="1" dirty="0" smtClean="0">
                <a:solidFill>
                  <a:srgbClr val="FFFF00"/>
                </a:solidFill>
              </a:rPr>
              <a:t>)</a:t>
            </a:r>
          </a:p>
          <a:p>
            <a:pPr>
              <a:buNone/>
            </a:pPr>
            <a:endParaRPr lang="en-US" dirty="0" smtClean="0"/>
          </a:p>
          <a:p>
            <a:pPr>
              <a:buNone/>
            </a:pPr>
            <a:endParaRPr lang="en-US"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TODAY’S AGENDA</a:t>
            </a:r>
            <a:endParaRPr lang="en-IN" b="1" dirty="0">
              <a:solidFill>
                <a:schemeClr val="bg1"/>
              </a:solidFill>
            </a:endParaRPr>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smtClean="0"/>
          </a:p>
          <a:p>
            <a:pPr>
              <a:buSzPct val="100000"/>
            </a:pPr>
            <a:r>
              <a:rPr lang="en-US" sz="2600" b="1" dirty="0" smtClean="0">
                <a:solidFill>
                  <a:schemeClr val="bg1"/>
                </a:solidFill>
              </a:rPr>
              <a:t>Introduction To AJAX</a:t>
            </a:r>
          </a:p>
          <a:p>
            <a:pPr>
              <a:buSzPct val="100000"/>
            </a:pPr>
            <a:endParaRPr lang="en-US" sz="2600" b="1" dirty="0" smtClean="0">
              <a:solidFill>
                <a:schemeClr val="bg1"/>
              </a:solidFill>
            </a:endParaRPr>
          </a:p>
          <a:p>
            <a:pPr>
              <a:buSzPct val="100000"/>
            </a:pPr>
            <a:r>
              <a:rPr lang="en-US" sz="2600" b="1" dirty="0" smtClean="0">
                <a:solidFill>
                  <a:schemeClr val="bg1"/>
                </a:solidFill>
              </a:rPr>
              <a:t>Advantages Of AJAX</a:t>
            </a:r>
          </a:p>
          <a:p>
            <a:pPr>
              <a:buSzPct val="100000"/>
            </a:pPr>
            <a:endParaRPr lang="en-US" sz="2600" b="1" dirty="0" smtClean="0">
              <a:solidFill>
                <a:schemeClr val="bg1"/>
              </a:solidFill>
            </a:endParaRPr>
          </a:p>
          <a:p>
            <a:pPr>
              <a:buSzPct val="100000"/>
            </a:pPr>
            <a:r>
              <a:rPr lang="en-US" sz="2600" b="1" dirty="0" smtClean="0">
                <a:solidFill>
                  <a:schemeClr val="bg1"/>
                </a:solidFill>
              </a:rPr>
              <a:t>Introduction To </a:t>
            </a:r>
            <a:r>
              <a:rPr lang="en-US" sz="2600" b="1" dirty="0" err="1" smtClean="0">
                <a:solidFill>
                  <a:schemeClr val="bg1"/>
                </a:solidFill>
              </a:rPr>
              <a:t>XMLHttpRequest</a:t>
            </a:r>
            <a:r>
              <a:rPr lang="en-US" sz="2600" b="1" dirty="0" smtClean="0">
                <a:solidFill>
                  <a:schemeClr val="bg1"/>
                </a:solidFill>
              </a:rPr>
              <a:t> class</a:t>
            </a:r>
          </a:p>
          <a:p>
            <a:pPr>
              <a:buSzPct val="100000"/>
            </a:pPr>
            <a:endParaRPr lang="en-US" sz="2600" b="1" dirty="0" smtClean="0">
              <a:solidFill>
                <a:schemeClr val="bg1"/>
              </a:solidFill>
            </a:endParaRPr>
          </a:p>
          <a:p>
            <a:pPr>
              <a:buSzPct val="100000"/>
            </a:pPr>
            <a:r>
              <a:rPr lang="en-US" sz="2600" b="1" dirty="0" smtClean="0">
                <a:solidFill>
                  <a:schemeClr val="bg1"/>
                </a:solidFill>
              </a:rPr>
              <a:t>Steps In AJAX Programming</a:t>
            </a:r>
          </a:p>
          <a:p>
            <a:pPr>
              <a:buSzPct val="100000"/>
            </a:pPr>
            <a:endParaRPr lang="en-US" sz="2600" b="1" dirty="0" smtClean="0">
              <a:solidFill>
                <a:schemeClr val="bg1"/>
              </a:solidFill>
            </a:endParaRPr>
          </a:p>
          <a:p>
            <a:pPr>
              <a:buSzPct val="100000"/>
            </a:pPr>
            <a:r>
              <a:rPr lang="en-US" sz="2600" b="1" dirty="0" smtClean="0">
                <a:solidFill>
                  <a:schemeClr val="bg1"/>
                </a:solidFill>
              </a:rPr>
              <a:t>Examples</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10000"/>
          </a:bodyPr>
          <a:lstStyle/>
          <a:p>
            <a:endParaRPr lang="en-US" dirty="0" smtClean="0"/>
          </a:p>
          <a:p>
            <a:r>
              <a:rPr lang="en-US" b="1" dirty="0" smtClean="0">
                <a:solidFill>
                  <a:srgbClr val="FFFF00"/>
                </a:solidFill>
              </a:rPr>
              <a:t>method</a:t>
            </a:r>
            <a:r>
              <a:rPr lang="en-US" dirty="0" smtClean="0">
                <a:solidFill>
                  <a:srgbClr val="FFFF00"/>
                </a:solidFill>
              </a:rPr>
              <a:t> </a:t>
            </a:r>
            <a:r>
              <a:rPr lang="en-US" dirty="0" smtClean="0">
                <a:solidFill>
                  <a:schemeClr val="bg1"/>
                </a:solidFill>
              </a:rPr>
              <a:t>:</a:t>
            </a:r>
            <a:r>
              <a:rPr lang="en-US" dirty="0" smtClean="0">
                <a:solidFill>
                  <a:srgbClr val="FFFF00"/>
                </a:solidFill>
              </a:rPr>
              <a:t> </a:t>
            </a:r>
            <a:r>
              <a:rPr lang="en-US" dirty="0" smtClean="0">
                <a:solidFill>
                  <a:schemeClr val="bg1"/>
                </a:solidFill>
              </a:rPr>
              <a:t>The type of method being requested </a:t>
            </a:r>
            <a:r>
              <a:rPr lang="en-US" b="1" dirty="0" smtClean="0">
                <a:solidFill>
                  <a:srgbClr val="FFFF00"/>
                </a:solidFill>
              </a:rPr>
              <a:t>GET</a:t>
            </a:r>
            <a:r>
              <a:rPr lang="en-US" b="1" dirty="0" smtClean="0">
                <a:solidFill>
                  <a:srgbClr val="0070C0"/>
                </a:solidFill>
              </a:rPr>
              <a:t> </a:t>
            </a:r>
            <a:r>
              <a:rPr lang="en-US" dirty="0" smtClean="0">
                <a:solidFill>
                  <a:schemeClr val="bg1"/>
                </a:solidFill>
              </a:rPr>
              <a:t>or</a:t>
            </a:r>
            <a:r>
              <a:rPr lang="en-US" dirty="0" smtClean="0"/>
              <a:t> </a:t>
            </a:r>
            <a:r>
              <a:rPr lang="en-US" b="1" dirty="0" smtClean="0">
                <a:solidFill>
                  <a:srgbClr val="FFFF00"/>
                </a:solidFill>
              </a:rPr>
              <a:t>POST</a:t>
            </a:r>
          </a:p>
          <a:p>
            <a:endParaRPr lang="en-US" dirty="0" smtClean="0"/>
          </a:p>
          <a:p>
            <a:r>
              <a:rPr lang="en-US" b="1" dirty="0" err="1" smtClean="0">
                <a:solidFill>
                  <a:srgbClr val="FFFF00"/>
                </a:solidFill>
              </a:rPr>
              <a:t>url</a:t>
            </a:r>
            <a:r>
              <a:rPr lang="en-US" dirty="0" smtClean="0">
                <a:solidFill>
                  <a:srgbClr val="FFFF00"/>
                </a:solidFill>
              </a:rPr>
              <a:t> </a:t>
            </a:r>
            <a:r>
              <a:rPr lang="en-US" dirty="0" smtClean="0">
                <a:solidFill>
                  <a:schemeClr val="bg1"/>
                </a:solidFill>
              </a:rPr>
              <a:t>:</a:t>
            </a:r>
            <a:r>
              <a:rPr lang="en-US" dirty="0" smtClean="0"/>
              <a:t> </a:t>
            </a:r>
            <a:r>
              <a:rPr lang="en-US" b="1" dirty="0" smtClean="0">
                <a:solidFill>
                  <a:schemeClr val="bg1"/>
                </a:solidFill>
              </a:rPr>
              <a:t>URL </a:t>
            </a:r>
            <a:r>
              <a:rPr lang="en-US" dirty="0" smtClean="0">
                <a:solidFill>
                  <a:schemeClr val="bg1"/>
                </a:solidFill>
              </a:rPr>
              <a:t>of the page to request.</a:t>
            </a:r>
          </a:p>
          <a:p>
            <a:endParaRPr lang="en-US" dirty="0" smtClean="0"/>
          </a:p>
          <a:p>
            <a:r>
              <a:rPr lang="en-US" b="1" dirty="0" err="1" smtClean="0">
                <a:solidFill>
                  <a:srgbClr val="FFFF00"/>
                </a:solidFill>
              </a:rPr>
              <a:t>isasynchronous</a:t>
            </a:r>
            <a:r>
              <a:rPr lang="en-US" dirty="0" smtClean="0">
                <a:solidFill>
                  <a:schemeClr val="bg1"/>
                </a:solidFill>
              </a:rPr>
              <a:t>: a </a:t>
            </a:r>
            <a:r>
              <a:rPr lang="en-US" dirty="0" err="1" smtClean="0">
                <a:solidFill>
                  <a:schemeClr val="bg1"/>
                </a:solidFill>
              </a:rPr>
              <a:t>boolean</a:t>
            </a:r>
            <a:r>
              <a:rPr lang="en-US" dirty="0" smtClean="0">
                <a:solidFill>
                  <a:schemeClr val="bg1"/>
                </a:solidFill>
              </a:rPr>
              <a:t>  value indicating whether request will be </a:t>
            </a:r>
            <a:r>
              <a:rPr lang="en-US" i="1" dirty="0" smtClean="0">
                <a:solidFill>
                  <a:srgbClr val="FFFF00"/>
                </a:solidFill>
              </a:rPr>
              <a:t>asynchronous</a:t>
            </a:r>
            <a:r>
              <a:rPr lang="en-US" dirty="0" smtClean="0">
                <a:solidFill>
                  <a:srgbClr val="FFFF00"/>
                </a:solidFill>
              </a:rPr>
              <a:t> (true) </a:t>
            </a:r>
            <a:r>
              <a:rPr lang="en-US" dirty="0" smtClean="0">
                <a:solidFill>
                  <a:schemeClr val="bg1"/>
                </a:solidFill>
              </a:rPr>
              <a:t>or </a:t>
            </a:r>
            <a:r>
              <a:rPr lang="en-US" i="1" dirty="0" smtClean="0">
                <a:solidFill>
                  <a:srgbClr val="FFFF00"/>
                </a:solidFill>
              </a:rPr>
              <a:t>synchronous</a:t>
            </a:r>
            <a:r>
              <a:rPr lang="en-US" dirty="0" smtClean="0">
                <a:solidFill>
                  <a:srgbClr val="FFFF00"/>
                </a:solidFill>
              </a:rPr>
              <a:t>(false)</a:t>
            </a:r>
            <a:r>
              <a:rPr lang="en-US" dirty="0" smtClean="0">
                <a:solidFill>
                  <a:schemeClr val="bg1"/>
                </a:solidFill>
              </a:rPr>
              <a:t>. </a:t>
            </a:r>
            <a:r>
              <a:rPr lang="en-US" dirty="0" smtClean="0"/>
              <a:t> </a:t>
            </a:r>
            <a:endParaRPr lang="en-US" dirty="0"/>
          </a:p>
        </p:txBody>
      </p:sp>
      <p:sp>
        <p:nvSpPr>
          <p:cNvPr id="9" name="Title 1"/>
          <p:cNvSpPr>
            <a:spLocks noGrp="1"/>
          </p:cNvSpPr>
          <p:nvPr>
            <p:ph type="title"/>
          </p:nvPr>
        </p:nvSpPr>
        <p:spPr/>
        <p:txBody>
          <a:bodyPr>
            <a:normAutofit fontScale="90000"/>
          </a:bodyPr>
          <a:lstStyle/>
          <a:p>
            <a:r>
              <a:rPr lang="en-US" b="1" dirty="0" smtClean="0">
                <a:solidFill>
                  <a:schemeClr val="bg1"/>
                </a:solidFill>
              </a:rPr>
              <a:t>OPENING THE</a:t>
            </a:r>
            <a:br>
              <a:rPr lang="en-US" b="1" dirty="0" smtClean="0">
                <a:solidFill>
                  <a:schemeClr val="bg1"/>
                </a:solidFill>
              </a:rPr>
            </a:br>
            <a:r>
              <a:rPr lang="en-US" b="1" dirty="0" smtClean="0">
                <a:solidFill>
                  <a:schemeClr val="bg1"/>
                </a:solidFill>
              </a:rPr>
              <a:t>CONNECTION</a:t>
            </a:r>
            <a:endParaRPr lang="en-US" b="1" dirty="0">
              <a:solidFill>
                <a:schemeClr val="bg1"/>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lnSpcReduction="10000"/>
          </a:bodyPr>
          <a:lstStyle/>
          <a:p>
            <a:endParaRPr lang="en-US" dirty="0" smtClean="0"/>
          </a:p>
          <a:p>
            <a:endParaRPr lang="en-US" dirty="0" smtClean="0"/>
          </a:p>
          <a:p>
            <a:r>
              <a:rPr lang="en-US" b="1" u="sng" dirty="0" smtClean="0">
                <a:solidFill>
                  <a:schemeClr val="bg1"/>
                </a:solidFill>
              </a:rPr>
              <a:t>Sample Call 1:</a:t>
            </a:r>
          </a:p>
          <a:p>
            <a:pPr>
              <a:buNone/>
            </a:pPr>
            <a:r>
              <a:rPr lang="en-US" dirty="0" smtClean="0"/>
              <a:t>  </a:t>
            </a:r>
          </a:p>
          <a:p>
            <a:pPr>
              <a:buNone/>
            </a:pPr>
            <a:r>
              <a:rPr lang="en-US" sz="2400" b="1" dirty="0" err="1" smtClean="0">
                <a:solidFill>
                  <a:srgbClr val="FFFF00"/>
                </a:solidFill>
              </a:rPr>
              <a:t>ajaxreq.open</a:t>
            </a:r>
            <a:r>
              <a:rPr lang="en-US" sz="2400" b="1" dirty="0" smtClean="0">
                <a:solidFill>
                  <a:srgbClr val="FFFF00"/>
                </a:solidFill>
              </a:rPr>
              <a:t>(“GET” ,”</a:t>
            </a:r>
            <a:r>
              <a:rPr lang="en-US" sz="2400" b="1" dirty="0" err="1" smtClean="0">
                <a:solidFill>
                  <a:srgbClr val="FFFF00"/>
                </a:solidFill>
              </a:rPr>
              <a:t>getdetails.jsp”,true</a:t>
            </a:r>
            <a:r>
              <a:rPr lang="en-US" sz="2400" b="1" dirty="0" smtClean="0">
                <a:solidFill>
                  <a:srgbClr val="FFFF00"/>
                </a:solidFill>
              </a:rPr>
              <a:t>);</a:t>
            </a:r>
          </a:p>
          <a:p>
            <a:endParaRPr lang="en-US" sz="2400" b="1" u="sng" dirty="0" smtClean="0"/>
          </a:p>
          <a:p>
            <a:r>
              <a:rPr lang="en-US" b="1" u="sng" dirty="0" smtClean="0">
                <a:solidFill>
                  <a:schemeClr val="bg1"/>
                </a:solidFill>
              </a:rPr>
              <a:t>Sample Call 2:</a:t>
            </a:r>
          </a:p>
          <a:p>
            <a:pPr>
              <a:buNone/>
            </a:pPr>
            <a:r>
              <a:rPr lang="en-US" sz="2400" dirty="0" smtClean="0"/>
              <a:t>  </a:t>
            </a:r>
          </a:p>
          <a:p>
            <a:pPr>
              <a:buNone/>
            </a:pPr>
            <a:r>
              <a:rPr lang="en-US" sz="2400" b="1" dirty="0" err="1" smtClean="0">
                <a:solidFill>
                  <a:srgbClr val="FFFF00"/>
                </a:solidFill>
              </a:rPr>
              <a:t>ajaxreq.open</a:t>
            </a:r>
            <a:r>
              <a:rPr lang="en-US" sz="2400" b="1" dirty="0" smtClean="0">
                <a:solidFill>
                  <a:srgbClr val="FFFF00"/>
                </a:solidFill>
              </a:rPr>
              <a:t>(“GET” ,”</a:t>
            </a:r>
            <a:r>
              <a:rPr lang="en-US" sz="2400" b="1" dirty="0" err="1" smtClean="0">
                <a:solidFill>
                  <a:srgbClr val="FFFF00"/>
                </a:solidFill>
              </a:rPr>
              <a:t>getdetails.jsp?roll</a:t>
            </a:r>
            <a:r>
              <a:rPr lang="en-US" sz="2400" b="1" dirty="0" smtClean="0">
                <a:solidFill>
                  <a:srgbClr val="FFFF00"/>
                </a:solidFill>
              </a:rPr>
              <a:t>=15”,true);</a:t>
            </a:r>
          </a:p>
          <a:p>
            <a:pPr>
              <a:buNone/>
            </a:pPr>
            <a:endParaRPr lang="en-US" sz="2400" b="1" dirty="0">
              <a:solidFill>
                <a:srgbClr val="FFFF00"/>
              </a:solidFill>
            </a:endParaRPr>
          </a:p>
        </p:txBody>
      </p:sp>
      <p:sp>
        <p:nvSpPr>
          <p:cNvPr id="9" name="Title 1"/>
          <p:cNvSpPr>
            <a:spLocks noGrp="1"/>
          </p:cNvSpPr>
          <p:nvPr>
            <p:ph type="title"/>
          </p:nvPr>
        </p:nvSpPr>
        <p:spPr/>
        <p:txBody>
          <a:bodyPr>
            <a:normAutofit fontScale="90000"/>
          </a:bodyPr>
          <a:lstStyle/>
          <a:p>
            <a:r>
              <a:rPr lang="en-US" b="1" dirty="0" smtClean="0">
                <a:solidFill>
                  <a:schemeClr val="bg1"/>
                </a:solidFill>
              </a:rPr>
              <a:t>OPENING THE</a:t>
            </a:r>
            <a:br>
              <a:rPr lang="en-US" b="1" dirty="0" smtClean="0">
                <a:solidFill>
                  <a:schemeClr val="bg1"/>
                </a:solidFill>
              </a:rPr>
            </a:br>
            <a:r>
              <a:rPr lang="en-US" b="1" dirty="0" smtClean="0">
                <a:solidFill>
                  <a:schemeClr val="bg1"/>
                </a:solidFill>
              </a:rPr>
              <a:t>CONNECTION</a:t>
            </a:r>
            <a:endParaRPr lang="en-US" b="1" dirty="0">
              <a:solidFill>
                <a:schemeClr val="bg1"/>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animEffect transition="in" filter="blinds(horizontal)">
                                      <p:cBhvr>
                                        <p:cTn id="10" dur="500"/>
                                        <p:tgtEl>
                                          <p:spTgt spid="7">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animEffect transition="in" filter="blinds(horizontal)">
                                      <p:cBhvr>
                                        <p:cTn id="13"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fontScale="90000"/>
          </a:bodyPr>
          <a:lstStyle/>
          <a:p>
            <a:r>
              <a:rPr lang="en-US" b="1" dirty="0" smtClean="0">
                <a:solidFill>
                  <a:schemeClr val="bg1"/>
                </a:solidFill>
              </a:rPr>
              <a:t>SENDING THE</a:t>
            </a:r>
            <a:br>
              <a:rPr lang="en-US" b="1" dirty="0" smtClean="0">
                <a:solidFill>
                  <a:schemeClr val="bg1"/>
                </a:solidFill>
              </a:rPr>
            </a:br>
            <a:r>
              <a:rPr lang="en-US" b="1" dirty="0" smtClean="0">
                <a:solidFill>
                  <a:schemeClr val="bg1"/>
                </a:solidFill>
              </a:rPr>
              <a:t>REQUEST</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lnSpcReduction="10000"/>
          </a:bodyPr>
          <a:lstStyle/>
          <a:p>
            <a:r>
              <a:rPr lang="en-US" dirty="0" smtClean="0">
                <a:solidFill>
                  <a:schemeClr val="bg1"/>
                </a:solidFill>
              </a:rPr>
              <a:t>Once we have </a:t>
            </a:r>
            <a:r>
              <a:rPr lang="en-US" i="1" dirty="0" smtClean="0">
                <a:solidFill>
                  <a:srgbClr val="FFFF00"/>
                </a:solidFill>
              </a:rPr>
              <a:t>established the connection </a:t>
            </a:r>
            <a:r>
              <a:rPr lang="en-US" dirty="0" smtClean="0">
                <a:solidFill>
                  <a:schemeClr val="bg1"/>
                </a:solidFill>
              </a:rPr>
              <a:t>to the server we can </a:t>
            </a:r>
            <a:r>
              <a:rPr lang="en-US" i="1" dirty="0" smtClean="0">
                <a:solidFill>
                  <a:srgbClr val="FFFF00"/>
                </a:solidFill>
              </a:rPr>
              <a:t>send request to the server</a:t>
            </a:r>
            <a:r>
              <a:rPr lang="en-US" dirty="0" smtClean="0">
                <a:solidFill>
                  <a:srgbClr val="FFFF00"/>
                </a:solidFill>
              </a:rPr>
              <a:t>.</a:t>
            </a:r>
          </a:p>
          <a:p>
            <a:endParaRPr lang="en-US" dirty="0" smtClean="0"/>
          </a:p>
          <a:p>
            <a:r>
              <a:rPr lang="en-US" dirty="0" smtClean="0">
                <a:solidFill>
                  <a:schemeClr val="bg1"/>
                </a:solidFill>
              </a:rPr>
              <a:t>To do this we use another method provided by the </a:t>
            </a:r>
            <a:r>
              <a:rPr lang="en-US" b="1" dirty="0" err="1" smtClean="0">
                <a:solidFill>
                  <a:srgbClr val="FFFF00"/>
                </a:solidFill>
              </a:rPr>
              <a:t>XMLHttpRequest</a:t>
            </a:r>
            <a:r>
              <a:rPr lang="en-US" b="1" dirty="0" smtClean="0"/>
              <a:t> </a:t>
            </a:r>
            <a:r>
              <a:rPr lang="en-US" dirty="0" smtClean="0">
                <a:solidFill>
                  <a:schemeClr val="bg1"/>
                </a:solidFill>
              </a:rPr>
              <a:t>object  called </a:t>
            </a:r>
            <a:r>
              <a:rPr lang="en-US" b="1" dirty="0" smtClean="0">
                <a:solidFill>
                  <a:schemeClr val="bg1"/>
                </a:solidFill>
              </a:rPr>
              <a:t>send() </a:t>
            </a:r>
            <a:r>
              <a:rPr lang="en-US" dirty="0" smtClean="0">
                <a:solidFill>
                  <a:schemeClr val="bg1"/>
                </a:solidFill>
              </a:rPr>
              <a:t>which has the following form:</a:t>
            </a:r>
          </a:p>
          <a:p>
            <a:pPr>
              <a:buNone/>
            </a:pPr>
            <a:r>
              <a:rPr lang="en-US" dirty="0" smtClean="0">
                <a:solidFill>
                  <a:srgbClr val="FFFF00"/>
                </a:solidFill>
              </a:rPr>
              <a:t>                   </a:t>
            </a:r>
            <a:r>
              <a:rPr lang="en-US" i="1" dirty="0" smtClean="0">
                <a:solidFill>
                  <a:srgbClr val="FFFF00"/>
                </a:solidFill>
              </a:rPr>
              <a:t>send(parameter);</a:t>
            </a:r>
          </a:p>
          <a:p>
            <a:r>
              <a:rPr lang="en-US" dirty="0" smtClean="0">
                <a:solidFill>
                  <a:schemeClr val="bg1"/>
                </a:solidFill>
              </a:rPr>
              <a:t>If we have used </a:t>
            </a:r>
            <a:r>
              <a:rPr lang="en-US" dirty="0" smtClean="0">
                <a:solidFill>
                  <a:srgbClr val="FFFF00"/>
                </a:solidFill>
              </a:rPr>
              <a:t>“</a:t>
            </a:r>
            <a:r>
              <a:rPr lang="en-US" b="1" dirty="0" smtClean="0">
                <a:solidFill>
                  <a:srgbClr val="FFFF00"/>
                </a:solidFill>
              </a:rPr>
              <a:t>GET</a:t>
            </a:r>
            <a:r>
              <a:rPr lang="en-US" dirty="0" smtClean="0">
                <a:solidFill>
                  <a:srgbClr val="FFFF00"/>
                </a:solidFill>
              </a:rPr>
              <a:t>” </a:t>
            </a:r>
            <a:r>
              <a:rPr lang="en-US" dirty="0" smtClean="0">
                <a:solidFill>
                  <a:schemeClr val="bg1"/>
                </a:solidFill>
              </a:rPr>
              <a:t>as argument in </a:t>
            </a:r>
            <a:r>
              <a:rPr lang="en-US" b="1" dirty="0" smtClean="0">
                <a:solidFill>
                  <a:srgbClr val="FFFF00"/>
                </a:solidFill>
              </a:rPr>
              <a:t>open() </a:t>
            </a:r>
            <a:r>
              <a:rPr lang="en-US" dirty="0" smtClean="0">
                <a:solidFill>
                  <a:schemeClr val="bg1"/>
                </a:solidFill>
              </a:rPr>
              <a:t>then we pass </a:t>
            </a:r>
            <a:r>
              <a:rPr lang="en-US" b="1" dirty="0" smtClean="0">
                <a:solidFill>
                  <a:srgbClr val="FFFF00"/>
                </a:solidFill>
              </a:rPr>
              <a:t>null</a:t>
            </a:r>
            <a:r>
              <a:rPr lang="en-US" dirty="0" smtClean="0"/>
              <a:t> </a:t>
            </a:r>
            <a:r>
              <a:rPr lang="en-US" dirty="0" smtClean="0">
                <a:solidFill>
                  <a:schemeClr val="bg1"/>
                </a:solidFill>
              </a:rPr>
              <a:t>as parameter.</a:t>
            </a: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20000"/>
          </a:bodyPr>
          <a:lstStyle/>
          <a:p>
            <a:r>
              <a:rPr lang="en-US" dirty="0" smtClean="0">
                <a:solidFill>
                  <a:schemeClr val="bg1"/>
                </a:solidFill>
              </a:rPr>
              <a:t>Otherwise if we have used </a:t>
            </a:r>
            <a:r>
              <a:rPr lang="en-US" dirty="0" smtClean="0">
                <a:solidFill>
                  <a:srgbClr val="FFFF00"/>
                </a:solidFill>
              </a:rPr>
              <a:t>“</a:t>
            </a:r>
            <a:r>
              <a:rPr lang="en-US" b="1" dirty="0" smtClean="0">
                <a:solidFill>
                  <a:srgbClr val="FFFF00"/>
                </a:solidFill>
              </a:rPr>
              <a:t>POST</a:t>
            </a:r>
            <a:r>
              <a:rPr lang="en-US" dirty="0" smtClean="0">
                <a:solidFill>
                  <a:srgbClr val="FFFF00"/>
                </a:solidFill>
              </a:rPr>
              <a:t>” </a:t>
            </a:r>
            <a:r>
              <a:rPr lang="en-US" dirty="0" smtClean="0">
                <a:solidFill>
                  <a:schemeClr val="bg1"/>
                </a:solidFill>
              </a:rPr>
              <a:t>as argument in </a:t>
            </a:r>
            <a:r>
              <a:rPr lang="en-US" b="1" dirty="0" smtClean="0">
                <a:solidFill>
                  <a:srgbClr val="FFFF00"/>
                </a:solidFill>
              </a:rPr>
              <a:t>open() </a:t>
            </a:r>
            <a:r>
              <a:rPr lang="en-US" dirty="0" smtClean="0">
                <a:solidFill>
                  <a:schemeClr val="bg1"/>
                </a:solidFill>
              </a:rPr>
              <a:t>then we have to do 2 things:</a:t>
            </a:r>
          </a:p>
          <a:p>
            <a:pPr marL="514350" indent="-514350">
              <a:buFont typeface="+mj-lt"/>
              <a:buAutoNum type="arabicPeriod"/>
            </a:pPr>
            <a:endParaRPr lang="en-US" dirty="0" smtClean="0">
              <a:solidFill>
                <a:schemeClr val="bg1"/>
              </a:solidFill>
            </a:endParaRPr>
          </a:p>
          <a:p>
            <a:pPr marL="514350" indent="-514350">
              <a:buFont typeface="+mj-lt"/>
              <a:buAutoNum type="arabicPeriod"/>
            </a:pPr>
            <a:r>
              <a:rPr lang="en-US" dirty="0" smtClean="0">
                <a:solidFill>
                  <a:schemeClr val="bg1"/>
                </a:solidFill>
              </a:rPr>
              <a:t>Call the</a:t>
            </a:r>
            <a:r>
              <a:rPr lang="en-US" dirty="0" smtClean="0"/>
              <a:t> </a:t>
            </a:r>
            <a:r>
              <a:rPr lang="en-US" b="1" dirty="0" err="1" smtClean="0">
                <a:solidFill>
                  <a:srgbClr val="FFFF00"/>
                </a:solidFill>
              </a:rPr>
              <a:t>setRequestHeader</a:t>
            </a:r>
            <a:r>
              <a:rPr lang="en-US" b="1" dirty="0" smtClean="0">
                <a:solidFill>
                  <a:srgbClr val="FFFF00"/>
                </a:solidFill>
              </a:rPr>
              <a:t>() </a:t>
            </a:r>
            <a:r>
              <a:rPr lang="en-US" dirty="0" smtClean="0">
                <a:solidFill>
                  <a:schemeClr val="bg1"/>
                </a:solidFill>
              </a:rPr>
              <a:t>method passing it </a:t>
            </a:r>
            <a:r>
              <a:rPr lang="en-US" dirty="0" smtClean="0">
                <a:solidFill>
                  <a:srgbClr val="FFFF00"/>
                </a:solidFill>
              </a:rPr>
              <a:t>“content-type”</a:t>
            </a:r>
            <a:r>
              <a:rPr lang="en-US" dirty="0" smtClean="0">
                <a:solidFill>
                  <a:schemeClr val="bg1"/>
                </a:solidFill>
              </a:rPr>
              <a:t>,</a:t>
            </a:r>
            <a:r>
              <a:rPr lang="en-US" dirty="0" smtClean="0"/>
              <a:t> </a:t>
            </a:r>
            <a:r>
              <a:rPr lang="en-US" dirty="0" smtClean="0">
                <a:solidFill>
                  <a:srgbClr val="FFFF00"/>
                </a:solidFill>
              </a:rPr>
              <a:t>“ application/x-www-form-</a:t>
            </a:r>
            <a:r>
              <a:rPr lang="en-US" dirty="0" err="1" smtClean="0">
                <a:solidFill>
                  <a:srgbClr val="FFFF00"/>
                </a:solidFill>
              </a:rPr>
              <a:t>urlencoded</a:t>
            </a:r>
            <a:r>
              <a:rPr lang="en-US" dirty="0" smtClean="0">
                <a:solidFill>
                  <a:srgbClr val="FFFF00"/>
                </a:solidFill>
              </a:rPr>
              <a:t>”</a:t>
            </a:r>
            <a:r>
              <a:rPr lang="en-US" dirty="0" smtClean="0"/>
              <a:t> </a:t>
            </a:r>
            <a:r>
              <a:rPr lang="en-US" dirty="0" smtClean="0">
                <a:solidFill>
                  <a:schemeClr val="bg1"/>
                </a:solidFill>
              </a:rPr>
              <a:t>as argument. This tells the server that the data is being sent as a part of request body.</a:t>
            </a:r>
          </a:p>
          <a:p>
            <a:pPr marL="514350" indent="-514350">
              <a:buFont typeface="+mj-lt"/>
              <a:buAutoNum type="arabicPeriod"/>
            </a:pPr>
            <a:endParaRPr lang="en-US" dirty="0" smtClean="0">
              <a:solidFill>
                <a:schemeClr val="bg1"/>
              </a:solidFill>
            </a:endParaRPr>
          </a:p>
          <a:p>
            <a:pPr marL="514350" indent="-514350">
              <a:buFont typeface="+mj-lt"/>
              <a:buAutoNum type="arabicPeriod"/>
            </a:pPr>
            <a:r>
              <a:rPr lang="en-US" dirty="0" smtClean="0">
                <a:solidFill>
                  <a:schemeClr val="bg1"/>
                </a:solidFill>
              </a:rPr>
              <a:t>Call</a:t>
            </a:r>
            <a:r>
              <a:rPr lang="en-US" dirty="0" smtClean="0"/>
              <a:t> </a:t>
            </a:r>
            <a:r>
              <a:rPr lang="en-US" b="1" dirty="0" smtClean="0">
                <a:solidFill>
                  <a:srgbClr val="FFFF00"/>
                </a:solidFill>
              </a:rPr>
              <a:t>send () </a:t>
            </a:r>
            <a:r>
              <a:rPr lang="en-US" dirty="0" smtClean="0">
                <a:solidFill>
                  <a:schemeClr val="bg1"/>
                </a:solidFill>
              </a:rPr>
              <a:t>by passing required parameter as argument.</a:t>
            </a:r>
          </a:p>
        </p:txBody>
      </p:sp>
      <p:sp>
        <p:nvSpPr>
          <p:cNvPr id="9" name="Title 1"/>
          <p:cNvSpPr>
            <a:spLocks noGrp="1"/>
          </p:cNvSpPr>
          <p:nvPr>
            <p:ph type="title"/>
          </p:nvPr>
        </p:nvSpPr>
        <p:spPr>
          <a:xfrm>
            <a:off x="357158" y="357166"/>
            <a:ext cx="8534400" cy="758952"/>
          </a:xfrm>
        </p:spPr>
        <p:txBody>
          <a:bodyPr>
            <a:normAutofit fontScale="90000"/>
          </a:bodyPr>
          <a:lstStyle/>
          <a:p>
            <a:r>
              <a:rPr lang="en-US" b="1" dirty="0" smtClean="0">
                <a:solidFill>
                  <a:schemeClr val="bg1"/>
                </a:solidFill>
              </a:rPr>
              <a:t>SENDING THE</a:t>
            </a:r>
            <a:br>
              <a:rPr lang="en-US" b="1" dirty="0" smtClean="0">
                <a:solidFill>
                  <a:schemeClr val="bg1"/>
                </a:solidFill>
              </a:rPr>
            </a:br>
            <a:r>
              <a:rPr lang="en-US" b="1" dirty="0" smtClean="0">
                <a:solidFill>
                  <a:schemeClr val="bg1"/>
                </a:solidFill>
              </a:rPr>
              <a:t>REQUEST</a:t>
            </a:r>
            <a:endParaRPr lang="en-US" b="1" dirty="0">
              <a:solidFill>
                <a:schemeClr val="bg1"/>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smtClean="0">
                <a:solidFill>
                  <a:schemeClr val="bg1"/>
                </a:solidFill>
              </a:rPr>
              <a:t>SAMPLE</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endParaRPr lang="en-US" dirty="0" smtClean="0"/>
          </a:p>
          <a:p>
            <a:r>
              <a:rPr lang="en-US" dirty="0" smtClean="0">
                <a:solidFill>
                  <a:schemeClr val="bg1"/>
                </a:solidFill>
              </a:rPr>
              <a:t>So the complete steps will become :</a:t>
            </a:r>
          </a:p>
          <a:p>
            <a:pPr>
              <a:buNone/>
            </a:pPr>
            <a:r>
              <a:rPr lang="en-US" dirty="0" smtClean="0"/>
              <a:t>         </a:t>
            </a:r>
          </a:p>
          <a:p>
            <a:pPr>
              <a:buNone/>
            </a:pPr>
            <a:r>
              <a:rPr lang="en-US" sz="2400" dirty="0" smtClean="0"/>
              <a:t>    </a:t>
            </a:r>
            <a:r>
              <a:rPr lang="en-US" sz="2400" dirty="0" err="1" smtClean="0">
                <a:solidFill>
                  <a:srgbClr val="FFFF00"/>
                </a:solidFill>
              </a:rPr>
              <a:t>ajaxreq.open</a:t>
            </a:r>
            <a:r>
              <a:rPr lang="en-US" sz="2400" dirty="0" smtClean="0">
                <a:solidFill>
                  <a:srgbClr val="FFFF00"/>
                </a:solidFill>
              </a:rPr>
              <a:t>(“POST” , “getdetails.jsp” , true);</a:t>
            </a:r>
          </a:p>
          <a:p>
            <a:pPr>
              <a:buNone/>
            </a:pPr>
            <a:r>
              <a:rPr lang="en-US" sz="2000" dirty="0" smtClean="0">
                <a:solidFill>
                  <a:srgbClr val="FFFF00"/>
                </a:solidFill>
              </a:rPr>
              <a:t>     </a:t>
            </a:r>
            <a:r>
              <a:rPr lang="en-US" sz="2200" dirty="0" err="1" smtClean="0">
                <a:solidFill>
                  <a:srgbClr val="FFFF00"/>
                </a:solidFill>
              </a:rPr>
              <a:t>ajaxreq.setRequestHeader</a:t>
            </a:r>
            <a:r>
              <a:rPr lang="en-US" sz="2200" dirty="0" smtClean="0">
                <a:solidFill>
                  <a:srgbClr val="FFFF00"/>
                </a:solidFill>
              </a:rPr>
              <a:t>(“content-type” , “application/x-www-  						form-</a:t>
            </a:r>
            <a:r>
              <a:rPr lang="en-US" sz="2200" dirty="0" err="1" smtClean="0">
                <a:solidFill>
                  <a:srgbClr val="FFFF00"/>
                </a:solidFill>
              </a:rPr>
              <a:t>urlencoded</a:t>
            </a:r>
            <a:r>
              <a:rPr lang="en-US" sz="2200" dirty="0" smtClean="0">
                <a:solidFill>
                  <a:srgbClr val="FFFF00"/>
                </a:solidFill>
              </a:rPr>
              <a:t>”);</a:t>
            </a:r>
          </a:p>
          <a:p>
            <a:pPr>
              <a:buNone/>
            </a:pPr>
            <a:r>
              <a:rPr lang="en-US" sz="2400" dirty="0" smtClean="0">
                <a:solidFill>
                  <a:srgbClr val="FFFF00"/>
                </a:solidFill>
              </a:rPr>
              <a:t>    </a:t>
            </a:r>
            <a:r>
              <a:rPr lang="en-US" sz="2400" dirty="0" err="1" smtClean="0">
                <a:solidFill>
                  <a:srgbClr val="FFFF00"/>
                </a:solidFill>
              </a:rPr>
              <a:t>ajaxreq.send</a:t>
            </a:r>
            <a:r>
              <a:rPr lang="en-US" sz="2400" dirty="0" smtClean="0">
                <a:solidFill>
                  <a:srgbClr val="FFFF00"/>
                </a:solidFill>
              </a:rPr>
              <a:t>(“roll=10”):</a:t>
            </a:r>
          </a:p>
          <a:p>
            <a:pPr>
              <a:buNone/>
            </a:pPr>
            <a:r>
              <a:rPr lang="en-US" sz="2000" dirty="0" smtClean="0">
                <a:solidFill>
                  <a:srgbClr val="FFFF00"/>
                </a:solidFill>
              </a:rPr>
              <a:t>  </a:t>
            </a:r>
          </a:p>
          <a:p>
            <a:pPr>
              <a:buNone/>
            </a:pPr>
            <a:endParaRPr lang="en-US" dirty="0" smtClean="0"/>
          </a:p>
          <a:p>
            <a:pPr>
              <a:buNone/>
            </a:pPr>
            <a:endParaRPr lang="en-US"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534400" cy="758952"/>
          </a:xfrm>
        </p:spPr>
        <p:txBody>
          <a:bodyPr>
            <a:normAutofit fontScale="90000"/>
          </a:bodyPr>
          <a:lstStyle/>
          <a:p>
            <a:r>
              <a:rPr lang="en-US" b="1" dirty="0" smtClean="0">
                <a:solidFill>
                  <a:schemeClr val="bg1"/>
                </a:solidFill>
              </a:rPr>
              <a:t>RETRIEVE THE DATA</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dirty="0" smtClean="0">
                <a:solidFill>
                  <a:schemeClr val="bg1"/>
                </a:solidFill>
              </a:rPr>
              <a:t>The last step is to receive the response sent by the server . </a:t>
            </a:r>
          </a:p>
          <a:p>
            <a:endParaRPr lang="en-US" dirty="0" smtClean="0"/>
          </a:p>
          <a:p>
            <a:r>
              <a:rPr lang="en-US" dirty="0" smtClean="0">
                <a:solidFill>
                  <a:schemeClr val="bg1"/>
                </a:solidFill>
              </a:rPr>
              <a:t>This done by  accessing the property </a:t>
            </a:r>
            <a:r>
              <a:rPr lang="en-US" b="1" dirty="0" err="1" smtClean="0">
                <a:solidFill>
                  <a:srgbClr val="FFFF00"/>
                </a:solidFill>
              </a:rPr>
              <a:t>responseText</a:t>
            </a:r>
            <a:r>
              <a:rPr lang="en-US" dirty="0" smtClean="0">
                <a:solidFill>
                  <a:srgbClr val="FFFF00"/>
                </a:solidFill>
              </a:rPr>
              <a:t> </a:t>
            </a:r>
            <a:r>
              <a:rPr lang="en-US" dirty="0" smtClean="0">
                <a:solidFill>
                  <a:schemeClr val="bg1"/>
                </a:solidFill>
              </a:rPr>
              <a:t>of</a:t>
            </a:r>
            <a:r>
              <a:rPr lang="en-US" dirty="0" smtClean="0"/>
              <a:t> </a:t>
            </a:r>
            <a:r>
              <a:rPr lang="en-US" b="1" dirty="0" err="1" smtClean="0">
                <a:solidFill>
                  <a:srgbClr val="FFFF00"/>
                </a:solidFill>
              </a:rPr>
              <a:t>XMLHttpRequest</a:t>
            </a:r>
            <a:r>
              <a:rPr lang="en-US" b="1" dirty="0" smtClean="0">
                <a:solidFill>
                  <a:srgbClr val="7030A0"/>
                </a:solidFill>
              </a:rPr>
              <a:t> </a:t>
            </a:r>
            <a:r>
              <a:rPr lang="en-US" dirty="0" smtClean="0">
                <a:solidFill>
                  <a:schemeClr val="bg1"/>
                </a:solidFill>
              </a:rPr>
              <a:t>object</a:t>
            </a:r>
          </a:p>
          <a:p>
            <a:pPr>
              <a:buNone/>
            </a:pPr>
            <a:r>
              <a:rPr lang="en-US" dirty="0" smtClean="0"/>
              <a:t>    </a:t>
            </a:r>
            <a:endParaRPr lang="en-US"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fontScale="90000"/>
          </a:bodyPr>
          <a:lstStyle/>
          <a:p>
            <a:r>
              <a:rPr lang="en-US" b="1" dirty="0" smtClean="0">
                <a:solidFill>
                  <a:schemeClr val="bg1"/>
                </a:solidFill>
              </a:rPr>
              <a:t>SYNTAX</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142844" y="1428736"/>
            <a:ext cx="8858312" cy="5214974"/>
          </a:xfrm>
          <a:solidFill>
            <a:srgbClr val="6C0000"/>
          </a:solidFill>
        </p:spPr>
        <p:txBody>
          <a:bodyPr>
            <a:normAutofit lnSpcReduction="10000"/>
          </a:bodyPr>
          <a:lstStyle/>
          <a:p>
            <a:pPr>
              <a:buNone/>
            </a:pPr>
            <a:endParaRPr lang="en-US" dirty="0" smtClean="0"/>
          </a:p>
          <a:p>
            <a:pPr>
              <a:buNone/>
            </a:pPr>
            <a:r>
              <a:rPr lang="en-US" dirty="0" smtClean="0">
                <a:solidFill>
                  <a:srgbClr val="FFFF00"/>
                </a:solidFill>
              </a:rPr>
              <a:t>function &lt;function name&gt; ()</a:t>
            </a:r>
          </a:p>
          <a:p>
            <a:pPr>
              <a:buNone/>
            </a:pPr>
            <a:r>
              <a:rPr lang="en-US" dirty="0" smtClean="0">
                <a:solidFill>
                  <a:srgbClr val="FFFF00"/>
                </a:solidFill>
              </a:rPr>
              <a:t>{</a:t>
            </a:r>
          </a:p>
          <a:p>
            <a:pPr>
              <a:buNone/>
            </a:pPr>
            <a:r>
              <a:rPr lang="en-US" dirty="0" smtClean="0">
                <a:solidFill>
                  <a:srgbClr val="FFFF00"/>
                </a:solidFill>
              </a:rPr>
              <a:t>If(</a:t>
            </a:r>
            <a:r>
              <a:rPr lang="en-US" dirty="0" err="1" smtClean="0">
                <a:solidFill>
                  <a:srgbClr val="FFFF00"/>
                </a:solidFill>
              </a:rPr>
              <a:t>ajaxreq.readystate</a:t>
            </a:r>
            <a:r>
              <a:rPr lang="en-US" dirty="0" smtClean="0">
                <a:solidFill>
                  <a:srgbClr val="FFFF00"/>
                </a:solidFill>
              </a:rPr>
              <a:t>==4)</a:t>
            </a:r>
          </a:p>
          <a:p>
            <a:pPr>
              <a:buNone/>
            </a:pPr>
            <a:r>
              <a:rPr lang="en-US" dirty="0" smtClean="0">
                <a:solidFill>
                  <a:srgbClr val="FFFF00"/>
                </a:solidFill>
              </a:rPr>
              <a:t>{</a:t>
            </a:r>
          </a:p>
          <a:p>
            <a:pPr>
              <a:buNone/>
            </a:pPr>
            <a:r>
              <a:rPr lang="en-US" dirty="0" smtClean="0">
                <a:solidFill>
                  <a:srgbClr val="FFFF00"/>
                </a:solidFill>
              </a:rPr>
              <a:t>    </a:t>
            </a:r>
            <a:r>
              <a:rPr lang="en-US" dirty="0" err="1" smtClean="0">
                <a:solidFill>
                  <a:srgbClr val="FFFF00"/>
                </a:solidFill>
              </a:rPr>
              <a:t>var</a:t>
            </a:r>
            <a:r>
              <a:rPr lang="en-US" dirty="0" smtClean="0">
                <a:solidFill>
                  <a:srgbClr val="FFFF00"/>
                </a:solidFill>
              </a:rPr>
              <a:t> x= </a:t>
            </a:r>
            <a:r>
              <a:rPr lang="en-US" dirty="0" err="1" smtClean="0">
                <a:solidFill>
                  <a:srgbClr val="FFFF00"/>
                </a:solidFill>
              </a:rPr>
              <a:t>ajaxreq.responseText</a:t>
            </a:r>
            <a:r>
              <a:rPr lang="en-US" dirty="0" smtClean="0">
                <a:solidFill>
                  <a:srgbClr val="FFFF00"/>
                </a:solidFill>
              </a:rPr>
              <a:t>;</a:t>
            </a:r>
          </a:p>
          <a:p>
            <a:pPr>
              <a:buNone/>
            </a:pPr>
            <a:r>
              <a:rPr lang="en-US" dirty="0" smtClean="0">
                <a:solidFill>
                  <a:srgbClr val="FFFF00"/>
                </a:solidFill>
              </a:rPr>
              <a:t>       //further processing</a:t>
            </a:r>
          </a:p>
          <a:p>
            <a:pPr>
              <a:buNone/>
            </a:pPr>
            <a:r>
              <a:rPr lang="en-US" dirty="0" smtClean="0">
                <a:solidFill>
                  <a:srgbClr val="FFFF00"/>
                </a:solidFill>
              </a:rPr>
              <a:t>}</a:t>
            </a:r>
          </a:p>
          <a:p>
            <a:pPr>
              <a:buNone/>
            </a:pPr>
            <a:r>
              <a:rPr lang="en-US" dirty="0" smtClean="0">
                <a:solidFill>
                  <a:srgbClr val="FFFF00"/>
                </a:solidFill>
              </a:rPr>
              <a:t>}</a:t>
            </a:r>
          </a:p>
          <a:p>
            <a:pPr>
              <a:buNone/>
            </a:pPr>
            <a:endParaRPr lang="en-US"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34400" cy="758952"/>
          </a:xfrm>
        </p:spPr>
        <p:txBody>
          <a:bodyPr>
            <a:normAutofit fontScale="90000"/>
          </a:bodyPr>
          <a:lstStyle/>
          <a:p>
            <a:r>
              <a:rPr lang="en-US" b="1" dirty="0" smtClean="0">
                <a:solidFill>
                  <a:schemeClr val="bg1"/>
                </a:solidFill>
              </a:rPr>
              <a:t>EXERCISE 1</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endParaRPr lang="en-IN" dirty="0" smtClean="0"/>
          </a:p>
          <a:p>
            <a:r>
              <a:rPr lang="en-IN" b="1" dirty="0" smtClean="0">
                <a:solidFill>
                  <a:srgbClr val="FFFF00"/>
                </a:solidFill>
              </a:rPr>
              <a:t>Write an AJAX based application to get the date from server and display it on the page.</a:t>
            </a:r>
          </a:p>
          <a:p>
            <a:endParaRPr lang="en-US" dirty="0">
              <a:solidFill>
                <a:srgbClr val="FF000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smtClean="0">
                <a:solidFill>
                  <a:schemeClr val="bg1"/>
                </a:solidFill>
              </a:rPr>
              <a:t>SOLUTION</a:t>
            </a:r>
            <a:br>
              <a:rPr lang="en-US" b="1" dirty="0" smtClean="0">
                <a:solidFill>
                  <a:schemeClr val="bg1"/>
                </a:solidFill>
              </a:rPr>
            </a:br>
            <a:r>
              <a:rPr lang="en-US" b="1" dirty="0" smtClean="0">
                <a:solidFill>
                  <a:schemeClr val="bg1"/>
                </a:solidFill>
              </a:rPr>
              <a:t>(The </a:t>
            </a:r>
            <a:r>
              <a:rPr lang="en-US" b="1" dirty="0" smtClean="0">
                <a:solidFill>
                  <a:srgbClr val="FFFF00"/>
                </a:solidFill>
              </a:rPr>
              <a:t>html</a:t>
            </a:r>
            <a:r>
              <a:rPr lang="en-US" b="1" dirty="0" smtClean="0">
                <a:solidFill>
                  <a:schemeClr val="bg1"/>
                </a:solidFill>
              </a:rPr>
              <a:t> Page)</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1026" name="Picture 2"/>
          <p:cNvPicPr>
            <a:picLocks noGrp="1" noChangeAspect="1" noChangeArrowheads="1"/>
          </p:cNvPicPr>
          <p:nvPr>
            <p:ph sz="quarter" idx="1"/>
          </p:nvPr>
        </p:nvPicPr>
        <p:blipFill>
          <a:blip r:embed="rId4"/>
          <a:srcRect/>
          <a:stretch>
            <a:fillRect/>
          </a:stretch>
        </p:blipFill>
        <p:spPr bwMode="auto">
          <a:xfrm>
            <a:off x="142844" y="1428736"/>
            <a:ext cx="8858312" cy="5429264"/>
          </a:xfrm>
          <a:prstGeom prst="rect">
            <a:avLst/>
          </a:prstGeom>
          <a:noFill/>
          <a:ln w="9525">
            <a:noFill/>
            <a:miter lim="800000"/>
            <a:headEnd/>
            <a:tailEnd/>
          </a:ln>
          <a:effectLst/>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2050" name="Picture 2"/>
          <p:cNvPicPr>
            <a:picLocks noGrp="1" noChangeAspect="1" noChangeArrowheads="1"/>
          </p:cNvPicPr>
          <p:nvPr>
            <p:ph sz="quarter" idx="1"/>
          </p:nvPr>
        </p:nvPicPr>
        <p:blipFill>
          <a:blip r:embed="rId4"/>
          <a:srcRect/>
          <a:stretch>
            <a:fillRect/>
          </a:stretch>
        </p:blipFill>
        <p:spPr bwMode="auto">
          <a:xfrm>
            <a:off x="142844" y="1428736"/>
            <a:ext cx="8858312" cy="5429263"/>
          </a:xfrm>
          <a:prstGeom prst="rect">
            <a:avLst/>
          </a:prstGeom>
          <a:noFill/>
          <a:ln w="9525">
            <a:noFill/>
            <a:miter lim="800000"/>
            <a:headEnd/>
            <a:tailEnd/>
          </a:ln>
          <a:effectLst/>
        </p:spPr>
      </p:pic>
      <p:sp>
        <p:nvSpPr>
          <p:cNvPr id="10" name="Title 1"/>
          <p:cNvSpPr>
            <a:spLocks noGrp="1"/>
          </p:cNvSpPr>
          <p:nvPr>
            <p:ph type="title"/>
          </p:nvPr>
        </p:nvSpPr>
        <p:spPr/>
        <p:txBody>
          <a:bodyPr>
            <a:normAutofit fontScale="90000"/>
          </a:bodyPr>
          <a:lstStyle/>
          <a:p>
            <a:r>
              <a:rPr lang="en-US" b="1" dirty="0" smtClean="0">
                <a:solidFill>
                  <a:schemeClr val="bg1"/>
                </a:solidFill>
              </a:rPr>
              <a:t>SOLUTION</a:t>
            </a:r>
            <a:br>
              <a:rPr lang="en-US" b="1" dirty="0" smtClean="0">
                <a:solidFill>
                  <a:schemeClr val="bg1"/>
                </a:solidFill>
              </a:rPr>
            </a:br>
            <a:r>
              <a:rPr lang="en-US" b="1" dirty="0" smtClean="0">
                <a:solidFill>
                  <a:schemeClr val="bg1"/>
                </a:solidFill>
              </a:rPr>
              <a:t>(The </a:t>
            </a:r>
            <a:r>
              <a:rPr lang="en-US" b="1" dirty="0" smtClean="0">
                <a:solidFill>
                  <a:srgbClr val="FFFF00"/>
                </a:solidFill>
              </a:rPr>
              <a:t>html </a:t>
            </a:r>
            <a:r>
              <a:rPr lang="en-US" b="1" dirty="0" smtClean="0">
                <a:solidFill>
                  <a:schemeClr val="bg1"/>
                </a:solidFill>
              </a:rPr>
              <a:t>Page)</a:t>
            </a:r>
            <a:endParaRPr lang="en-US" b="1" dirty="0">
              <a:solidFill>
                <a:schemeClr val="bg1"/>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PREREQUISITES</a:t>
            </a:r>
            <a:endParaRPr lang="en-IN" b="1" dirty="0">
              <a:solidFill>
                <a:schemeClr val="bg1"/>
              </a:solidFill>
            </a:endParaRPr>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r>
              <a:rPr lang="en-US" sz="2800" b="1" dirty="0" smtClean="0">
                <a:solidFill>
                  <a:schemeClr val="bg1"/>
                </a:solidFill>
              </a:rPr>
              <a:t>Familiarity with the following:</a:t>
            </a:r>
          </a:p>
          <a:p>
            <a:pPr lvl="1">
              <a:buSzPct val="100000"/>
            </a:pPr>
            <a:endParaRPr lang="en-US" sz="2200" b="1" dirty="0" smtClean="0">
              <a:solidFill>
                <a:schemeClr val="bg1"/>
              </a:solidFill>
            </a:endParaRPr>
          </a:p>
          <a:p>
            <a:pPr lvl="1">
              <a:buSzPct val="100000"/>
            </a:pPr>
            <a:r>
              <a:rPr lang="en-US" sz="2200" b="1" dirty="0" smtClean="0">
                <a:solidFill>
                  <a:srgbClr val="FFFF00"/>
                </a:solidFill>
              </a:rPr>
              <a:t>CLIENT SIDE</a:t>
            </a:r>
          </a:p>
          <a:p>
            <a:pPr lvl="2">
              <a:buSzPct val="100000"/>
            </a:pPr>
            <a:r>
              <a:rPr lang="en-US" sz="1800" b="1" dirty="0" smtClean="0">
                <a:solidFill>
                  <a:srgbClr val="00B0F0"/>
                </a:solidFill>
              </a:rPr>
              <a:t>HTML</a:t>
            </a:r>
          </a:p>
          <a:p>
            <a:pPr lvl="2">
              <a:buSzPct val="100000"/>
            </a:pPr>
            <a:r>
              <a:rPr lang="en-US" sz="1800" b="1" dirty="0" smtClean="0">
                <a:solidFill>
                  <a:srgbClr val="00B0F0"/>
                </a:solidFill>
              </a:rPr>
              <a:t>CSS</a:t>
            </a:r>
          </a:p>
          <a:p>
            <a:pPr lvl="2">
              <a:buSzPct val="100000"/>
            </a:pPr>
            <a:r>
              <a:rPr lang="en-US" sz="1800" b="1" dirty="0" smtClean="0">
                <a:solidFill>
                  <a:srgbClr val="00B0F0"/>
                </a:solidFill>
              </a:rPr>
              <a:t>Java Script</a:t>
            </a:r>
          </a:p>
          <a:p>
            <a:pPr lvl="2">
              <a:buSzPct val="100000"/>
            </a:pPr>
            <a:r>
              <a:rPr lang="en-US" sz="1800" b="1" dirty="0" smtClean="0">
                <a:solidFill>
                  <a:srgbClr val="00B0F0"/>
                </a:solidFill>
              </a:rPr>
              <a:t>DOM </a:t>
            </a:r>
          </a:p>
          <a:p>
            <a:pPr lvl="1">
              <a:buSzPct val="100000"/>
            </a:pPr>
            <a:endParaRPr lang="en-US" sz="2200" b="1" dirty="0" smtClean="0">
              <a:solidFill>
                <a:schemeClr val="bg1"/>
              </a:solidFill>
            </a:endParaRPr>
          </a:p>
          <a:p>
            <a:pPr lvl="1">
              <a:buSzPct val="100000"/>
            </a:pPr>
            <a:r>
              <a:rPr lang="en-US" sz="2200" b="1" dirty="0" smtClean="0">
                <a:solidFill>
                  <a:srgbClr val="FFFF00"/>
                </a:solidFill>
              </a:rPr>
              <a:t>SERVER SIDE</a:t>
            </a:r>
          </a:p>
          <a:p>
            <a:pPr lvl="2">
              <a:buSzPct val="100000"/>
            </a:pPr>
            <a:r>
              <a:rPr lang="en-US" sz="1800" b="1" dirty="0" smtClean="0">
                <a:solidFill>
                  <a:srgbClr val="00B0F0"/>
                </a:solidFill>
              </a:rPr>
              <a:t>JSP</a:t>
            </a:r>
          </a:p>
          <a:p>
            <a:pPr lvl="2">
              <a:buSzPct val="100000"/>
            </a:pPr>
            <a:r>
              <a:rPr lang="en-US" sz="1800" b="1" dirty="0" err="1" smtClean="0">
                <a:solidFill>
                  <a:srgbClr val="00B0F0"/>
                </a:solidFill>
              </a:rPr>
              <a:t>Servlets</a:t>
            </a:r>
            <a:endParaRPr lang="en-US" sz="1800" b="1" dirty="0" smtClean="0">
              <a:solidFill>
                <a:srgbClr val="00B0F0"/>
              </a:solidFill>
            </a:endParaRPr>
          </a:p>
          <a:p>
            <a:pPr lvl="2">
              <a:buSzPct val="100000"/>
            </a:pPr>
            <a:r>
              <a:rPr lang="en-US" sz="1800" b="1" dirty="0" smtClean="0">
                <a:solidFill>
                  <a:srgbClr val="00B0F0"/>
                </a:solidFill>
              </a:rPr>
              <a:t>JDBC</a:t>
            </a:r>
          </a:p>
          <a:p>
            <a:pPr lvl="1">
              <a:buSzPct val="100000"/>
              <a:buNone/>
            </a:pPr>
            <a:endParaRPr lang="en-US" sz="2200" b="1" dirty="0" smtClean="0">
              <a:solidFill>
                <a:schemeClr val="bg1"/>
              </a:solidFill>
            </a:endParaRPr>
          </a:p>
          <a:p>
            <a:pPr>
              <a:buSzPct val="100000"/>
            </a:pPr>
            <a:endParaRPr lang="en-US" sz="2600" b="1" dirty="0" smtClean="0">
              <a:solidFill>
                <a:schemeClr val="bg1"/>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8" name="Title 1"/>
          <p:cNvSpPr>
            <a:spLocks noGrp="1"/>
          </p:cNvSpPr>
          <p:nvPr>
            <p:ph type="title"/>
          </p:nvPr>
        </p:nvSpPr>
        <p:spPr/>
        <p:txBody>
          <a:bodyPr>
            <a:normAutofit fontScale="90000"/>
          </a:bodyPr>
          <a:lstStyle/>
          <a:p>
            <a:r>
              <a:rPr lang="en-US" b="1" dirty="0" smtClean="0">
                <a:solidFill>
                  <a:schemeClr val="bg1"/>
                </a:solidFill>
              </a:rPr>
              <a:t>SOLUTION</a:t>
            </a:r>
            <a:br>
              <a:rPr lang="en-US" b="1" dirty="0" smtClean="0">
                <a:solidFill>
                  <a:schemeClr val="bg1"/>
                </a:solidFill>
              </a:rPr>
            </a:br>
            <a:r>
              <a:rPr lang="en-US" b="1" dirty="0" smtClean="0">
                <a:solidFill>
                  <a:schemeClr val="bg1"/>
                </a:solidFill>
              </a:rPr>
              <a:t>(The </a:t>
            </a:r>
            <a:r>
              <a:rPr lang="en-US" b="1" dirty="0" err="1" smtClean="0">
                <a:solidFill>
                  <a:srgbClr val="FFFF00"/>
                </a:solidFill>
              </a:rPr>
              <a:t>jsp</a:t>
            </a:r>
            <a:r>
              <a:rPr lang="en-US" b="1" dirty="0" smtClean="0">
                <a:solidFill>
                  <a:schemeClr val="bg1"/>
                </a:solidFill>
              </a:rPr>
              <a:t> Page)</a:t>
            </a:r>
            <a:endParaRPr lang="en-US" b="1" dirty="0">
              <a:solidFill>
                <a:schemeClr val="bg1"/>
              </a:solidFill>
            </a:endParaRPr>
          </a:p>
        </p:txBody>
      </p:sp>
      <p:sp>
        <p:nvSpPr>
          <p:cNvPr id="7" name="Content Placeholder 6"/>
          <p:cNvSpPr>
            <a:spLocks noGrp="1"/>
          </p:cNvSpPr>
          <p:nvPr>
            <p:ph sz="quarter" idx="1"/>
          </p:nvPr>
        </p:nvSpPr>
        <p:spPr/>
        <p:txBody>
          <a:bodyPr>
            <a:normAutofit/>
          </a:bodyPr>
          <a:lstStyle/>
          <a:p>
            <a:pPr>
              <a:buNone/>
            </a:pPr>
            <a:r>
              <a:rPr lang="en-IN" sz="2800" b="1" dirty="0" smtClean="0">
                <a:solidFill>
                  <a:srgbClr val="FFFF00"/>
                </a:solidFill>
              </a:rPr>
              <a:t>&lt;%@ page import="</a:t>
            </a:r>
            <a:r>
              <a:rPr lang="en-IN" sz="2800" b="1" dirty="0" err="1" smtClean="0">
                <a:solidFill>
                  <a:srgbClr val="FFFF00"/>
                </a:solidFill>
              </a:rPr>
              <a:t>java.util</a:t>
            </a:r>
            <a:r>
              <a:rPr lang="en-IN" sz="2800" b="1" dirty="0" smtClean="0">
                <a:solidFill>
                  <a:srgbClr val="FFFF00"/>
                </a:solidFill>
              </a:rPr>
              <a:t>.*,</a:t>
            </a:r>
            <a:r>
              <a:rPr lang="en-IN" sz="2800" b="1" dirty="0" err="1" smtClean="0">
                <a:solidFill>
                  <a:srgbClr val="FFFF00"/>
                </a:solidFill>
              </a:rPr>
              <a:t>java.text</a:t>
            </a:r>
            <a:r>
              <a:rPr lang="en-IN" sz="2800" b="1" dirty="0" smtClean="0">
                <a:solidFill>
                  <a:srgbClr val="FFFF00"/>
                </a:solidFill>
              </a:rPr>
              <a:t>.*" %&gt;</a:t>
            </a:r>
          </a:p>
          <a:p>
            <a:pPr>
              <a:buNone/>
            </a:pPr>
            <a:r>
              <a:rPr lang="en-IN" sz="2800" b="1" dirty="0" smtClean="0">
                <a:solidFill>
                  <a:srgbClr val="FFFF00"/>
                </a:solidFill>
              </a:rPr>
              <a:t>&lt;%</a:t>
            </a:r>
          </a:p>
          <a:p>
            <a:pPr>
              <a:buNone/>
            </a:pPr>
            <a:r>
              <a:rPr lang="en-IN" sz="2800" b="1" dirty="0" smtClean="0">
                <a:solidFill>
                  <a:srgbClr val="FFFF00"/>
                </a:solidFill>
              </a:rPr>
              <a:t>Date today=new Date();</a:t>
            </a:r>
          </a:p>
          <a:p>
            <a:pPr>
              <a:buNone/>
            </a:pPr>
            <a:r>
              <a:rPr lang="en-IN" sz="2800" b="1" dirty="0" err="1" smtClean="0">
                <a:solidFill>
                  <a:srgbClr val="FFFF00"/>
                </a:solidFill>
              </a:rPr>
              <a:t>SimpleDateFormat</a:t>
            </a:r>
            <a:r>
              <a:rPr lang="en-IN" sz="2800" b="1" dirty="0" smtClean="0">
                <a:solidFill>
                  <a:srgbClr val="FFFF00"/>
                </a:solidFill>
              </a:rPr>
              <a:t> </a:t>
            </a:r>
            <a:r>
              <a:rPr lang="en-IN" sz="2800" b="1" dirty="0" err="1" smtClean="0">
                <a:solidFill>
                  <a:srgbClr val="FFFF00"/>
                </a:solidFill>
              </a:rPr>
              <a:t>sdf</a:t>
            </a:r>
            <a:r>
              <a:rPr lang="en-IN" sz="2800" b="1" dirty="0" smtClean="0">
                <a:solidFill>
                  <a:srgbClr val="FFFF00"/>
                </a:solidFill>
              </a:rPr>
              <a:t>=new </a:t>
            </a:r>
            <a:r>
              <a:rPr lang="en-IN" sz="2800" b="1" dirty="0" err="1" smtClean="0">
                <a:solidFill>
                  <a:srgbClr val="FFFF00"/>
                </a:solidFill>
              </a:rPr>
              <a:t>SimpleDateFormat</a:t>
            </a:r>
            <a:r>
              <a:rPr lang="en-IN" sz="2800" b="1" dirty="0" smtClean="0">
                <a:solidFill>
                  <a:srgbClr val="FFFF00"/>
                </a:solidFill>
              </a:rPr>
              <a:t>("</a:t>
            </a:r>
            <a:r>
              <a:rPr lang="en-IN" sz="2800" b="1" dirty="0" err="1" smtClean="0">
                <a:solidFill>
                  <a:srgbClr val="FFFF00"/>
                </a:solidFill>
              </a:rPr>
              <a:t>dd</a:t>
            </a:r>
            <a:r>
              <a:rPr lang="en-IN" sz="2800" b="1" dirty="0" smtClean="0">
                <a:solidFill>
                  <a:srgbClr val="FFFF00"/>
                </a:solidFill>
              </a:rPr>
              <a:t>-MMM-</a:t>
            </a:r>
            <a:r>
              <a:rPr lang="en-IN" sz="2800" b="1" dirty="0" err="1" smtClean="0">
                <a:solidFill>
                  <a:srgbClr val="FFFF00"/>
                </a:solidFill>
              </a:rPr>
              <a:t>yyyy</a:t>
            </a:r>
            <a:r>
              <a:rPr lang="en-IN" sz="2800" b="1" dirty="0" smtClean="0">
                <a:solidFill>
                  <a:srgbClr val="FFFF00"/>
                </a:solidFill>
              </a:rPr>
              <a:t>");</a:t>
            </a:r>
          </a:p>
          <a:p>
            <a:pPr>
              <a:buNone/>
            </a:pPr>
            <a:r>
              <a:rPr lang="en-IN" sz="2800" b="1" dirty="0" smtClean="0">
                <a:solidFill>
                  <a:srgbClr val="FFFF00"/>
                </a:solidFill>
              </a:rPr>
              <a:t>String </a:t>
            </a:r>
            <a:r>
              <a:rPr lang="en-IN" sz="2800" b="1" dirty="0" err="1" smtClean="0">
                <a:solidFill>
                  <a:srgbClr val="FFFF00"/>
                </a:solidFill>
              </a:rPr>
              <a:t>str</a:t>
            </a:r>
            <a:r>
              <a:rPr lang="en-IN" sz="2800" b="1" dirty="0" smtClean="0">
                <a:solidFill>
                  <a:srgbClr val="FFFF00"/>
                </a:solidFill>
              </a:rPr>
              <a:t>=</a:t>
            </a:r>
            <a:r>
              <a:rPr lang="en-IN" sz="2800" b="1" dirty="0" err="1" smtClean="0">
                <a:solidFill>
                  <a:srgbClr val="FFFF00"/>
                </a:solidFill>
              </a:rPr>
              <a:t>sdf.format</a:t>
            </a:r>
            <a:r>
              <a:rPr lang="en-IN" sz="2800" b="1" dirty="0" smtClean="0">
                <a:solidFill>
                  <a:srgbClr val="FFFF00"/>
                </a:solidFill>
              </a:rPr>
              <a:t>(today);</a:t>
            </a:r>
          </a:p>
          <a:p>
            <a:pPr>
              <a:buNone/>
            </a:pPr>
            <a:r>
              <a:rPr lang="en-IN" sz="2800" b="1" dirty="0" smtClean="0">
                <a:solidFill>
                  <a:srgbClr val="FFFF00"/>
                </a:solidFill>
              </a:rPr>
              <a:t>%&gt;</a:t>
            </a:r>
          </a:p>
          <a:p>
            <a:pPr>
              <a:buNone/>
            </a:pPr>
            <a:r>
              <a:rPr lang="en-IN" sz="2800" b="1" dirty="0" smtClean="0">
                <a:solidFill>
                  <a:srgbClr val="FFFF00"/>
                </a:solidFill>
              </a:rPr>
              <a:t>&lt;h3&gt;Date  at server is &lt;%= </a:t>
            </a:r>
            <a:r>
              <a:rPr lang="en-IN" sz="2800" b="1" dirty="0" err="1" smtClean="0">
                <a:solidFill>
                  <a:srgbClr val="FFFF00"/>
                </a:solidFill>
              </a:rPr>
              <a:t>str</a:t>
            </a:r>
            <a:r>
              <a:rPr lang="en-IN" sz="2800" b="1" dirty="0" smtClean="0">
                <a:solidFill>
                  <a:srgbClr val="FFFF00"/>
                </a:solidFill>
              </a:rPr>
              <a:t> %&gt;&lt;/h3&gt;</a:t>
            </a:r>
            <a:endParaRPr lang="en-IN" sz="2800" b="1" dirty="0">
              <a:solidFill>
                <a:srgbClr val="FFFF0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34400" cy="758952"/>
          </a:xfrm>
        </p:spPr>
        <p:txBody>
          <a:bodyPr>
            <a:normAutofit fontScale="90000"/>
          </a:bodyPr>
          <a:lstStyle/>
          <a:p>
            <a:r>
              <a:rPr lang="en-US" b="1" dirty="0" smtClean="0">
                <a:solidFill>
                  <a:schemeClr val="bg1"/>
                </a:solidFill>
              </a:rPr>
              <a:t>EXERCISE 2</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endParaRPr lang="en-IN" dirty="0" smtClean="0"/>
          </a:p>
          <a:p>
            <a:r>
              <a:rPr lang="en-IN" b="1" dirty="0" smtClean="0">
                <a:solidFill>
                  <a:srgbClr val="FFFF00"/>
                </a:solidFill>
              </a:rPr>
              <a:t>Write an AJAX based application to accept two </a:t>
            </a:r>
            <a:r>
              <a:rPr lang="en-IN" b="1" dirty="0" err="1" smtClean="0">
                <a:solidFill>
                  <a:srgbClr val="FFFF00"/>
                </a:solidFill>
              </a:rPr>
              <a:t>nos</a:t>
            </a:r>
            <a:r>
              <a:rPr lang="en-IN" b="1" dirty="0" smtClean="0">
                <a:solidFill>
                  <a:srgbClr val="FFFF00"/>
                </a:solidFill>
              </a:rPr>
              <a:t> from the user , send them to the server, receive their sum from the server and display the result on the page.</a:t>
            </a:r>
            <a:endParaRPr lang="en-US" dirty="0">
              <a:solidFill>
                <a:srgbClr val="FFFF0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smtClean="0">
                <a:solidFill>
                  <a:schemeClr val="bg1"/>
                </a:solidFill>
              </a:rPr>
              <a:t>SOLUTION</a:t>
            </a:r>
            <a:br>
              <a:rPr lang="en-US" b="1" dirty="0" smtClean="0">
                <a:solidFill>
                  <a:schemeClr val="bg1"/>
                </a:solidFill>
              </a:rPr>
            </a:br>
            <a:r>
              <a:rPr lang="en-US" b="1" dirty="0" smtClean="0">
                <a:solidFill>
                  <a:schemeClr val="bg1"/>
                </a:solidFill>
              </a:rPr>
              <a:t>(The </a:t>
            </a:r>
            <a:r>
              <a:rPr lang="en-US" b="1" dirty="0" smtClean="0">
                <a:solidFill>
                  <a:srgbClr val="FFFF00"/>
                </a:solidFill>
              </a:rPr>
              <a:t>html</a:t>
            </a:r>
            <a:r>
              <a:rPr lang="en-US" b="1" dirty="0" smtClean="0">
                <a:solidFill>
                  <a:schemeClr val="bg1"/>
                </a:solidFill>
              </a:rPr>
              <a:t> Page)</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3074" name="Picture 2"/>
          <p:cNvPicPr>
            <a:picLocks noGrp="1" noChangeAspect="1" noChangeArrowheads="1"/>
          </p:cNvPicPr>
          <p:nvPr>
            <p:ph sz="quarter" idx="1"/>
          </p:nvPr>
        </p:nvPicPr>
        <p:blipFill>
          <a:blip r:embed="rId4"/>
          <a:srcRect/>
          <a:stretch>
            <a:fillRect/>
          </a:stretch>
        </p:blipFill>
        <p:spPr bwMode="auto">
          <a:xfrm>
            <a:off x="142844" y="1428736"/>
            <a:ext cx="8858312" cy="5286412"/>
          </a:xfrm>
          <a:prstGeom prst="rect">
            <a:avLst/>
          </a:prstGeom>
          <a:noFill/>
          <a:ln w="9525">
            <a:noFill/>
            <a:miter lim="800000"/>
            <a:headEnd/>
            <a:tailEnd/>
          </a:ln>
          <a:effectLst/>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534400" cy="758952"/>
          </a:xfrm>
        </p:spPr>
        <p:txBody>
          <a:bodyPr>
            <a:normAutofit fontScale="90000"/>
          </a:bodyPr>
          <a:lstStyle/>
          <a:p>
            <a:r>
              <a:rPr lang="en-US" b="1" dirty="0" smtClean="0">
                <a:solidFill>
                  <a:schemeClr val="bg1"/>
                </a:solidFill>
              </a:rPr>
              <a:t>SOLUTION</a:t>
            </a:r>
            <a:br>
              <a:rPr lang="en-US" b="1" dirty="0" smtClean="0">
                <a:solidFill>
                  <a:schemeClr val="bg1"/>
                </a:solidFill>
              </a:rPr>
            </a:br>
            <a:r>
              <a:rPr lang="en-US" b="1" dirty="0" smtClean="0">
                <a:solidFill>
                  <a:schemeClr val="bg1"/>
                </a:solidFill>
              </a:rPr>
              <a:t>(The </a:t>
            </a:r>
            <a:r>
              <a:rPr lang="en-US" b="1" dirty="0" smtClean="0">
                <a:solidFill>
                  <a:srgbClr val="FFFF00"/>
                </a:solidFill>
              </a:rPr>
              <a:t>html</a:t>
            </a:r>
            <a:r>
              <a:rPr lang="en-US" b="1" dirty="0" smtClean="0">
                <a:solidFill>
                  <a:schemeClr val="bg1"/>
                </a:solidFill>
              </a:rPr>
              <a:t> Page)</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4098" name="Picture 2"/>
          <p:cNvPicPr>
            <a:picLocks noGrp="1" noChangeAspect="1" noChangeArrowheads="1"/>
          </p:cNvPicPr>
          <p:nvPr>
            <p:ph sz="quarter" idx="1"/>
          </p:nvPr>
        </p:nvPicPr>
        <p:blipFill>
          <a:blip r:embed="rId4"/>
          <a:srcRect/>
          <a:stretch>
            <a:fillRect/>
          </a:stretch>
        </p:blipFill>
        <p:spPr bwMode="auto">
          <a:xfrm>
            <a:off x="214282" y="1527174"/>
            <a:ext cx="8786874" cy="5116535"/>
          </a:xfrm>
          <a:prstGeom prst="rect">
            <a:avLst/>
          </a:prstGeom>
          <a:noFill/>
          <a:ln w="9525">
            <a:noFill/>
            <a:miter lim="800000"/>
            <a:headEnd/>
            <a:tailEnd/>
          </a:ln>
          <a:effectLst/>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5122" name="Picture 2"/>
          <p:cNvPicPr>
            <a:picLocks noGrp="1" noChangeAspect="1" noChangeArrowheads="1"/>
          </p:cNvPicPr>
          <p:nvPr>
            <p:ph sz="quarter" idx="1"/>
          </p:nvPr>
        </p:nvPicPr>
        <p:blipFill>
          <a:blip r:embed="rId4"/>
          <a:srcRect/>
          <a:stretch>
            <a:fillRect/>
          </a:stretch>
        </p:blipFill>
        <p:spPr bwMode="auto">
          <a:xfrm>
            <a:off x="214282" y="1428736"/>
            <a:ext cx="8715436" cy="5214974"/>
          </a:xfrm>
          <a:prstGeom prst="rect">
            <a:avLst/>
          </a:prstGeom>
          <a:noFill/>
          <a:ln w="9525">
            <a:noFill/>
            <a:miter lim="800000"/>
            <a:headEnd/>
            <a:tailEnd/>
          </a:ln>
          <a:effectLst/>
        </p:spPr>
      </p:pic>
      <p:sp>
        <p:nvSpPr>
          <p:cNvPr id="8" name="Title 1"/>
          <p:cNvSpPr>
            <a:spLocks noGrp="1"/>
          </p:cNvSpPr>
          <p:nvPr>
            <p:ph type="title"/>
          </p:nvPr>
        </p:nvSpPr>
        <p:spPr/>
        <p:txBody>
          <a:bodyPr>
            <a:normAutofit fontScale="90000"/>
          </a:bodyPr>
          <a:lstStyle/>
          <a:p>
            <a:r>
              <a:rPr lang="en-US" b="1" dirty="0" smtClean="0">
                <a:solidFill>
                  <a:schemeClr val="bg1"/>
                </a:solidFill>
              </a:rPr>
              <a:t>SOLUTION</a:t>
            </a:r>
            <a:br>
              <a:rPr lang="en-US" b="1" dirty="0" smtClean="0">
                <a:solidFill>
                  <a:schemeClr val="bg1"/>
                </a:solidFill>
              </a:rPr>
            </a:br>
            <a:r>
              <a:rPr lang="en-US" b="1" dirty="0" smtClean="0">
                <a:solidFill>
                  <a:schemeClr val="bg1"/>
                </a:solidFill>
              </a:rPr>
              <a:t>(The </a:t>
            </a:r>
            <a:r>
              <a:rPr lang="en-US" b="1" dirty="0" err="1" smtClean="0">
                <a:solidFill>
                  <a:srgbClr val="FFFF00"/>
                </a:solidFill>
              </a:rPr>
              <a:t>jsp</a:t>
            </a:r>
            <a:r>
              <a:rPr lang="en-US" b="1" dirty="0" smtClean="0">
                <a:solidFill>
                  <a:schemeClr val="bg1"/>
                </a:solidFill>
              </a:rPr>
              <a:t> Page)</a:t>
            </a:r>
            <a:endParaRPr lang="en-US" b="1" dirty="0">
              <a:solidFill>
                <a:schemeClr val="bg1"/>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34400" cy="758952"/>
          </a:xfrm>
        </p:spPr>
        <p:txBody>
          <a:bodyPr>
            <a:normAutofit fontScale="90000"/>
          </a:bodyPr>
          <a:lstStyle/>
          <a:p>
            <a:r>
              <a:rPr lang="en-US" b="1" dirty="0" smtClean="0">
                <a:solidFill>
                  <a:schemeClr val="bg1"/>
                </a:solidFill>
              </a:rPr>
              <a:t>EXERCISE 3</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lnSpcReduction="10000"/>
          </a:bodyPr>
          <a:lstStyle/>
          <a:p>
            <a:endParaRPr lang="en-IN" dirty="0" smtClean="0"/>
          </a:p>
          <a:p>
            <a:r>
              <a:rPr lang="en-IN" b="1" dirty="0" smtClean="0">
                <a:solidFill>
                  <a:srgbClr val="FFFF00"/>
                </a:solidFill>
              </a:rPr>
              <a:t>Write an AJAX based application to accept an </a:t>
            </a:r>
            <a:r>
              <a:rPr lang="en-IN" b="1" dirty="0" smtClean="0">
                <a:solidFill>
                  <a:srgbClr val="00B0F0"/>
                </a:solidFill>
              </a:rPr>
              <a:t>Employee Name </a:t>
            </a:r>
            <a:r>
              <a:rPr lang="en-IN" b="1" dirty="0" smtClean="0">
                <a:solidFill>
                  <a:srgbClr val="FFFF00"/>
                </a:solidFill>
              </a:rPr>
              <a:t>from the user , send it to the server, receive his/her salary from the server and display the result on the page. </a:t>
            </a:r>
          </a:p>
          <a:p>
            <a:endParaRPr lang="en-US" b="1" dirty="0" smtClean="0">
              <a:solidFill>
                <a:srgbClr val="FFFF00"/>
              </a:solidFill>
            </a:endParaRPr>
          </a:p>
          <a:p>
            <a:r>
              <a:rPr lang="en-US" b="1" dirty="0" smtClean="0">
                <a:solidFill>
                  <a:srgbClr val="FFFF00"/>
                </a:solidFill>
              </a:rPr>
              <a:t>Assume names of all the Employees and their salaries are stored in the database in a table called </a:t>
            </a:r>
            <a:r>
              <a:rPr lang="en-US" b="1" dirty="0" smtClean="0">
                <a:solidFill>
                  <a:srgbClr val="00B0F0"/>
                </a:solidFill>
              </a:rPr>
              <a:t>EMP</a:t>
            </a:r>
            <a:r>
              <a:rPr lang="en-US" b="1" dirty="0" smtClean="0">
                <a:solidFill>
                  <a:srgbClr val="FFFF00"/>
                </a:solidFill>
              </a:rPr>
              <a:t> with columns as </a:t>
            </a:r>
            <a:r>
              <a:rPr lang="en-US" b="1" dirty="0" smtClean="0">
                <a:solidFill>
                  <a:srgbClr val="00B0F0"/>
                </a:solidFill>
              </a:rPr>
              <a:t>ENAME</a:t>
            </a:r>
            <a:r>
              <a:rPr lang="en-US" b="1" dirty="0" smtClean="0">
                <a:solidFill>
                  <a:srgbClr val="FFFF00"/>
                </a:solidFill>
              </a:rPr>
              <a:t> and </a:t>
            </a:r>
            <a:r>
              <a:rPr lang="en-US" b="1" dirty="0" smtClean="0">
                <a:solidFill>
                  <a:srgbClr val="00B0F0"/>
                </a:solidFill>
              </a:rPr>
              <a:t>SAL.</a:t>
            </a:r>
            <a:endParaRPr lang="en-US" dirty="0">
              <a:solidFill>
                <a:srgbClr val="00B0F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34400" cy="758952"/>
          </a:xfrm>
        </p:spPr>
        <p:txBody>
          <a:bodyPr>
            <a:normAutofit fontScale="90000"/>
          </a:bodyPr>
          <a:lstStyle/>
          <a:p>
            <a:r>
              <a:rPr lang="en-US" b="1" dirty="0" smtClean="0">
                <a:solidFill>
                  <a:schemeClr val="bg1"/>
                </a:solidFill>
              </a:rPr>
              <a:t>EXERCISE 4</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85000" lnSpcReduction="10000"/>
          </a:bodyPr>
          <a:lstStyle/>
          <a:p>
            <a:endParaRPr lang="en-IN" dirty="0" smtClean="0"/>
          </a:p>
          <a:p>
            <a:r>
              <a:rPr lang="en-IN" b="1" dirty="0" smtClean="0">
                <a:solidFill>
                  <a:srgbClr val="FFFF00"/>
                </a:solidFill>
              </a:rPr>
              <a:t>Write an AJAX based application to accept an </a:t>
            </a:r>
            <a:r>
              <a:rPr lang="en-IN" b="1" dirty="0" err="1" smtClean="0">
                <a:solidFill>
                  <a:srgbClr val="00B0F0"/>
                </a:solidFill>
              </a:rPr>
              <a:t>UserName</a:t>
            </a:r>
            <a:r>
              <a:rPr lang="en-IN" b="1" dirty="0" smtClean="0">
                <a:solidFill>
                  <a:srgbClr val="FFFF00"/>
                </a:solidFill>
              </a:rPr>
              <a:t> from the user , and verify whether this username is available or not. If it is available then show the message “</a:t>
            </a:r>
            <a:r>
              <a:rPr lang="en-IN" b="1" dirty="0" smtClean="0">
                <a:solidFill>
                  <a:srgbClr val="00B0F0"/>
                </a:solidFill>
              </a:rPr>
              <a:t>username available</a:t>
            </a:r>
            <a:r>
              <a:rPr lang="en-IN" b="1" dirty="0" smtClean="0">
                <a:solidFill>
                  <a:srgbClr val="FFFF00"/>
                </a:solidFill>
              </a:rPr>
              <a:t>” in </a:t>
            </a:r>
            <a:r>
              <a:rPr lang="en-IN" b="1" dirty="0" smtClean="0">
                <a:solidFill>
                  <a:srgbClr val="00B0F0"/>
                </a:solidFill>
              </a:rPr>
              <a:t>green</a:t>
            </a:r>
            <a:r>
              <a:rPr lang="en-IN" b="1" dirty="0" smtClean="0">
                <a:solidFill>
                  <a:srgbClr val="FFFF00"/>
                </a:solidFill>
              </a:rPr>
              <a:t> and if it is not available then show the message “</a:t>
            </a:r>
            <a:r>
              <a:rPr lang="en-IN" b="1" dirty="0" smtClean="0">
                <a:solidFill>
                  <a:srgbClr val="00B0F0"/>
                </a:solidFill>
              </a:rPr>
              <a:t>username not available</a:t>
            </a:r>
            <a:r>
              <a:rPr lang="en-IN" b="1" dirty="0" smtClean="0">
                <a:solidFill>
                  <a:srgbClr val="FFFF00"/>
                </a:solidFill>
              </a:rPr>
              <a:t>” in </a:t>
            </a:r>
            <a:r>
              <a:rPr lang="en-IN" b="1" dirty="0" smtClean="0">
                <a:solidFill>
                  <a:srgbClr val="00B0F0"/>
                </a:solidFill>
              </a:rPr>
              <a:t>red</a:t>
            </a:r>
            <a:r>
              <a:rPr lang="en-IN" b="1" dirty="0" smtClean="0">
                <a:solidFill>
                  <a:srgbClr val="FFFF00"/>
                </a:solidFill>
              </a:rPr>
              <a:t>.</a:t>
            </a:r>
          </a:p>
          <a:p>
            <a:endParaRPr lang="en-US" b="1" dirty="0" smtClean="0">
              <a:solidFill>
                <a:srgbClr val="FFFF00"/>
              </a:solidFill>
            </a:endParaRPr>
          </a:p>
          <a:p>
            <a:r>
              <a:rPr lang="en-US" b="1" dirty="0" smtClean="0">
                <a:solidFill>
                  <a:srgbClr val="FFFF00"/>
                </a:solidFill>
              </a:rPr>
              <a:t>Assume names of all the users and their passwords are stored in the database in a table called </a:t>
            </a:r>
            <a:r>
              <a:rPr lang="en-US" b="1" dirty="0" smtClean="0">
                <a:solidFill>
                  <a:srgbClr val="00B0F0"/>
                </a:solidFill>
              </a:rPr>
              <a:t>ALLUSERS </a:t>
            </a:r>
            <a:r>
              <a:rPr lang="en-US" b="1" dirty="0" smtClean="0">
                <a:solidFill>
                  <a:srgbClr val="FFFF00"/>
                </a:solidFill>
              </a:rPr>
              <a:t>with columns as </a:t>
            </a:r>
            <a:r>
              <a:rPr lang="en-US" b="1" dirty="0" smtClean="0">
                <a:solidFill>
                  <a:srgbClr val="00B0F0"/>
                </a:solidFill>
              </a:rPr>
              <a:t>USERNAME</a:t>
            </a:r>
            <a:r>
              <a:rPr lang="en-US" b="1" dirty="0" smtClean="0">
                <a:solidFill>
                  <a:srgbClr val="FFFF00"/>
                </a:solidFill>
              </a:rPr>
              <a:t> and </a:t>
            </a:r>
            <a:r>
              <a:rPr lang="en-US" b="1" dirty="0" smtClean="0">
                <a:solidFill>
                  <a:srgbClr val="00B0F0"/>
                </a:solidFill>
              </a:rPr>
              <a:t>PASSWORD</a:t>
            </a:r>
            <a:endParaRPr lang="en-US" dirty="0">
              <a:solidFill>
                <a:srgbClr val="00B0F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34400" cy="758952"/>
          </a:xfrm>
        </p:spPr>
        <p:txBody>
          <a:bodyPr>
            <a:normAutofit fontScale="90000"/>
          </a:bodyPr>
          <a:lstStyle/>
          <a:p>
            <a:r>
              <a:rPr lang="en-US" b="1" dirty="0" smtClean="0">
                <a:solidFill>
                  <a:schemeClr val="bg1"/>
                </a:solidFill>
              </a:rPr>
              <a:t>EXERCISE 5</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20000"/>
          </a:bodyPr>
          <a:lstStyle/>
          <a:p>
            <a:endParaRPr lang="en-IN" dirty="0" smtClean="0"/>
          </a:p>
          <a:p>
            <a:r>
              <a:rPr lang="en-IN" b="1" dirty="0" smtClean="0">
                <a:solidFill>
                  <a:srgbClr val="FFFF00"/>
                </a:solidFill>
              </a:rPr>
              <a:t>Write an AJAX based application to accept an </a:t>
            </a:r>
            <a:r>
              <a:rPr lang="en-IN" b="1" dirty="0" smtClean="0">
                <a:solidFill>
                  <a:srgbClr val="00B0F0"/>
                </a:solidFill>
              </a:rPr>
              <a:t>Employee Name </a:t>
            </a:r>
            <a:r>
              <a:rPr lang="en-IN" b="1" dirty="0" smtClean="0">
                <a:solidFill>
                  <a:srgbClr val="FFFF00"/>
                </a:solidFill>
              </a:rPr>
              <a:t>from the user , send it to the server, receive details (</a:t>
            </a:r>
            <a:r>
              <a:rPr lang="en-IN" b="1" dirty="0" smtClean="0">
                <a:solidFill>
                  <a:srgbClr val="00B0F0"/>
                </a:solidFill>
              </a:rPr>
              <a:t>EMPNO</a:t>
            </a:r>
            <a:r>
              <a:rPr lang="en-IN" b="1" dirty="0" smtClean="0">
                <a:solidFill>
                  <a:srgbClr val="FFFF00"/>
                </a:solidFill>
              </a:rPr>
              <a:t>,</a:t>
            </a:r>
            <a:r>
              <a:rPr lang="en-IN" b="1" dirty="0" smtClean="0">
                <a:solidFill>
                  <a:srgbClr val="00B0F0"/>
                </a:solidFill>
              </a:rPr>
              <a:t>ENAME</a:t>
            </a:r>
            <a:r>
              <a:rPr lang="en-IN" b="1" dirty="0" smtClean="0">
                <a:solidFill>
                  <a:srgbClr val="FFFF00"/>
                </a:solidFill>
              </a:rPr>
              <a:t>,</a:t>
            </a:r>
            <a:r>
              <a:rPr lang="en-IN" b="1" dirty="0" smtClean="0">
                <a:solidFill>
                  <a:srgbClr val="00B0F0"/>
                </a:solidFill>
              </a:rPr>
              <a:t>SAL</a:t>
            </a:r>
            <a:r>
              <a:rPr lang="en-IN" b="1" dirty="0" smtClean="0">
                <a:solidFill>
                  <a:srgbClr val="FFFF00"/>
                </a:solidFill>
              </a:rPr>
              <a:t>,</a:t>
            </a:r>
            <a:r>
              <a:rPr lang="en-IN" b="1" dirty="0" smtClean="0">
                <a:solidFill>
                  <a:srgbClr val="00B0F0"/>
                </a:solidFill>
              </a:rPr>
              <a:t>JOB</a:t>
            </a:r>
            <a:r>
              <a:rPr lang="en-IN" b="1" dirty="0" smtClean="0">
                <a:solidFill>
                  <a:srgbClr val="FFFF00"/>
                </a:solidFill>
              </a:rPr>
              <a:t>)from the server and display the result on the page. </a:t>
            </a:r>
          </a:p>
          <a:p>
            <a:endParaRPr lang="en-US" b="1" dirty="0" smtClean="0">
              <a:solidFill>
                <a:srgbClr val="FFFF00"/>
              </a:solidFill>
            </a:endParaRPr>
          </a:p>
          <a:p>
            <a:r>
              <a:rPr lang="en-US" b="1" dirty="0" smtClean="0">
                <a:solidFill>
                  <a:srgbClr val="FFFF00"/>
                </a:solidFill>
              </a:rPr>
              <a:t>Assume names of all the Employees and their salaries are stored in the database in a table called </a:t>
            </a:r>
            <a:r>
              <a:rPr lang="en-US" b="1" dirty="0" smtClean="0">
                <a:solidFill>
                  <a:srgbClr val="00B0F0"/>
                </a:solidFill>
              </a:rPr>
              <a:t>EMP</a:t>
            </a:r>
            <a:r>
              <a:rPr lang="en-US" b="1" dirty="0" smtClean="0">
                <a:solidFill>
                  <a:srgbClr val="FFFF00"/>
                </a:solidFill>
              </a:rPr>
              <a:t> with columns as </a:t>
            </a:r>
            <a:r>
              <a:rPr lang="en-US" b="1" dirty="0" smtClean="0">
                <a:solidFill>
                  <a:srgbClr val="00B0F0"/>
                </a:solidFill>
              </a:rPr>
              <a:t>EMPNO</a:t>
            </a:r>
            <a:r>
              <a:rPr lang="en-US" b="1" dirty="0" smtClean="0">
                <a:solidFill>
                  <a:srgbClr val="FFFF00"/>
                </a:solidFill>
              </a:rPr>
              <a:t>,</a:t>
            </a:r>
            <a:r>
              <a:rPr lang="en-US" b="1" dirty="0" smtClean="0">
                <a:solidFill>
                  <a:srgbClr val="00B0F0"/>
                </a:solidFill>
              </a:rPr>
              <a:t>ENAME,SAL</a:t>
            </a:r>
            <a:r>
              <a:rPr lang="en-US" b="1" dirty="0" smtClean="0">
                <a:solidFill>
                  <a:srgbClr val="FFFF00"/>
                </a:solidFill>
              </a:rPr>
              <a:t> and </a:t>
            </a:r>
            <a:r>
              <a:rPr lang="en-US" b="1" dirty="0" smtClean="0">
                <a:solidFill>
                  <a:srgbClr val="00B0F0"/>
                </a:solidFill>
              </a:rPr>
              <a:t>JOB.</a:t>
            </a:r>
            <a:endParaRPr lang="en-US" dirty="0">
              <a:solidFill>
                <a:srgbClr val="00B0F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34400" cy="758952"/>
          </a:xfrm>
        </p:spPr>
        <p:txBody>
          <a:bodyPr>
            <a:normAutofit fontScale="90000"/>
          </a:bodyPr>
          <a:lstStyle/>
          <a:p>
            <a:r>
              <a:rPr lang="en-US" b="1" dirty="0" smtClean="0">
                <a:solidFill>
                  <a:schemeClr val="bg1"/>
                </a:solidFill>
              </a:rPr>
              <a:t>EXERCISE 6</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85000" lnSpcReduction="20000"/>
          </a:bodyPr>
          <a:lstStyle/>
          <a:p>
            <a:endParaRPr lang="en-IN" dirty="0" smtClean="0"/>
          </a:p>
          <a:p>
            <a:r>
              <a:rPr lang="en-IN" b="1" dirty="0" smtClean="0">
                <a:solidFill>
                  <a:srgbClr val="FFFF00"/>
                </a:solidFill>
              </a:rPr>
              <a:t>Write an AJAX based application to allow the user to select  an </a:t>
            </a:r>
            <a:r>
              <a:rPr lang="en-IN" b="1" dirty="0" smtClean="0">
                <a:solidFill>
                  <a:srgbClr val="00B0F0"/>
                </a:solidFill>
              </a:rPr>
              <a:t>Employee Number </a:t>
            </a:r>
            <a:r>
              <a:rPr lang="en-IN" b="1" dirty="0" smtClean="0">
                <a:solidFill>
                  <a:srgbClr val="FFFF00"/>
                </a:solidFill>
              </a:rPr>
              <a:t>from a drop down list  , send it to the server, receive his/her </a:t>
            </a:r>
            <a:r>
              <a:rPr lang="en-IN" b="1" dirty="0" smtClean="0">
                <a:solidFill>
                  <a:srgbClr val="00B0F0"/>
                </a:solidFill>
              </a:rPr>
              <a:t>ENAME</a:t>
            </a:r>
            <a:r>
              <a:rPr lang="en-IN" b="1" dirty="0" smtClean="0">
                <a:solidFill>
                  <a:srgbClr val="FFFF00"/>
                </a:solidFill>
              </a:rPr>
              <a:t>,</a:t>
            </a:r>
            <a:r>
              <a:rPr lang="en-IN" b="1" dirty="0" smtClean="0">
                <a:solidFill>
                  <a:srgbClr val="00B0F0"/>
                </a:solidFill>
              </a:rPr>
              <a:t>DEPTNO</a:t>
            </a:r>
            <a:r>
              <a:rPr lang="en-IN" b="1" dirty="0" smtClean="0">
                <a:solidFill>
                  <a:srgbClr val="FFFF00"/>
                </a:solidFill>
              </a:rPr>
              <a:t>,</a:t>
            </a:r>
            <a:r>
              <a:rPr lang="en-IN" b="1" dirty="0" smtClean="0">
                <a:solidFill>
                  <a:srgbClr val="00B0F0"/>
                </a:solidFill>
              </a:rPr>
              <a:t>SALARY</a:t>
            </a:r>
            <a:r>
              <a:rPr lang="en-IN" b="1" dirty="0" smtClean="0">
                <a:solidFill>
                  <a:srgbClr val="FFFF00"/>
                </a:solidFill>
              </a:rPr>
              <a:t> and </a:t>
            </a:r>
            <a:r>
              <a:rPr lang="en-IN" b="1" dirty="0" smtClean="0">
                <a:solidFill>
                  <a:srgbClr val="00B0F0"/>
                </a:solidFill>
              </a:rPr>
              <a:t>JOB</a:t>
            </a:r>
            <a:r>
              <a:rPr lang="en-IN" b="1" dirty="0" smtClean="0">
                <a:solidFill>
                  <a:srgbClr val="FFFF00"/>
                </a:solidFill>
              </a:rPr>
              <a:t>  from the server and display the result on the page. Make sure the </a:t>
            </a:r>
            <a:r>
              <a:rPr lang="en-IN" b="1" dirty="0" smtClean="0">
                <a:solidFill>
                  <a:srgbClr val="00B0F0"/>
                </a:solidFill>
              </a:rPr>
              <a:t>Employee Numbers </a:t>
            </a:r>
            <a:r>
              <a:rPr lang="en-IN" b="1" dirty="0" smtClean="0">
                <a:solidFill>
                  <a:srgbClr val="FFFF00"/>
                </a:solidFill>
              </a:rPr>
              <a:t>shown are also picked from the database.</a:t>
            </a:r>
          </a:p>
          <a:p>
            <a:endParaRPr lang="en-US" b="1" dirty="0" smtClean="0">
              <a:solidFill>
                <a:srgbClr val="FFFF00"/>
              </a:solidFill>
            </a:endParaRPr>
          </a:p>
          <a:p>
            <a:r>
              <a:rPr lang="en-US" b="1" dirty="0" smtClean="0">
                <a:solidFill>
                  <a:srgbClr val="FFFF00"/>
                </a:solidFill>
              </a:rPr>
              <a:t>Assume names of all the Employees and their salaries are stored in the database in a table called </a:t>
            </a:r>
            <a:r>
              <a:rPr lang="en-US" b="1" dirty="0" smtClean="0">
                <a:solidFill>
                  <a:srgbClr val="00B0F0"/>
                </a:solidFill>
              </a:rPr>
              <a:t>EMP</a:t>
            </a:r>
            <a:r>
              <a:rPr lang="en-US" b="1" dirty="0" smtClean="0">
                <a:solidFill>
                  <a:srgbClr val="FFFF00"/>
                </a:solidFill>
              </a:rPr>
              <a:t> with columns as </a:t>
            </a:r>
            <a:r>
              <a:rPr lang="en-US" b="1" dirty="0" smtClean="0">
                <a:solidFill>
                  <a:srgbClr val="00B0F0"/>
                </a:solidFill>
              </a:rPr>
              <a:t>ENAME</a:t>
            </a:r>
            <a:r>
              <a:rPr lang="en-US" b="1" dirty="0" smtClean="0">
                <a:solidFill>
                  <a:srgbClr val="FFFF00"/>
                </a:solidFill>
              </a:rPr>
              <a:t> and </a:t>
            </a:r>
            <a:r>
              <a:rPr lang="en-US" b="1" dirty="0" smtClean="0">
                <a:solidFill>
                  <a:srgbClr val="00B0F0"/>
                </a:solidFill>
              </a:rPr>
              <a:t>SAL.</a:t>
            </a:r>
            <a:endParaRPr lang="en-US" dirty="0">
              <a:solidFill>
                <a:srgbClr val="00B0F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34400" cy="758952"/>
          </a:xfrm>
        </p:spPr>
        <p:txBody>
          <a:bodyPr>
            <a:normAutofit fontScale="90000"/>
          </a:bodyPr>
          <a:lstStyle/>
          <a:p>
            <a:r>
              <a:rPr lang="en-US" b="1" dirty="0" smtClean="0">
                <a:solidFill>
                  <a:schemeClr val="bg1"/>
                </a:solidFill>
              </a:rPr>
              <a:t>EXERCISE 7</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endParaRPr lang="en-IN" dirty="0" smtClean="0"/>
          </a:p>
          <a:p>
            <a:r>
              <a:rPr lang="en-US" b="1" dirty="0" smtClean="0">
                <a:solidFill>
                  <a:srgbClr val="FFFF00"/>
                </a:solidFill>
              </a:rPr>
              <a:t>Modify the EXERCISE 5 , so that even if the user presses ENTER key after inputting ENAME then also record should be displayed.</a:t>
            </a:r>
            <a:endParaRPr lang="en-US" dirty="0">
              <a:solidFill>
                <a:srgbClr val="00B0F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rmAutofit fontScale="90000"/>
          </a:bodyPr>
          <a:lstStyle/>
          <a:p>
            <a:r>
              <a:rPr lang="en-US" b="1" dirty="0" smtClean="0">
                <a:solidFill>
                  <a:schemeClr val="bg1"/>
                </a:solidFill>
              </a:rPr>
              <a:t>INTRODUCTION</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lnSpcReduction="10000"/>
          </a:bodyPr>
          <a:lstStyle/>
          <a:p>
            <a:endParaRPr lang="en-US" dirty="0" smtClean="0"/>
          </a:p>
          <a:p>
            <a:r>
              <a:rPr lang="en-US" b="1" dirty="0" smtClean="0">
                <a:solidFill>
                  <a:srgbClr val="FFFF00"/>
                </a:solidFill>
              </a:rPr>
              <a:t>AJAX</a:t>
            </a:r>
            <a:r>
              <a:rPr lang="en-US" dirty="0" smtClean="0"/>
              <a:t> </a:t>
            </a:r>
            <a:r>
              <a:rPr lang="en-US" dirty="0" smtClean="0">
                <a:solidFill>
                  <a:schemeClr val="bg1"/>
                </a:solidFill>
              </a:rPr>
              <a:t>stands for</a:t>
            </a:r>
            <a:r>
              <a:rPr lang="en-US" dirty="0" smtClean="0">
                <a:solidFill>
                  <a:srgbClr val="FFFF00"/>
                </a:solidFill>
              </a:rPr>
              <a:t> </a:t>
            </a:r>
            <a:r>
              <a:rPr lang="en-US" i="1" dirty="0" smtClean="0">
                <a:solidFill>
                  <a:srgbClr val="FFFF00"/>
                </a:solidFill>
              </a:rPr>
              <a:t>Asynchronous Java script And Xml</a:t>
            </a:r>
          </a:p>
          <a:p>
            <a:endParaRPr lang="en-US" dirty="0" smtClean="0"/>
          </a:p>
          <a:p>
            <a:endParaRPr lang="en-US" b="1" dirty="0" smtClean="0">
              <a:solidFill>
                <a:srgbClr val="7030A0"/>
              </a:solidFill>
            </a:endParaRPr>
          </a:p>
          <a:p>
            <a:r>
              <a:rPr lang="en-US" b="1" dirty="0" smtClean="0">
                <a:solidFill>
                  <a:srgbClr val="FFFF00"/>
                </a:solidFill>
              </a:rPr>
              <a:t>AJAX</a:t>
            </a:r>
            <a:r>
              <a:rPr lang="en-US" b="1" dirty="0" smtClean="0">
                <a:solidFill>
                  <a:srgbClr val="7030A0"/>
                </a:solidFill>
              </a:rPr>
              <a:t> </a:t>
            </a:r>
            <a:r>
              <a:rPr lang="en-US" dirty="0" smtClean="0">
                <a:solidFill>
                  <a:schemeClr val="bg1"/>
                </a:solidFill>
              </a:rPr>
              <a:t>is not a new language , rather </a:t>
            </a:r>
            <a:r>
              <a:rPr lang="en-US" i="1" dirty="0" smtClean="0">
                <a:solidFill>
                  <a:srgbClr val="FFFF00"/>
                </a:solidFill>
              </a:rPr>
              <a:t>it is a new style of programming</a:t>
            </a:r>
            <a:r>
              <a:rPr lang="en-US" i="1" dirty="0" smtClean="0">
                <a:solidFill>
                  <a:srgbClr val="C00000"/>
                </a:solidFill>
              </a:rPr>
              <a:t> </a:t>
            </a:r>
            <a:r>
              <a:rPr lang="en-US" dirty="0" smtClean="0">
                <a:solidFill>
                  <a:schemeClr val="bg1"/>
                </a:solidFill>
              </a:rPr>
              <a:t>made popular by </a:t>
            </a:r>
            <a:r>
              <a:rPr lang="en-US" b="1" dirty="0" smtClean="0">
                <a:solidFill>
                  <a:srgbClr val="FFFF00"/>
                </a:solidFill>
              </a:rPr>
              <a:t>Google</a:t>
            </a:r>
            <a:r>
              <a:rPr lang="en-US" dirty="0" smtClean="0"/>
              <a:t> </a:t>
            </a:r>
            <a:r>
              <a:rPr lang="en-US" dirty="0" smtClean="0">
                <a:solidFill>
                  <a:schemeClr val="bg1"/>
                </a:solidFill>
              </a:rPr>
              <a:t>in</a:t>
            </a:r>
            <a:r>
              <a:rPr lang="en-US" dirty="0" smtClean="0"/>
              <a:t> </a:t>
            </a:r>
            <a:r>
              <a:rPr lang="en-US" b="1" dirty="0" smtClean="0">
                <a:solidFill>
                  <a:srgbClr val="0070C0"/>
                </a:solidFill>
              </a:rPr>
              <a:t>2007 </a:t>
            </a:r>
            <a:r>
              <a:rPr lang="en-US" dirty="0" smtClean="0">
                <a:solidFill>
                  <a:schemeClr val="bg1"/>
                </a:solidFill>
              </a:rPr>
              <a:t>and today it is the </a:t>
            </a:r>
            <a:r>
              <a:rPr lang="en-US" b="1" dirty="0" smtClean="0">
                <a:solidFill>
                  <a:srgbClr val="FFFF00"/>
                </a:solidFill>
              </a:rPr>
              <a:t>backbone</a:t>
            </a:r>
            <a:r>
              <a:rPr lang="en-US" dirty="0" smtClean="0"/>
              <a:t> </a:t>
            </a:r>
            <a:r>
              <a:rPr lang="en-US" dirty="0" smtClean="0">
                <a:solidFill>
                  <a:schemeClr val="bg1"/>
                </a:solidFill>
              </a:rPr>
              <a:t>of every dynamic web application.</a:t>
            </a:r>
            <a:endParaRPr lang="en-US" dirty="0">
              <a:solidFill>
                <a:schemeClr val="bg1"/>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34400" cy="758952"/>
          </a:xfrm>
        </p:spPr>
        <p:txBody>
          <a:bodyPr>
            <a:normAutofit fontScale="90000"/>
          </a:bodyPr>
          <a:lstStyle/>
          <a:p>
            <a:r>
              <a:rPr lang="en-US" b="1" dirty="0" smtClean="0">
                <a:solidFill>
                  <a:schemeClr val="bg1"/>
                </a:solidFill>
              </a:rPr>
              <a:t>EXERCISE 8</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85000" lnSpcReduction="20000"/>
          </a:bodyPr>
          <a:lstStyle/>
          <a:p>
            <a:r>
              <a:rPr lang="en-US" b="1" dirty="0" smtClean="0">
                <a:solidFill>
                  <a:srgbClr val="FFFF00"/>
                </a:solidFill>
              </a:rPr>
              <a:t>Develop an </a:t>
            </a:r>
            <a:r>
              <a:rPr lang="en-US" b="1" dirty="0" smtClean="0">
                <a:solidFill>
                  <a:srgbClr val="00B0F0"/>
                </a:solidFill>
              </a:rPr>
              <a:t>AJAX</a:t>
            </a:r>
            <a:r>
              <a:rPr lang="en-US" b="1" dirty="0" smtClean="0">
                <a:solidFill>
                  <a:srgbClr val="FFFF00"/>
                </a:solidFill>
              </a:rPr>
              <a:t> based </a:t>
            </a:r>
            <a:r>
              <a:rPr lang="en-US" b="1" dirty="0" smtClean="0">
                <a:solidFill>
                  <a:srgbClr val="00B0F0"/>
                </a:solidFill>
              </a:rPr>
              <a:t>REGISTRATION APPLICATION</a:t>
            </a:r>
            <a:r>
              <a:rPr lang="en-IN" b="1" dirty="0" smtClean="0">
                <a:solidFill>
                  <a:srgbClr val="FFFF00"/>
                </a:solidFill>
              </a:rPr>
              <a:t> having following behaviour:</a:t>
            </a:r>
          </a:p>
          <a:p>
            <a:pPr>
              <a:buNone/>
            </a:pPr>
            <a:r>
              <a:rPr lang="en-IN" b="1" dirty="0" smtClean="0">
                <a:solidFill>
                  <a:srgbClr val="FFFF00"/>
                </a:solidFill>
              </a:rPr>
              <a:t> The registration page should have following fields:</a:t>
            </a:r>
          </a:p>
          <a:p>
            <a:pPr>
              <a:buNone/>
            </a:pPr>
            <a:r>
              <a:rPr lang="en-IN" b="1" dirty="0" smtClean="0">
                <a:solidFill>
                  <a:srgbClr val="FFFF00"/>
                </a:solidFill>
              </a:rPr>
              <a:t>	   (</a:t>
            </a:r>
            <a:r>
              <a:rPr lang="en-IN" b="1" dirty="0" err="1" smtClean="0">
                <a:solidFill>
                  <a:srgbClr val="FFFF00"/>
                </a:solidFill>
              </a:rPr>
              <a:t>i</a:t>
            </a:r>
            <a:r>
              <a:rPr lang="en-IN" b="1" dirty="0" smtClean="0">
                <a:solidFill>
                  <a:srgbClr val="FFFF00"/>
                </a:solidFill>
              </a:rPr>
              <a:t>) User ID (It should be your email id).</a:t>
            </a:r>
          </a:p>
          <a:p>
            <a:pPr>
              <a:buNone/>
            </a:pPr>
            <a:r>
              <a:rPr lang="en-IN" b="1" dirty="0" smtClean="0">
                <a:solidFill>
                  <a:srgbClr val="FFFF00"/>
                </a:solidFill>
              </a:rPr>
              <a:t>	   (ii) Password</a:t>
            </a:r>
          </a:p>
          <a:p>
            <a:pPr>
              <a:buNone/>
            </a:pPr>
            <a:r>
              <a:rPr lang="en-IN" b="1" dirty="0" smtClean="0">
                <a:solidFill>
                  <a:srgbClr val="FFFF00"/>
                </a:solidFill>
              </a:rPr>
              <a:t>	   (iii) </a:t>
            </a:r>
            <a:r>
              <a:rPr lang="en-IN" b="1" dirty="0" err="1" smtClean="0">
                <a:solidFill>
                  <a:srgbClr val="FFFF00"/>
                </a:solidFill>
              </a:rPr>
              <a:t>UserName</a:t>
            </a:r>
            <a:endParaRPr lang="en-IN" b="1" dirty="0" smtClean="0">
              <a:solidFill>
                <a:srgbClr val="FFFF00"/>
              </a:solidFill>
            </a:endParaRPr>
          </a:p>
          <a:p>
            <a:pPr>
              <a:buNone/>
            </a:pPr>
            <a:r>
              <a:rPr lang="en-IN" b="1" dirty="0" smtClean="0">
                <a:solidFill>
                  <a:srgbClr val="FFFF00"/>
                </a:solidFill>
              </a:rPr>
              <a:t>If registration is successful then it should </a:t>
            </a:r>
          </a:p>
          <a:p>
            <a:pPr>
              <a:buNone/>
            </a:pPr>
            <a:r>
              <a:rPr lang="en-IN" b="1" dirty="0" smtClean="0">
                <a:solidFill>
                  <a:srgbClr val="FFFF00"/>
                </a:solidFill>
              </a:rPr>
              <a:t>welcome the user (</a:t>
            </a:r>
            <a:r>
              <a:rPr lang="en-IN" b="1" dirty="0" smtClean="0">
                <a:solidFill>
                  <a:srgbClr val="00B0F0"/>
                </a:solidFill>
              </a:rPr>
              <a:t>Make sure registration only happens if the User ID provided is available</a:t>
            </a:r>
            <a:r>
              <a:rPr lang="en-IN" b="1" dirty="0" smtClean="0">
                <a:solidFill>
                  <a:srgbClr val="FFFF00"/>
                </a:solidFill>
              </a:rPr>
              <a:t>). </a:t>
            </a:r>
          </a:p>
          <a:p>
            <a:pPr>
              <a:buNone/>
            </a:pPr>
            <a:r>
              <a:rPr lang="en-IN" b="1" dirty="0" smtClean="0">
                <a:solidFill>
                  <a:srgbClr val="FFFF00"/>
                </a:solidFill>
              </a:rPr>
              <a:t>If User ID is not available it should ask </a:t>
            </a:r>
            <a:r>
              <a:rPr lang="en-IN" b="1" smtClean="0">
                <a:solidFill>
                  <a:srgbClr val="FFFF00"/>
                </a:solidFill>
              </a:rPr>
              <a:t>user to register </a:t>
            </a:r>
          </a:p>
          <a:p>
            <a:pPr>
              <a:buNone/>
            </a:pPr>
            <a:r>
              <a:rPr lang="en-IN" b="1" smtClean="0">
                <a:solidFill>
                  <a:srgbClr val="FFFF00"/>
                </a:solidFill>
              </a:rPr>
              <a:t>again </a:t>
            </a:r>
            <a:r>
              <a:rPr lang="en-IN" b="1" dirty="0" smtClean="0">
                <a:solidFill>
                  <a:srgbClr val="FFFF00"/>
                </a:solidFill>
              </a:rPr>
              <a:t>with different user ID.</a:t>
            </a:r>
            <a:endParaRPr lang="en-US" dirty="0">
              <a:solidFill>
                <a:srgbClr val="00B0F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34400" cy="758952"/>
          </a:xfrm>
        </p:spPr>
        <p:txBody>
          <a:bodyPr>
            <a:normAutofit fontScale="90000"/>
          </a:bodyPr>
          <a:lstStyle/>
          <a:p>
            <a:r>
              <a:rPr lang="en-US" b="1" dirty="0" smtClean="0">
                <a:solidFill>
                  <a:schemeClr val="bg1"/>
                </a:solidFill>
              </a:rPr>
              <a:t>EXERCISE 9</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77500" lnSpcReduction="20000"/>
          </a:bodyPr>
          <a:lstStyle/>
          <a:p>
            <a:endParaRPr lang="en-IN" dirty="0" smtClean="0"/>
          </a:p>
          <a:p>
            <a:r>
              <a:rPr lang="en-IN" b="1" dirty="0" smtClean="0">
                <a:solidFill>
                  <a:srgbClr val="FFFF00"/>
                </a:solidFill>
              </a:rPr>
              <a:t>Develop AJAX base login application. Your app should do the following </a:t>
            </a:r>
          </a:p>
          <a:p>
            <a:r>
              <a:rPr lang="en-IN" b="1" dirty="0" smtClean="0">
                <a:solidFill>
                  <a:srgbClr val="FFFF00"/>
                </a:solidFill>
              </a:rPr>
              <a:t>	1. Perform validation</a:t>
            </a:r>
          </a:p>
          <a:p>
            <a:r>
              <a:rPr lang="en-IN" b="1" dirty="0" smtClean="0">
                <a:solidFill>
                  <a:srgbClr val="FFFF00"/>
                </a:solidFill>
              </a:rPr>
              <a:t>	2. If validation is successful then login credentials should be passed to server</a:t>
            </a:r>
          </a:p>
          <a:p>
            <a:r>
              <a:rPr lang="en-IN" b="1" dirty="0" smtClean="0">
                <a:solidFill>
                  <a:srgbClr val="FFFF00"/>
                </a:solidFill>
              </a:rPr>
              <a:t>	3. At the server end login credentials should be verified with the database and accordingly the response should be generated</a:t>
            </a:r>
          </a:p>
          <a:p>
            <a:endParaRPr lang="en-IN" b="1" dirty="0" smtClean="0">
              <a:solidFill>
                <a:srgbClr val="FFFF00"/>
              </a:solidFill>
            </a:endParaRPr>
          </a:p>
          <a:p>
            <a:r>
              <a:rPr lang="en-IN" b="1" dirty="0" smtClean="0">
                <a:solidFill>
                  <a:srgbClr val="FFFF00"/>
                </a:solidFill>
              </a:rPr>
              <a:t>Finally this response should be generated on the page via AJAX.</a:t>
            </a:r>
            <a:endParaRPr lang="en-US" dirty="0">
              <a:solidFill>
                <a:srgbClr val="00B0F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fontScale="90000"/>
          </a:bodyPr>
          <a:lstStyle/>
          <a:p>
            <a:r>
              <a:rPr lang="en-US" sz="3600" b="1" dirty="0" smtClean="0">
                <a:solidFill>
                  <a:schemeClr val="bg1"/>
                </a:solidFill>
              </a:rPr>
              <a:t>PROBLEMS WITH </a:t>
            </a:r>
            <a:br>
              <a:rPr lang="en-US" sz="3600" b="1" dirty="0" smtClean="0">
                <a:solidFill>
                  <a:schemeClr val="bg1"/>
                </a:solidFill>
              </a:rPr>
            </a:br>
            <a:r>
              <a:rPr lang="en-US" sz="3600" b="1" dirty="0" smtClean="0">
                <a:solidFill>
                  <a:schemeClr val="bg1"/>
                </a:solidFill>
              </a:rPr>
              <a:t>OUR APPROACH</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sz="2800" dirty="0" smtClean="0">
                <a:solidFill>
                  <a:schemeClr val="bg1"/>
                </a:solidFill>
              </a:rPr>
              <a:t>Although our previous examples worked correctly and did the task but there is a serious flaw in our approach.</a:t>
            </a:r>
          </a:p>
          <a:p>
            <a:endParaRPr lang="en-US" sz="2800" dirty="0" smtClean="0">
              <a:solidFill>
                <a:schemeClr val="bg1"/>
              </a:solidFill>
            </a:endParaRPr>
          </a:p>
          <a:p>
            <a:r>
              <a:rPr lang="en-US" sz="2800" dirty="0" smtClean="0">
                <a:solidFill>
                  <a:schemeClr val="bg1"/>
                </a:solidFill>
              </a:rPr>
              <a:t>We have clubbed all the tasks related to our application in one single place </a:t>
            </a:r>
            <a:r>
              <a:rPr lang="en-US" sz="2800" dirty="0" err="1" smtClean="0">
                <a:solidFill>
                  <a:schemeClr val="bg1"/>
                </a:solidFill>
              </a:rPr>
              <a:t>i.e</a:t>
            </a:r>
            <a:r>
              <a:rPr lang="en-US" sz="2800" dirty="0" smtClean="0">
                <a:solidFill>
                  <a:schemeClr val="bg1"/>
                </a:solidFill>
              </a:rPr>
              <a:t> </a:t>
            </a:r>
            <a:r>
              <a:rPr lang="en-US" sz="2800" dirty="0" err="1" smtClean="0">
                <a:solidFill>
                  <a:schemeClr val="bg1"/>
                </a:solidFill>
              </a:rPr>
              <a:t>servlet</a:t>
            </a:r>
            <a:r>
              <a:rPr lang="en-US" sz="2800" dirty="0" smtClean="0">
                <a:solidFill>
                  <a:schemeClr val="bg1"/>
                </a:solidFill>
              </a:rPr>
              <a:t>/</a:t>
            </a:r>
            <a:r>
              <a:rPr lang="en-US" sz="2800" dirty="0" err="1" smtClean="0">
                <a:solidFill>
                  <a:schemeClr val="bg1"/>
                </a:solidFill>
              </a:rPr>
              <a:t>jsp</a:t>
            </a:r>
            <a:r>
              <a:rPr lang="en-US" sz="2800" dirty="0" smtClean="0">
                <a:solidFill>
                  <a:schemeClr val="bg1"/>
                </a:solidFill>
              </a:rPr>
              <a:t> which is not at all recommended by the industry.</a:t>
            </a: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fontScale="90000"/>
          </a:bodyPr>
          <a:lstStyle/>
          <a:p>
            <a:r>
              <a:rPr lang="en-US" sz="3600" b="1" dirty="0" smtClean="0">
                <a:solidFill>
                  <a:schemeClr val="bg1"/>
                </a:solidFill>
              </a:rPr>
              <a:t>PROBLEMS WITH </a:t>
            </a:r>
            <a:br>
              <a:rPr lang="en-US" sz="3600" b="1" dirty="0" smtClean="0">
                <a:solidFill>
                  <a:schemeClr val="bg1"/>
                </a:solidFill>
              </a:rPr>
            </a:br>
            <a:r>
              <a:rPr lang="en-US" sz="3600" b="1" dirty="0" smtClean="0">
                <a:solidFill>
                  <a:schemeClr val="bg1"/>
                </a:solidFill>
              </a:rPr>
              <a:t>OUR APPROACH</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sz="2800" dirty="0" smtClean="0">
                <a:solidFill>
                  <a:schemeClr val="bg1"/>
                </a:solidFill>
              </a:rPr>
              <a:t>At the industry level , we divide our project into different layers and each layer plays a different role.</a:t>
            </a:r>
          </a:p>
          <a:p>
            <a:endParaRPr lang="en-US" sz="2800" dirty="0" smtClean="0">
              <a:solidFill>
                <a:schemeClr val="bg1"/>
              </a:solidFill>
            </a:endParaRPr>
          </a:p>
          <a:p>
            <a:r>
              <a:rPr lang="en-US" sz="2800" dirty="0" smtClean="0">
                <a:solidFill>
                  <a:schemeClr val="bg1"/>
                </a:solidFill>
              </a:rPr>
              <a:t>In most web applications we have 3 layers called:</a:t>
            </a:r>
          </a:p>
          <a:p>
            <a:pPr lvl="1"/>
            <a:r>
              <a:rPr lang="en-US" sz="2400" b="1" dirty="0" smtClean="0">
                <a:solidFill>
                  <a:srgbClr val="FFFF00"/>
                </a:solidFill>
              </a:rPr>
              <a:t>Presentation Layer: </a:t>
            </a:r>
            <a:r>
              <a:rPr lang="en-US" sz="2400" dirty="0" smtClean="0">
                <a:solidFill>
                  <a:schemeClr val="bg1"/>
                </a:solidFill>
              </a:rPr>
              <a:t>Deals with the UI</a:t>
            </a:r>
          </a:p>
          <a:p>
            <a:pPr lvl="1"/>
            <a:r>
              <a:rPr lang="en-US" sz="2400" b="1" dirty="0" smtClean="0">
                <a:solidFill>
                  <a:srgbClr val="FFFF00"/>
                </a:solidFill>
              </a:rPr>
              <a:t>Business Layer: </a:t>
            </a:r>
            <a:r>
              <a:rPr lang="en-US" sz="2400" dirty="0" smtClean="0">
                <a:solidFill>
                  <a:schemeClr val="bg1"/>
                </a:solidFill>
              </a:rPr>
              <a:t>Deals with the main application logic </a:t>
            </a:r>
          </a:p>
          <a:p>
            <a:pPr lvl="1"/>
            <a:r>
              <a:rPr lang="en-US" sz="2400" b="1" dirty="0" smtClean="0">
                <a:solidFill>
                  <a:srgbClr val="FFFF00"/>
                </a:solidFill>
              </a:rPr>
              <a:t>Persistence Layer: </a:t>
            </a:r>
            <a:r>
              <a:rPr lang="en-US" sz="2400" dirty="0" smtClean="0">
                <a:solidFill>
                  <a:schemeClr val="bg1"/>
                </a:solidFill>
              </a:rPr>
              <a:t>Handles DB interaction</a:t>
            </a:r>
          </a:p>
          <a:p>
            <a:r>
              <a:rPr lang="en-US" sz="2800" dirty="0" smtClean="0">
                <a:solidFill>
                  <a:schemeClr val="bg1"/>
                </a:solidFill>
              </a:rPr>
              <a:t>At every layer we design different components to fulfill the task.</a:t>
            </a: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a:bodyPr>
          <a:lstStyle/>
          <a:p>
            <a:r>
              <a:rPr lang="en-US" sz="3600" b="1" dirty="0" smtClean="0">
                <a:solidFill>
                  <a:schemeClr val="bg1"/>
                </a:solidFill>
              </a:rPr>
              <a:t>THE LAYERED APPROACH</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Screenshot_189-460x201.png"/>
          <p:cNvPicPr>
            <a:picLocks noGrp="1" noChangeAspect="1"/>
          </p:cNvPicPr>
          <p:nvPr>
            <p:ph sz="quarter" idx="1"/>
          </p:nvPr>
        </p:nvPicPr>
        <p:blipFill>
          <a:blip r:embed="rId4"/>
          <a:stretch>
            <a:fillRect/>
          </a:stretch>
        </p:blipFill>
        <p:spPr>
          <a:xfrm>
            <a:off x="497459" y="1812152"/>
            <a:ext cx="8217945" cy="3590884"/>
          </a:xfrm>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a:bodyPr>
          <a:lstStyle/>
          <a:p>
            <a:r>
              <a:rPr lang="en-US" sz="3600" b="1" dirty="0" smtClean="0">
                <a:solidFill>
                  <a:schemeClr val="bg1"/>
                </a:solidFill>
              </a:rPr>
              <a:t>THE MVC MODEL</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IN" sz="2800" dirty="0" smtClean="0">
                <a:solidFill>
                  <a:schemeClr val="bg1"/>
                </a:solidFill>
              </a:rPr>
              <a:t>MVC Design Pattern is one of the oldest architectural pattern for web applications. </a:t>
            </a: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MVC stands for </a:t>
            </a:r>
            <a:r>
              <a:rPr lang="en-IN" sz="2800" b="1" dirty="0" smtClean="0">
                <a:solidFill>
                  <a:srgbClr val="FFFF00"/>
                </a:solidFill>
              </a:rPr>
              <a:t>Model View</a:t>
            </a:r>
            <a:r>
              <a:rPr lang="en-IN" sz="2800" dirty="0" smtClean="0">
                <a:solidFill>
                  <a:schemeClr val="bg1"/>
                </a:solidFill>
              </a:rPr>
              <a:t> </a:t>
            </a:r>
            <a:r>
              <a:rPr lang="en-IN" sz="2800" b="1" dirty="0" smtClean="0">
                <a:solidFill>
                  <a:srgbClr val="FFFF00"/>
                </a:solidFill>
              </a:rPr>
              <a:t>Controller</a:t>
            </a:r>
            <a:r>
              <a:rPr lang="en-IN" sz="2800" dirty="0" smtClean="0">
                <a:solidFill>
                  <a:schemeClr val="bg1"/>
                </a:solidFill>
              </a:rPr>
              <a:t> and is used to separate the project logic into different layers</a:t>
            </a:r>
            <a:endParaRPr lang="en-IN" sz="2400" dirty="0" smtClean="0">
              <a:solidFill>
                <a:schemeClr val="bg1"/>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a:bodyPr>
          <a:lstStyle/>
          <a:p>
            <a:r>
              <a:rPr lang="en-US" sz="3600" b="1" dirty="0" smtClean="0">
                <a:solidFill>
                  <a:schemeClr val="bg1"/>
                </a:solidFill>
              </a:rPr>
              <a:t>THE MVC MODEL</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214282" y="1571612"/>
            <a:ext cx="4972056" cy="4525963"/>
          </a:xfrm>
        </p:spPr>
        <p:txBody>
          <a:bodyPr>
            <a:normAutofit fontScale="85000" lnSpcReduction="10000"/>
          </a:bodyPr>
          <a:lstStyle/>
          <a:p>
            <a:r>
              <a:rPr lang="en-IN" sz="2800" dirty="0" smtClean="0">
                <a:solidFill>
                  <a:schemeClr val="bg1"/>
                </a:solidFill>
              </a:rPr>
              <a:t>With </a:t>
            </a:r>
            <a:r>
              <a:rPr lang="en-IN" sz="2800" b="1" dirty="0" smtClean="0">
                <a:solidFill>
                  <a:srgbClr val="FFFF00"/>
                </a:solidFill>
              </a:rPr>
              <a:t>MVC </a:t>
            </a:r>
            <a:r>
              <a:rPr lang="en-IN" sz="2800" dirty="0" smtClean="0">
                <a:solidFill>
                  <a:schemeClr val="bg1"/>
                </a:solidFill>
              </a:rPr>
              <a:t>design pattern, we have following components on which our design depends:</a:t>
            </a:r>
          </a:p>
          <a:p>
            <a:pPr lvl="1"/>
            <a:endParaRPr lang="en-IN" sz="2400" dirty="0" smtClean="0">
              <a:solidFill>
                <a:schemeClr val="bg1"/>
              </a:solidFill>
            </a:endParaRPr>
          </a:p>
          <a:p>
            <a:pPr lvl="1"/>
            <a:r>
              <a:rPr lang="en-IN" sz="2400" dirty="0" smtClean="0">
                <a:solidFill>
                  <a:schemeClr val="bg1"/>
                </a:solidFill>
              </a:rPr>
              <a:t>The </a:t>
            </a:r>
            <a:r>
              <a:rPr lang="en-IN" sz="2400" b="1" dirty="0" smtClean="0">
                <a:solidFill>
                  <a:srgbClr val="FFFF00"/>
                </a:solidFill>
              </a:rPr>
              <a:t>Model </a:t>
            </a:r>
            <a:r>
              <a:rPr lang="en-IN" sz="2400" dirty="0" smtClean="0">
                <a:solidFill>
                  <a:schemeClr val="bg1"/>
                </a:solidFill>
              </a:rPr>
              <a:t>which is transferred from one layer to the other.</a:t>
            </a:r>
          </a:p>
          <a:p>
            <a:pPr lvl="1"/>
            <a:endParaRPr lang="en-IN" sz="2400" dirty="0" smtClean="0">
              <a:solidFill>
                <a:schemeClr val="bg1"/>
              </a:solidFill>
            </a:endParaRPr>
          </a:p>
          <a:p>
            <a:pPr lvl="1"/>
            <a:r>
              <a:rPr lang="en-IN" sz="2400" dirty="0" smtClean="0">
                <a:solidFill>
                  <a:schemeClr val="bg1"/>
                </a:solidFill>
              </a:rPr>
              <a:t>The </a:t>
            </a:r>
            <a:r>
              <a:rPr lang="en-IN" sz="2400" b="1" dirty="0" smtClean="0">
                <a:solidFill>
                  <a:srgbClr val="FFFF00"/>
                </a:solidFill>
              </a:rPr>
              <a:t>View</a:t>
            </a:r>
            <a:r>
              <a:rPr lang="en-IN" sz="2400" dirty="0" smtClean="0">
                <a:solidFill>
                  <a:schemeClr val="bg1"/>
                </a:solidFill>
              </a:rPr>
              <a:t> which is responsible to show the data present in the application.</a:t>
            </a:r>
          </a:p>
          <a:p>
            <a:pPr lvl="1"/>
            <a:endParaRPr lang="en-IN" sz="2400" dirty="0" smtClean="0">
              <a:solidFill>
                <a:schemeClr val="bg1"/>
              </a:solidFill>
            </a:endParaRPr>
          </a:p>
          <a:p>
            <a:pPr lvl="1"/>
            <a:r>
              <a:rPr lang="en-IN" sz="2400" dirty="0" smtClean="0">
                <a:solidFill>
                  <a:schemeClr val="bg1"/>
                </a:solidFill>
              </a:rPr>
              <a:t>The </a:t>
            </a:r>
            <a:r>
              <a:rPr lang="en-IN" sz="2400" b="1" dirty="0" smtClean="0">
                <a:solidFill>
                  <a:srgbClr val="FFFF00"/>
                </a:solidFill>
              </a:rPr>
              <a:t>Controller</a:t>
            </a:r>
            <a:r>
              <a:rPr lang="en-IN" sz="2400" dirty="0" smtClean="0">
                <a:solidFill>
                  <a:schemeClr val="bg1"/>
                </a:solidFill>
              </a:rPr>
              <a:t> is responsible to accept a request from a user, modify a model and send it to the view which is shown to the user.</a:t>
            </a:r>
            <a:endParaRPr lang="en-IN" sz="2400" dirty="0">
              <a:solidFill>
                <a:schemeClr val="bg1"/>
              </a:solidFill>
            </a:endParaRPr>
          </a:p>
        </p:txBody>
      </p:sp>
      <p:pic>
        <p:nvPicPr>
          <p:cNvPr id="8" name="Picture 7" descr="MVC-Design-Pattern.png"/>
          <p:cNvPicPr>
            <a:picLocks noChangeAspect="1"/>
          </p:cNvPicPr>
          <p:nvPr/>
        </p:nvPicPr>
        <p:blipFill>
          <a:blip r:embed="rId4"/>
          <a:stretch>
            <a:fillRect/>
          </a:stretch>
        </p:blipFill>
        <p:spPr>
          <a:xfrm>
            <a:off x="5372092" y="2928934"/>
            <a:ext cx="3771908" cy="3067050"/>
          </a:xfrm>
          <a:prstGeom prst="rect">
            <a:avLst/>
          </a:prstGeom>
          <a:solidFill>
            <a:schemeClr val="bg1"/>
          </a:solidFill>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a:bodyPr>
          <a:lstStyle/>
          <a:p>
            <a:r>
              <a:rPr lang="en-US" sz="3600" b="1" dirty="0" smtClean="0">
                <a:solidFill>
                  <a:schemeClr val="bg1"/>
                </a:solidFill>
              </a:rPr>
              <a:t>THE MVC MODEL</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20000"/>
          </a:bodyPr>
          <a:lstStyle/>
          <a:p>
            <a:r>
              <a:rPr lang="en-IN" sz="2800" dirty="0" smtClean="0">
                <a:solidFill>
                  <a:schemeClr val="bg1"/>
                </a:solidFill>
              </a:rPr>
              <a:t>A very good feature of the MVC design pattern  is that is </a:t>
            </a:r>
            <a:r>
              <a:rPr lang="en-IN" sz="2800" b="1" dirty="0" smtClean="0">
                <a:solidFill>
                  <a:srgbClr val="FFFF00"/>
                </a:solidFill>
              </a:rPr>
              <a:t>hides the data access layer </a:t>
            </a:r>
            <a:r>
              <a:rPr lang="en-IN" sz="2800" dirty="0" smtClean="0">
                <a:solidFill>
                  <a:schemeClr val="bg1"/>
                </a:solidFill>
              </a:rPr>
              <a:t>from the </a:t>
            </a:r>
            <a:r>
              <a:rPr lang="en-IN" sz="2800" b="1" dirty="0" smtClean="0">
                <a:solidFill>
                  <a:srgbClr val="FFFF00"/>
                </a:solidFill>
              </a:rPr>
              <a:t>users</a:t>
            </a:r>
            <a:r>
              <a:rPr lang="en-IN" sz="2800" dirty="0" smtClean="0">
                <a:solidFill>
                  <a:schemeClr val="bg1"/>
                </a:solidFill>
              </a:rPr>
              <a:t>. </a:t>
            </a:r>
          </a:p>
          <a:p>
            <a:endParaRPr lang="en-IN" sz="2800" dirty="0" smtClean="0">
              <a:solidFill>
                <a:schemeClr val="bg1"/>
              </a:solidFill>
            </a:endParaRPr>
          </a:p>
          <a:p>
            <a:r>
              <a:rPr lang="en-IN" sz="2800" dirty="0" smtClean="0">
                <a:solidFill>
                  <a:schemeClr val="bg1"/>
                </a:solidFill>
              </a:rPr>
              <a:t>That is, the </a:t>
            </a:r>
            <a:r>
              <a:rPr lang="en-IN" sz="2800" b="1" dirty="0" smtClean="0">
                <a:solidFill>
                  <a:srgbClr val="FFFF00"/>
                </a:solidFill>
              </a:rPr>
              <a:t>data access layer </a:t>
            </a:r>
            <a:r>
              <a:rPr lang="en-IN" sz="2800" dirty="0" smtClean="0">
                <a:solidFill>
                  <a:schemeClr val="bg1"/>
                </a:solidFill>
              </a:rPr>
              <a:t>or the data is never actually called directly by the user; from the interface. </a:t>
            </a:r>
          </a:p>
          <a:p>
            <a:endParaRPr lang="en-IN" sz="2800" dirty="0" smtClean="0">
              <a:solidFill>
                <a:schemeClr val="bg1"/>
              </a:solidFill>
            </a:endParaRPr>
          </a:p>
          <a:p>
            <a:r>
              <a:rPr lang="en-IN" sz="2800" dirty="0" smtClean="0">
                <a:solidFill>
                  <a:schemeClr val="bg1"/>
                </a:solidFill>
              </a:rPr>
              <a:t>This way, the user can only perform the actions that he is allowed to. </a:t>
            </a:r>
          </a:p>
          <a:p>
            <a:endParaRPr lang="en-IN" sz="2800" dirty="0" smtClean="0">
              <a:solidFill>
                <a:schemeClr val="bg1"/>
              </a:solidFill>
            </a:endParaRPr>
          </a:p>
          <a:p>
            <a:r>
              <a:rPr lang="en-IN" sz="2800" dirty="0" smtClean="0">
                <a:solidFill>
                  <a:schemeClr val="bg1"/>
                </a:solidFill>
              </a:rPr>
              <a:t>This feature allows the developers to create groups or roles of users that are allowed to access the data; such as </a:t>
            </a:r>
            <a:r>
              <a:rPr lang="en-IN" sz="2800" b="1" dirty="0" err="1" smtClean="0">
                <a:solidFill>
                  <a:srgbClr val="FFFF00"/>
                </a:solidFill>
              </a:rPr>
              <a:t>Admins</a:t>
            </a:r>
            <a:r>
              <a:rPr lang="en-IN" sz="2800" dirty="0" smtClean="0">
                <a:solidFill>
                  <a:schemeClr val="bg1"/>
                </a:solidFill>
              </a:rPr>
              <a:t>, </a:t>
            </a:r>
            <a:r>
              <a:rPr lang="en-IN" sz="2800" b="1" dirty="0" smtClean="0">
                <a:solidFill>
                  <a:srgbClr val="FFFF00"/>
                </a:solidFill>
              </a:rPr>
              <a:t>Guests </a:t>
            </a:r>
            <a:r>
              <a:rPr lang="en-IN" sz="2800" dirty="0" smtClean="0">
                <a:solidFill>
                  <a:schemeClr val="bg1"/>
                </a:solidFill>
              </a:rPr>
              <a:t>etc. </a:t>
            </a:r>
            <a:endParaRPr lang="en-IN" sz="2800" dirty="0">
              <a:solidFill>
                <a:schemeClr val="bg1"/>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a:bodyPr>
          <a:lstStyle/>
          <a:p>
            <a:r>
              <a:rPr lang="en-US" sz="3600" b="1" dirty="0" smtClean="0">
                <a:solidFill>
                  <a:schemeClr val="bg1"/>
                </a:solidFill>
              </a:rPr>
              <a:t>MVC IN JAVA</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214282" y="1571612"/>
            <a:ext cx="8715436" cy="5286388"/>
          </a:xfrm>
        </p:spPr>
        <p:txBody>
          <a:bodyPr>
            <a:normAutofit lnSpcReduction="10000"/>
          </a:bodyPr>
          <a:lstStyle/>
          <a:p>
            <a:r>
              <a:rPr lang="en-IN" sz="2800" dirty="0" smtClean="0">
                <a:solidFill>
                  <a:schemeClr val="bg1"/>
                </a:solidFill>
              </a:rPr>
              <a:t>The </a:t>
            </a:r>
            <a:r>
              <a:rPr lang="en-IN" sz="2800" b="1" dirty="0" smtClean="0">
                <a:solidFill>
                  <a:srgbClr val="FFFF00"/>
                </a:solidFill>
              </a:rPr>
              <a:t>Controller </a:t>
            </a:r>
            <a:r>
              <a:rPr lang="en-IN" sz="2800" b="1" dirty="0" err="1" smtClean="0">
                <a:solidFill>
                  <a:srgbClr val="FFFF00"/>
                </a:solidFill>
              </a:rPr>
              <a:t>Servlet</a:t>
            </a:r>
            <a:r>
              <a:rPr lang="en-IN" sz="2800" b="1" dirty="0" smtClean="0">
                <a:solidFill>
                  <a:srgbClr val="FFFF00"/>
                </a:solidFill>
              </a:rPr>
              <a:t> </a:t>
            </a:r>
            <a:r>
              <a:rPr lang="en-IN" sz="2800" dirty="0" smtClean="0">
                <a:solidFill>
                  <a:schemeClr val="bg1"/>
                </a:solidFill>
              </a:rPr>
              <a:t>handles the user’s request. (This means the hyperlink in the HTML/JSP should point to the controller </a:t>
            </a:r>
            <a:r>
              <a:rPr lang="en-IN" sz="2800" dirty="0" err="1" smtClean="0">
                <a:solidFill>
                  <a:schemeClr val="bg1"/>
                </a:solidFill>
              </a:rPr>
              <a:t>servlet</a:t>
            </a:r>
            <a:r>
              <a:rPr lang="en-IN" sz="2800" dirty="0" smtClean="0">
                <a:solidFill>
                  <a:schemeClr val="bg1"/>
                </a:solidFill>
              </a:rPr>
              <a:t>). </a:t>
            </a:r>
          </a:p>
          <a:p>
            <a:r>
              <a:rPr lang="en-IN" sz="2800" dirty="0" smtClean="0">
                <a:solidFill>
                  <a:schemeClr val="bg1"/>
                </a:solidFill>
              </a:rPr>
              <a:t>The </a:t>
            </a:r>
            <a:r>
              <a:rPr lang="en-IN" sz="2800" b="1" dirty="0" smtClean="0">
                <a:solidFill>
                  <a:srgbClr val="FFFF00"/>
                </a:solidFill>
              </a:rPr>
              <a:t>Controller </a:t>
            </a:r>
            <a:r>
              <a:rPr lang="en-IN" sz="2800" b="1" dirty="0" err="1" smtClean="0">
                <a:solidFill>
                  <a:srgbClr val="FFFF00"/>
                </a:solidFill>
              </a:rPr>
              <a:t>Servlet</a:t>
            </a:r>
            <a:r>
              <a:rPr lang="en-IN" sz="2800" b="1" dirty="0" smtClean="0">
                <a:solidFill>
                  <a:srgbClr val="FFFF00"/>
                </a:solidFill>
              </a:rPr>
              <a:t> </a:t>
            </a:r>
            <a:r>
              <a:rPr lang="en-IN" sz="2800" dirty="0" smtClean="0">
                <a:solidFill>
                  <a:schemeClr val="bg1"/>
                </a:solidFill>
              </a:rPr>
              <a:t>then instantiates appropriate </a:t>
            </a:r>
            <a:r>
              <a:rPr lang="en-IN" sz="2800" b="1" dirty="0" smtClean="0">
                <a:solidFill>
                  <a:srgbClr val="FFFF00"/>
                </a:solidFill>
              </a:rPr>
              <a:t>POJO</a:t>
            </a:r>
            <a:r>
              <a:rPr lang="en-IN" sz="2800" dirty="0" smtClean="0">
                <a:solidFill>
                  <a:schemeClr val="bg1"/>
                </a:solidFill>
              </a:rPr>
              <a:t> based on the request parameters  </a:t>
            </a:r>
          </a:p>
          <a:p>
            <a:r>
              <a:rPr lang="en-IN" sz="2800" dirty="0" smtClean="0">
                <a:solidFill>
                  <a:schemeClr val="bg1"/>
                </a:solidFill>
              </a:rPr>
              <a:t>The </a:t>
            </a:r>
            <a:r>
              <a:rPr lang="en-IN" sz="2800" b="1" dirty="0" smtClean="0">
                <a:solidFill>
                  <a:srgbClr val="FFFF00"/>
                </a:solidFill>
              </a:rPr>
              <a:t>Controller </a:t>
            </a:r>
            <a:r>
              <a:rPr lang="en-IN" sz="2800" b="1" dirty="0" err="1" smtClean="0">
                <a:solidFill>
                  <a:srgbClr val="FFFF00"/>
                </a:solidFill>
              </a:rPr>
              <a:t>Servlet</a:t>
            </a:r>
            <a:r>
              <a:rPr lang="en-IN" sz="2800" b="1" dirty="0" smtClean="0">
                <a:solidFill>
                  <a:srgbClr val="FFFF00"/>
                </a:solidFill>
              </a:rPr>
              <a:t> </a:t>
            </a:r>
            <a:r>
              <a:rPr lang="en-IN" sz="2800" dirty="0" smtClean="0">
                <a:solidFill>
                  <a:schemeClr val="bg1"/>
                </a:solidFill>
              </a:rPr>
              <a:t>then communicates with the </a:t>
            </a:r>
            <a:r>
              <a:rPr lang="en-IN" sz="2800" b="1" dirty="0" smtClean="0">
                <a:solidFill>
                  <a:srgbClr val="FFFF00"/>
                </a:solidFill>
              </a:rPr>
              <a:t>Model Tier </a:t>
            </a:r>
            <a:r>
              <a:rPr lang="en-IN" sz="2800" dirty="0" smtClean="0">
                <a:solidFill>
                  <a:schemeClr val="bg1"/>
                </a:solidFill>
              </a:rPr>
              <a:t>to fetch the required data. </a:t>
            </a:r>
          </a:p>
          <a:p>
            <a:r>
              <a:rPr lang="en-IN" sz="2800" dirty="0" smtClean="0">
                <a:solidFill>
                  <a:schemeClr val="bg1"/>
                </a:solidFill>
              </a:rPr>
              <a:t>The </a:t>
            </a:r>
            <a:r>
              <a:rPr lang="en-IN" sz="2800" b="1" dirty="0" smtClean="0">
                <a:solidFill>
                  <a:srgbClr val="FFFF00"/>
                </a:solidFill>
              </a:rPr>
              <a:t>Controller</a:t>
            </a:r>
            <a:r>
              <a:rPr lang="en-IN" sz="2800" dirty="0" smtClean="0">
                <a:solidFill>
                  <a:schemeClr val="bg1"/>
                </a:solidFill>
              </a:rPr>
              <a:t> sets the response to be forwarded to </a:t>
            </a:r>
            <a:r>
              <a:rPr lang="en-IN" sz="2800" b="1" dirty="0" smtClean="0">
                <a:solidFill>
                  <a:srgbClr val="FFFF00"/>
                </a:solidFill>
              </a:rPr>
              <a:t>View JSP/HTML</a:t>
            </a:r>
          </a:p>
          <a:p>
            <a:r>
              <a:rPr lang="en-IN" sz="2800" dirty="0" smtClean="0">
                <a:solidFill>
                  <a:schemeClr val="bg1"/>
                </a:solidFill>
              </a:rPr>
              <a:t>The controller then dispatches the request to the next </a:t>
            </a:r>
            <a:r>
              <a:rPr lang="en-IN" sz="2800" b="1" dirty="0" smtClean="0">
                <a:solidFill>
                  <a:srgbClr val="FFFF00"/>
                </a:solidFill>
              </a:rPr>
              <a:t>view </a:t>
            </a:r>
            <a:r>
              <a:rPr lang="en-IN" sz="2800" dirty="0" smtClean="0">
                <a:solidFill>
                  <a:schemeClr val="bg1"/>
                </a:solidFill>
              </a:rPr>
              <a:t>based on the request URL. </a:t>
            </a:r>
          </a:p>
          <a:p>
            <a:r>
              <a:rPr lang="en-IN" sz="2800" dirty="0" smtClean="0">
                <a:solidFill>
                  <a:schemeClr val="bg1"/>
                </a:solidFill>
              </a:rPr>
              <a:t>The </a:t>
            </a:r>
            <a:r>
              <a:rPr lang="en-IN" sz="2800" b="1" dirty="0" smtClean="0">
                <a:solidFill>
                  <a:srgbClr val="FFFF00"/>
                </a:solidFill>
              </a:rPr>
              <a:t>View</a:t>
            </a:r>
            <a:r>
              <a:rPr lang="en-IN" sz="2800" dirty="0" smtClean="0">
                <a:solidFill>
                  <a:schemeClr val="bg1"/>
                </a:solidFill>
              </a:rPr>
              <a:t> uses the resultant response to display data. </a:t>
            </a:r>
            <a:endParaRPr lang="en-IN" sz="2800" dirty="0">
              <a:solidFill>
                <a:schemeClr val="bg1"/>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a:bodyPr>
          <a:lstStyle/>
          <a:p>
            <a:r>
              <a:rPr lang="en-US" sz="3600" b="1" dirty="0" smtClean="0">
                <a:solidFill>
                  <a:schemeClr val="bg1"/>
                </a:solidFill>
              </a:rPr>
              <a:t>MVC IN JAVA</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214282" y="1571612"/>
            <a:ext cx="8715436" cy="4525963"/>
          </a:xfrm>
        </p:spPr>
        <p:txBody>
          <a:bodyPr>
            <a:normAutofit/>
          </a:bodyPr>
          <a:lstStyle/>
          <a:p>
            <a:endParaRPr lang="en-IN" sz="2400" dirty="0">
              <a:solidFill>
                <a:schemeClr val="bg1"/>
              </a:solidFill>
            </a:endParaRPr>
          </a:p>
        </p:txBody>
      </p:sp>
      <p:pic>
        <p:nvPicPr>
          <p:cNvPr id="8" name="Picture 7" descr="MVC-Design-Pattern.png"/>
          <p:cNvPicPr>
            <a:picLocks noChangeAspect="1"/>
          </p:cNvPicPr>
          <p:nvPr/>
        </p:nvPicPr>
        <p:blipFill>
          <a:blip r:embed="rId4"/>
          <a:stretch>
            <a:fillRect/>
          </a:stretch>
        </p:blipFill>
        <p:spPr>
          <a:xfrm>
            <a:off x="285720" y="1643049"/>
            <a:ext cx="8429684" cy="4289281"/>
          </a:xfrm>
          <a:prstGeom prst="rect">
            <a:avLst/>
          </a:prstGeom>
          <a:solidFill>
            <a:schemeClr val="bg1"/>
          </a:solidFill>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rmAutofit fontScale="90000"/>
          </a:bodyPr>
          <a:lstStyle/>
          <a:p>
            <a:r>
              <a:rPr lang="en-US" b="1" dirty="0" smtClean="0">
                <a:solidFill>
                  <a:schemeClr val="bg1"/>
                </a:solidFill>
              </a:rPr>
              <a:t>NEED OF AJAX</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a:bodyPr>
          <a:lstStyle/>
          <a:p>
            <a:endParaRPr lang="en-US" dirty="0" smtClean="0"/>
          </a:p>
          <a:p>
            <a:r>
              <a:rPr lang="en-US" dirty="0" smtClean="0">
                <a:solidFill>
                  <a:schemeClr val="bg1"/>
                </a:solidFill>
              </a:rPr>
              <a:t>When java script was released , it was able to interact with html but </a:t>
            </a:r>
            <a:r>
              <a:rPr lang="en-US" i="1" dirty="0" smtClean="0">
                <a:solidFill>
                  <a:srgbClr val="FFFF00"/>
                </a:solidFill>
              </a:rPr>
              <a:t>it had no way of communicating with the server.</a:t>
            </a:r>
          </a:p>
          <a:p>
            <a:endParaRPr lang="en-US" dirty="0" smtClean="0"/>
          </a:p>
          <a:p>
            <a:r>
              <a:rPr lang="en-US" dirty="0" smtClean="0">
                <a:solidFill>
                  <a:schemeClr val="bg1"/>
                </a:solidFill>
              </a:rPr>
              <a:t>Thus , the only way html page could communicate with a server side script like </a:t>
            </a:r>
            <a:r>
              <a:rPr lang="en-US" dirty="0" err="1" smtClean="0">
                <a:solidFill>
                  <a:srgbClr val="FFFF00"/>
                </a:solidFill>
              </a:rPr>
              <a:t>php</a:t>
            </a:r>
            <a:r>
              <a:rPr lang="en-US" dirty="0" smtClean="0">
                <a:solidFill>
                  <a:srgbClr val="FFFF00"/>
                </a:solidFill>
              </a:rPr>
              <a:t> </a:t>
            </a:r>
            <a:r>
              <a:rPr lang="en-US" dirty="0" smtClean="0">
                <a:solidFill>
                  <a:schemeClr val="bg1"/>
                </a:solidFill>
              </a:rPr>
              <a:t>or </a:t>
            </a:r>
            <a:r>
              <a:rPr lang="en-US" dirty="0" err="1" smtClean="0">
                <a:solidFill>
                  <a:srgbClr val="FFFF00"/>
                </a:solidFill>
              </a:rPr>
              <a:t>jsp</a:t>
            </a:r>
            <a:r>
              <a:rPr lang="en-US" dirty="0" smtClean="0">
                <a:solidFill>
                  <a:schemeClr val="bg1"/>
                </a:solidFill>
              </a:rPr>
              <a:t> was to make </a:t>
            </a:r>
            <a:r>
              <a:rPr lang="en-US" b="1" dirty="0" smtClean="0">
                <a:solidFill>
                  <a:srgbClr val="FFFF00"/>
                </a:solidFill>
              </a:rPr>
              <a:t>html form </a:t>
            </a:r>
            <a:r>
              <a:rPr lang="en-US" dirty="0" smtClean="0">
                <a:solidFill>
                  <a:schemeClr val="bg1"/>
                </a:solidFill>
              </a:rPr>
              <a:t>containing a</a:t>
            </a:r>
            <a:r>
              <a:rPr lang="en-US" dirty="0" smtClean="0"/>
              <a:t> </a:t>
            </a:r>
            <a:r>
              <a:rPr lang="en-US" b="1" dirty="0" smtClean="0">
                <a:solidFill>
                  <a:srgbClr val="FFFF00"/>
                </a:solidFill>
              </a:rPr>
              <a:t>submit button</a:t>
            </a:r>
            <a:r>
              <a:rPr lang="en-US" b="1" dirty="0" smtClean="0">
                <a:solidFill>
                  <a:srgbClr val="0070C0"/>
                </a:solidFill>
              </a:rPr>
              <a:t> </a:t>
            </a:r>
            <a:r>
              <a:rPr lang="en-US" dirty="0" smtClean="0">
                <a:solidFill>
                  <a:schemeClr val="bg1"/>
                </a:solidFill>
              </a:rPr>
              <a:t>and generating </a:t>
            </a:r>
            <a:r>
              <a:rPr lang="en-US" b="1" dirty="0" smtClean="0">
                <a:solidFill>
                  <a:srgbClr val="FFFF00"/>
                </a:solidFill>
              </a:rPr>
              <a:t>get</a:t>
            </a:r>
            <a:r>
              <a:rPr lang="en-US" dirty="0" smtClean="0"/>
              <a:t> </a:t>
            </a:r>
            <a:r>
              <a:rPr lang="en-US" dirty="0" smtClean="0">
                <a:solidFill>
                  <a:schemeClr val="bg1"/>
                </a:solidFill>
              </a:rPr>
              <a:t>or</a:t>
            </a:r>
            <a:r>
              <a:rPr lang="en-US" dirty="0" smtClean="0"/>
              <a:t> </a:t>
            </a:r>
            <a:r>
              <a:rPr lang="en-US" b="1" dirty="0" smtClean="0">
                <a:solidFill>
                  <a:srgbClr val="FFFF00"/>
                </a:solidFill>
              </a:rPr>
              <a:t>post</a:t>
            </a:r>
            <a:r>
              <a:rPr lang="en-US" dirty="0" smtClean="0"/>
              <a:t> </a:t>
            </a:r>
            <a:r>
              <a:rPr lang="en-US" dirty="0" smtClean="0">
                <a:solidFill>
                  <a:schemeClr val="bg1"/>
                </a:solidFill>
              </a:rPr>
              <a:t>request .</a:t>
            </a:r>
            <a:endParaRPr lang="en-US" dirty="0">
              <a:solidFill>
                <a:schemeClr val="bg1"/>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a:bodyPr>
          <a:lstStyle/>
          <a:p>
            <a:r>
              <a:rPr lang="en-US" sz="3600" b="1" dirty="0" smtClean="0">
                <a:solidFill>
                  <a:schemeClr val="bg1"/>
                </a:solidFill>
              </a:rPr>
              <a:t>THE DAO PATTERN</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214282" y="1571612"/>
            <a:ext cx="8715436" cy="5286388"/>
          </a:xfrm>
        </p:spPr>
        <p:txBody>
          <a:bodyPr>
            <a:normAutofit/>
          </a:bodyPr>
          <a:lstStyle/>
          <a:p>
            <a:r>
              <a:rPr lang="en-IN" sz="2800" b="1" dirty="0" smtClean="0">
                <a:solidFill>
                  <a:srgbClr val="FFFF00"/>
                </a:solidFill>
              </a:rPr>
              <a:t>DAO</a:t>
            </a:r>
            <a:r>
              <a:rPr lang="en-IN" sz="2800" dirty="0" smtClean="0">
                <a:solidFill>
                  <a:schemeClr val="bg1"/>
                </a:solidFill>
              </a:rPr>
              <a:t> stands for </a:t>
            </a:r>
            <a:r>
              <a:rPr lang="en-IN" sz="2800" b="1" dirty="0" smtClean="0">
                <a:solidFill>
                  <a:srgbClr val="FFFF00"/>
                </a:solidFill>
              </a:rPr>
              <a:t>Data Access Object</a:t>
            </a:r>
            <a:r>
              <a:rPr lang="en-IN" sz="2800" dirty="0" smtClean="0">
                <a:solidFill>
                  <a:schemeClr val="bg1"/>
                </a:solidFill>
              </a:rPr>
              <a:t>. </a:t>
            </a:r>
          </a:p>
          <a:p>
            <a:endParaRPr lang="en-IN" sz="2800" dirty="0" smtClean="0">
              <a:solidFill>
                <a:schemeClr val="bg1"/>
              </a:solidFill>
            </a:endParaRPr>
          </a:p>
          <a:p>
            <a:endParaRPr lang="en-IN" sz="2800" dirty="0" smtClean="0">
              <a:solidFill>
                <a:schemeClr val="bg1"/>
              </a:solidFill>
            </a:endParaRPr>
          </a:p>
          <a:p>
            <a:r>
              <a:rPr lang="en-IN" sz="2800" b="1" dirty="0" smtClean="0">
                <a:solidFill>
                  <a:srgbClr val="FFFF00"/>
                </a:solidFill>
              </a:rPr>
              <a:t>DAO</a:t>
            </a:r>
            <a:r>
              <a:rPr lang="en-IN" sz="2800" dirty="0" smtClean="0">
                <a:solidFill>
                  <a:schemeClr val="bg1"/>
                </a:solidFill>
              </a:rPr>
              <a:t> Design Pattern is used to separate the </a:t>
            </a:r>
            <a:r>
              <a:rPr lang="en-IN" sz="2800" b="1" dirty="0" smtClean="0">
                <a:solidFill>
                  <a:srgbClr val="FFFF00"/>
                </a:solidFill>
              </a:rPr>
              <a:t>data persistence logic</a:t>
            </a:r>
            <a:r>
              <a:rPr lang="en-IN" sz="2800" dirty="0" smtClean="0">
                <a:solidFill>
                  <a:schemeClr val="bg1"/>
                </a:solidFill>
              </a:rPr>
              <a:t> in a separate layer. </a:t>
            </a: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This way, the </a:t>
            </a:r>
            <a:r>
              <a:rPr lang="en-IN" sz="2800" dirty="0" err="1" smtClean="0">
                <a:solidFill>
                  <a:schemeClr val="bg1"/>
                </a:solidFill>
              </a:rPr>
              <a:t>servlet</a:t>
            </a:r>
            <a:r>
              <a:rPr lang="en-IN" sz="2800" dirty="0" smtClean="0">
                <a:solidFill>
                  <a:schemeClr val="bg1"/>
                </a:solidFill>
              </a:rPr>
              <a:t> remains completely in dark about how the low-level operations to access the database is done. </a:t>
            </a:r>
            <a:endParaRPr lang="en-IN" sz="2800" dirty="0">
              <a:solidFill>
                <a:schemeClr val="bg1"/>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a:bodyPr>
          <a:lstStyle/>
          <a:p>
            <a:r>
              <a:rPr lang="en-US" sz="3600" b="1" dirty="0" smtClean="0">
                <a:solidFill>
                  <a:schemeClr val="bg1"/>
                </a:solidFill>
              </a:rPr>
              <a:t>DAO PATTERN IN JAVA</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214282" y="1571612"/>
            <a:ext cx="8715436" cy="4525963"/>
          </a:xfrm>
        </p:spPr>
        <p:txBody>
          <a:bodyPr>
            <a:normAutofit/>
          </a:bodyPr>
          <a:lstStyle/>
          <a:p>
            <a:endParaRPr lang="en-IN" sz="2400" dirty="0">
              <a:solidFill>
                <a:schemeClr val="bg1"/>
              </a:solidFill>
            </a:endParaRPr>
          </a:p>
        </p:txBody>
      </p:sp>
      <p:pic>
        <p:nvPicPr>
          <p:cNvPr id="8" name="Picture 7" descr="MVC-Design-Pattern.png"/>
          <p:cNvPicPr>
            <a:picLocks noChangeAspect="1"/>
          </p:cNvPicPr>
          <p:nvPr/>
        </p:nvPicPr>
        <p:blipFill>
          <a:blip r:embed="rId4"/>
          <a:stretch>
            <a:fillRect/>
          </a:stretch>
        </p:blipFill>
        <p:spPr>
          <a:xfrm>
            <a:off x="142844" y="1571613"/>
            <a:ext cx="8786874" cy="5072098"/>
          </a:xfrm>
          <a:prstGeom prst="rect">
            <a:avLst/>
          </a:prstGeom>
          <a:solidFill>
            <a:schemeClr val="bg1"/>
          </a:solidFill>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a:bodyPr>
          <a:lstStyle/>
          <a:p>
            <a:r>
              <a:rPr lang="en-US" sz="3600" b="1" dirty="0" smtClean="0">
                <a:solidFill>
                  <a:schemeClr val="bg1"/>
                </a:solidFill>
              </a:rPr>
              <a:t>PROJECT STRUCTURE</a:t>
            </a:r>
            <a:endParaRPr lang="en-US" sz="3600"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214282" y="1571612"/>
            <a:ext cx="8715436" cy="5286388"/>
          </a:xfrm>
        </p:spPr>
        <p:txBody>
          <a:bodyPr>
            <a:normAutofit fontScale="70000" lnSpcReduction="20000"/>
          </a:bodyPr>
          <a:lstStyle/>
          <a:p>
            <a:r>
              <a:rPr lang="en-IN" sz="2800" b="1" dirty="0" smtClean="0">
                <a:solidFill>
                  <a:schemeClr val="bg1"/>
                </a:solidFill>
              </a:rPr>
              <a:t>Based on previous discussions , our web-app will have the following structure:</a:t>
            </a:r>
          </a:p>
          <a:p>
            <a:pPr lvl="1"/>
            <a:r>
              <a:rPr lang="en-IN" sz="2400" b="1" smtClean="0">
                <a:solidFill>
                  <a:srgbClr val="FFFF00"/>
                </a:solidFill>
              </a:rPr>
              <a:t>HTML/JSP/JS</a:t>
            </a:r>
            <a:r>
              <a:rPr lang="en-IN" sz="2400" smtClean="0">
                <a:solidFill>
                  <a:schemeClr val="bg1"/>
                </a:solidFill>
              </a:rPr>
              <a:t>: </a:t>
            </a:r>
            <a:r>
              <a:rPr lang="en-IN" sz="2400" dirty="0" smtClean="0">
                <a:solidFill>
                  <a:schemeClr val="bg1"/>
                </a:solidFill>
              </a:rPr>
              <a:t>All the front end code is written here. It contains all the UI elements our application will have. The execution will begin from here. All the calls will be made from here.</a:t>
            </a:r>
          </a:p>
          <a:p>
            <a:pPr lvl="1"/>
            <a:endParaRPr lang="en-US" sz="2400" b="1" dirty="0" smtClean="0">
              <a:solidFill>
                <a:srgbClr val="FFFF00"/>
              </a:solidFill>
            </a:endParaRPr>
          </a:p>
          <a:p>
            <a:pPr lvl="1"/>
            <a:r>
              <a:rPr lang="en-US" sz="2400" b="1" dirty="0" err="1" smtClean="0">
                <a:solidFill>
                  <a:srgbClr val="FFFF00"/>
                </a:solidFill>
              </a:rPr>
              <a:t>Servlet</a:t>
            </a:r>
            <a:r>
              <a:rPr lang="en-US" sz="2400" b="1" dirty="0" smtClean="0">
                <a:solidFill>
                  <a:srgbClr val="FFFF00"/>
                </a:solidFill>
              </a:rPr>
              <a:t>(Controller) : </a:t>
            </a:r>
            <a:r>
              <a:rPr lang="en-US" sz="2400" dirty="0" smtClean="0">
                <a:solidFill>
                  <a:schemeClr val="bg1"/>
                </a:solidFill>
              </a:rPr>
              <a:t>This will be entry point of our application at the server end . It will receive the request from the HTML and further transfer it to the DATA ACCESS LAYER</a:t>
            </a:r>
            <a:endParaRPr lang="en-IN" sz="2400" dirty="0" smtClean="0">
              <a:solidFill>
                <a:schemeClr val="bg1"/>
              </a:solidFill>
            </a:endParaRPr>
          </a:p>
          <a:p>
            <a:pPr lvl="1"/>
            <a:endParaRPr lang="en-IN" sz="2400" b="1" dirty="0" smtClean="0">
              <a:solidFill>
                <a:srgbClr val="FFFF00"/>
              </a:solidFill>
            </a:endParaRPr>
          </a:p>
          <a:p>
            <a:pPr lvl="1"/>
            <a:r>
              <a:rPr lang="en-IN" sz="2400" b="1" dirty="0" smtClean="0">
                <a:solidFill>
                  <a:srgbClr val="FFFF00"/>
                </a:solidFill>
              </a:rPr>
              <a:t>DAO(Data Access Object) : </a:t>
            </a:r>
            <a:r>
              <a:rPr lang="en-IN" sz="2400" dirty="0" smtClean="0">
                <a:solidFill>
                  <a:schemeClr val="bg1"/>
                </a:solidFill>
              </a:rPr>
              <a:t>All the classes that interact with the database. It contains all the methods like search( ), add( ), delete ( ) etc</a:t>
            </a:r>
          </a:p>
          <a:p>
            <a:endParaRPr lang="en-IN" sz="2800" dirty="0" smtClean="0">
              <a:solidFill>
                <a:schemeClr val="bg1"/>
              </a:solidFill>
            </a:endParaRPr>
          </a:p>
          <a:p>
            <a:pPr lvl="1"/>
            <a:r>
              <a:rPr lang="en-IN" sz="2400" b="1" dirty="0" err="1" smtClean="0">
                <a:solidFill>
                  <a:srgbClr val="FFFF00"/>
                </a:solidFill>
              </a:rPr>
              <a:t>DBConnection</a:t>
            </a:r>
            <a:r>
              <a:rPr lang="en-IN" sz="2400" dirty="0" smtClean="0">
                <a:solidFill>
                  <a:schemeClr val="bg1"/>
                </a:solidFill>
              </a:rPr>
              <a:t> : The database connection class. It will contain method to load the driver class, open the connection to the db and close the connection to the database.</a:t>
            </a:r>
          </a:p>
          <a:p>
            <a:endParaRPr lang="en-IN" sz="2800" dirty="0" smtClean="0">
              <a:solidFill>
                <a:schemeClr val="bg1"/>
              </a:solidFill>
            </a:endParaRPr>
          </a:p>
          <a:p>
            <a:pPr lvl="1"/>
            <a:r>
              <a:rPr lang="en-IN" sz="2400" b="1" dirty="0" smtClean="0">
                <a:solidFill>
                  <a:srgbClr val="FFFF00"/>
                </a:solidFill>
              </a:rPr>
              <a:t>DTO or POJO (Plain Old Java Objects) </a:t>
            </a:r>
            <a:r>
              <a:rPr lang="en-IN" sz="2400" dirty="0" smtClean="0">
                <a:solidFill>
                  <a:schemeClr val="bg1"/>
                </a:solidFill>
              </a:rPr>
              <a:t>: These classes will hold the data of our   </a:t>
            </a:r>
          </a:p>
          <a:p>
            <a:pPr>
              <a:buNone/>
            </a:pPr>
            <a:r>
              <a:rPr lang="en-IN" sz="2400" dirty="0" smtClean="0">
                <a:solidFill>
                  <a:schemeClr val="bg1"/>
                </a:solidFill>
              </a:rPr>
              <a:t>               application i.e. they hold the data coming from the table or to be stored into the table</a:t>
            </a:r>
            <a:endParaRPr lang="en-IN" sz="2400" dirty="0">
              <a:solidFill>
                <a:schemeClr val="bg1"/>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85000" lnSpcReduction="20000"/>
          </a:bodyPr>
          <a:lstStyle/>
          <a:p>
            <a:endParaRPr lang="en-US" dirty="0" smtClean="0"/>
          </a:p>
          <a:p>
            <a:r>
              <a:rPr lang="en-US" dirty="0" smtClean="0">
                <a:solidFill>
                  <a:schemeClr val="bg1"/>
                </a:solidFill>
              </a:rPr>
              <a:t>Now , when the user clicks </a:t>
            </a:r>
            <a:r>
              <a:rPr lang="en-US" b="1" dirty="0" smtClean="0">
                <a:solidFill>
                  <a:srgbClr val="FFFF00"/>
                </a:solidFill>
              </a:rPr>
              <a:t>submit button </a:t>
            </a:r>
            <a:r>
              <a:rPr lang="en-US" dirty="0" smtClean="0">
                <a:solidFill>
                  <a:schemeClr val="bg1"/>
                </a:solidFill>
              </a:rPr>
              <a:t>a</a:t>
            </a:r>
            <a:r>
              <a:rPr lang="en-US" dirty="0" smtClean="0"/>
              <a:t> </a:t>
            </a:r>
            <a:r>
              <a:rPr lang="en-US" i="1" dirty="0" smtClean="0">
                <a:solidFill>
                  <a:srgbClr val="FFFF00"/>
                </a:solidFill>
              </a:rPr>
              <a:t>new page is generated by the server containing the desired results</a:t>
            </a:r>
            <a:r>
              <a:rPr lang="en-US" dirty="0" smtClean="0">
                <a:solidFill>
                  <a:srgbClr val="FFFF00"/>
                </a:solidFill>
              </a:rPr>
              <a:t> </a:t>
            </a:r>
          </a:p>
          <a:p>
            <a:endParaRPr lang="en-US" dirty="0" smtClean="0">
              <a:solidFill>
                <a:srgbClr val="FFFF00"/>
              </a:solidFill>
            </a:endParaRPr>
          </a:p>
          <a:p>
            <a:r>
              <a:rPr lang="en-US" dirty="0" smtClean="0">
                <a:solidFill>
                  <a:srgbClr val="FFFF00"/>
                </a:solidFill>
              </a:rPr>
              <a:t>But , sometimes on slow networks this could take time .</a:t>
            </a:r>
          </a:p>
          <a:p>
            <a:endParaRPr lang="en-US" dirty="0" smtClean="0"/>
          </a:p>
          <a:p>
            <a:r>
              <a:rPr lang="en-US" dirty="0" smtClean="0">
                <a:solidFill>
                  <a:schemeClr val="bg1"/>
                </a:solidFill>
              </a:rPr>
              <a:t>Moreover most of the time the new page has </a:t>
            </a:r>
            <a:r>
              <a:rPr lang="en-US" i="1" dirty="0" smtClean="0">
                <a:solidFill>
                  <a:srgbClr val="FFFF00"/>
                </a:solidFill>
              </a:rPr>
              <a:t>90% elements same as the previous page</a:t>
            </a:r>
            <a:r>
              <a:rPr lang="en-US" i="1" dirty="0" smtClean="0">
                <a:solidFill>
                  <a:srgbClr val="00B050"/>
                </a:solidFill>
              </a:rPr>
              <a:t> </a:t>
            </a:r>
            <a:r>
              <a:rPr lang="en-US" dirty="0" smtClean="0">
                <a:solidFill>
                  <a:schemeClr val="bg1"/>
                </a:solidFill>
              </a:rPr>
              <a:t>only</a:t>
            </a:r>
            <a:r>
              <a:rPr lang="en-US" dirty="0" smtClean="0"/>
              <a:t> </a:t>
            </a:r>
            <a:r>
              <a:rPr lang="en-US" i="1" dirty="0" smtClean="0">
                <a:solidFill>
                  <a:srgbClr val="FFFF00"/>
                </a:solidFill>
              </a:rPr>
              <a:t>10% of data gets changed</a:t>
            </a:r>
            <a:r>
              <a:rPr lang="en-US" dirty="0" smtClean="0">
                <a:solidFill>
                  <a:srgbClr val="FFFF00"/>
                </a:solidFill>
              </a:rPr>
              <a:t>.</a:t>
            </a:r>
            <a:endParaRPr lang="en-US" dirty="0">
              <a:solidFill>
                <a:srgbClr val="FFFF00"/>
              </a:solidFill>
            </a:endParaRPr>
          </a:p>
        </p:txBody>
      </p:sp>
      <p:sp>
        <p:nvSpPr>
          <p:cNvPr id="9" name="Title 1"/>
          <p:cNvSpPr>
            <a:spLocks noGrp="1"/>
          </p:cNvSpPr>
          <p:nvPr>
            <p:ph type="title"/>
          </p:nvPr>
        </p:nvSpPr>
        <p:spPr>
          <a:xfrm>
            <a:off x="357158" y="285728"/>
            <a:ext cx="8534400" cy="758952"/>
          </a:xfrm>
        </p:spPr>
        <p:txBody>
          <a:bodyPr>
            <a:normAutofit fontScale="90000"/>
          </a:bodyPr>
          <a:lstStyle/>
          <a:p>
            <a:r>
              <a:rPr lang="en-US" b="1" dirty="0" smtClean="0">
                <a:solidFill>
                  <a:schemeClr val="bg1"/>
                </a:solidFill>
              </a:rPr>
              <a:t>NEED OF AJAX</a:t>
            </a:r>
            <a:endParaRPr lang="en-US" b="1" dirty="0">
              <a:solidFill>
                <a:schemeClr val="bg1"/>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534400" cy="758952"/>
          </a:xfrm>
        </p:spPr>
        <p:txBody>
          <a:bodyPr>
            <a:normAutofit fontScale="90000"/>
          </a:bodyPr>
          <a:lstStyle/>
          <a:p>
            <a:r>
              <a:rPr lang="en-US" b="1" dirty="0" smtClean="0">
                <a:solidFill>
                  <a:schemeClr val="bg1"/>
                </a:solidFill>
              </a:rPr>
              <a:t>SOLUTION</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lnSpcReduction="10000"/>
          </a:bodyPr>
          <a:lstStyle/>
          <a:p>
            <a:endParaRPr lang="en-US" dirty="0" smtClean="0"/>
          </a:p>
          <a:p>
            <a:r>
              <a:rPr lang="en-US" dirty="0" smtClean="0">
                <a:solidFill>
                  <a:schemeClr val="bg1"/>
                </a:solidFill>
              </a:rPr>
              <a:t>Ajax attempts to remedy this problem by </a:t>
            </a:r>
            <a:r>
              <a:rPr lang="en-US" dirty="0" smtClean="0">
                <a:solidFill>
                  <a:srgbClr val="FFFF00"/>
                </a:solidFill>
              </a:rPr>
              <a:t>letting our Java script communicate directly with the server, </a:t>
            </a:r>
            <a:r>
              <a:rPr lang="en-US" dirty="0" smtClean="0">
                <a:solidFill>
                  <a:schemeClr val="bg1"/>
                </a:solidFill>
              </a:rPr>
              <a:t>using a special Java script object</a:t>
            </a:r>
            <a:r>
              <a:rPr lang="en-US" dirty="0" smtClean="0"/>
              <a:t> </a:t>
            </a:r>
            <a:r>
              <a:rPr lang="en-US" b="1" dirty="0" err="1" smtClean="0">
                <a:solidFill>
                  <a:srgbClr val="FFFF00"/>
                </a:solidFill>
              </a:rPr>
              <a:t>XMLHttpRequest</a:t>
            </a:r>
            <a:r>
              <a:rPr lang="en-US" dirty="0" smtClean="0">
                <a:solidFill>
                  <a:srgbClr val="FFFF00"/>
                </a:solidFill>
              </a:rPr>
              <a:t>.</a:t>
            </a:r>
          </a:p>
          <a:p>
            <a:endParaRPr lang="en-US" dirty="0" smtClean="0"/>
          </a:p>
          <a:p>
            <a:r>
              <a:rPr lang="en-US" dirty="0" smtClean="0">
                <a:solidFill>
                  <a:schemeClr val="bg1"/>
                </a:solidFill>
              </a:rPr>
              <a:t>With this object, our </a:t>
            </a:r>
            <a:r>
              <a:rPr lang="en-US" i="1" dirty="0" smtClean="0">
                <a:solidFill>
                  <a:srgbClr val="FFFF00"/>
                </a:solidFill>
              </a:rPr>
              <a:t>Java script can get information from the server </a:t>
            </a:r>
            <a:r>
              <a:rPr lang="en-US" b="1" i="1" dirty="0" smtClean="0">
                <a:solidFill>
                  <a:srgbClr val="FFFF00"/>
                </a:solidFill>
              </a:rPr>
              <a:t>without having to load a new page</a:t>
            </a:r>
            <a:r>
              <a:rPr lang="en-US" dirty="0" smtClean="0">
                <a:solidFill>
                  <a:srgbClr val="FFFF00"/>
                </a:solidFill>
              </a:rPr>
              <a:t>!</a:t>
            </a:r>
          </a:p>
          <a:p>
            <a:endParaRPr lang="en-US"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rmAutofit fontScale="90000"/>
          </a:bodyPr>
          <a:lstStyle/>
          <a:p>
            <a:r>
              <a:rPr lang="en-US" b="1" dirty="0" smtClean="0">
                <a:solidFill>
                  <a:schemeClr val="bg1"/>
                </a:solidFill>
              </a:rPr>
              <a:t>STEPS OF AJAX</a:t>
            </a:r>
            <a:br>
              <a:rPr lang="en-US" b="1" dirty="0" smtClean="0">
                <a:solidFill>
                  <a:schemeClr val="bg1"/>
                </a:solidFill>
              </a:rPr>
            </a:br>
            <a:r>
              <a:rPr lang="en-US" b="1" dirty="0" smtClean="0">
                <a:solidFill>
                  <a:schemeClr val="bg1"/>
                </a:solidFill>
              </a:rPr>
              <a:t>PROGRAMMING</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solidFill>
                  <a:schemeClr val="bg1"/>
                </a:solidFill>
              </a:rPr>
              <a:t>Following are the steps involved in </a:t>
            </a:r>
            <a:r>
              <a:rPr lang="en-US" b="1" dirty="0" smtClean="0">
                <a:solidFill>
                  <a:srgbClr val="FFFF00"/>
                </a:solidFill>
              </a:rPr>
              <a:t>AJAX </a:t>
            </a:r>
            <a:r>
              <a:rPr lang="en-US" dirty="0" smtClean="0">
                <a:solidFill>
                  <a:srgbClr val="FFFF00"/>
                </a:solidFill>
              </a:rPr>
              <a:t>:</a:t>
            </a:r>
          </a:p>
          <a:p>
            <a:pPr>
              <a:buNone/>
            </a:pPr>
            <a:endParaRPr lang="en-US" dirty="0" smtClean="0"/>
          </a:p>
          <a:p>
            <a:pPr marL="514350" indent="-514350">
              <a:buFont typeface="+mj-lt"/>
              <a:buAutoNum type="arabicPeriod"/>
            </a:pPr>
            <a:r>
              <a:rPr lang="en-US" b="1" dirty="0" smtClean="0">
                <a:solidFill>
                  <a:srgbClr val="FFFF00"/>
                </a:solidFill>
              </a:rPr>
              <a:t>Create Object for Ajax Request.</a:t>
            </a:r>
          </a:p>
          <a:p>
            <a:pPr marL="514350" indent="-514350">
              <a:buFont typeface="+mj-lt"/>
              <a:buAutoNum type="arabicPeriod"/>
            </a:pPr>
            <a:r>
              <a:rPr lang="en-US" b="1" dirty="0" smtClean="0">
                <a:solidFill>
                  <a:srgbClr val="FFFF00"/>
                </a:solidFill>
              </a:rPr>
              <a:t>Specify a Handler.</a:t>
            </a:r>
          </a:p>
          <a:p>
            <a:pPr marL="514350" indent="-514350">
              <a:buFont typeface="+mj-lt"/>
              <a:buAutoNum type="arabicPeriod"/>
            </a:pPr>
            <a:r>
              <a:rPr lang="en-US" b="1" dirty="0" smtClean="0">
                <a:solidFill>
                  <a:srgbClr val="FFFF00"/>
                </a:solidFill>
              </a:rPr>
              <a:t>Send the request.</a:t>
            </a:r>
          </a:p>
          <a:p>
            <a:pPr marL="514350" indent="-514350">
              <a:buFont typeface="+mj-lt"/>
              <a:buAutoNum type="arabicPeriod"/>
            </a:pPr>
            <a:r>
              <a:rPr lang="en-US" b="1" dirty="0" smtClean="0">
                <a:solidFill>
                  <a:srgbClr val="FFFF00"/>
                </a:solidFill>
              </a:rPr>
              <a:t>Retrieve the data.</a:t>
            </a:r>
            <a:endParaRPr lang="en-US" b="1" dirty="0">
              <a:solidFill>
                <a:srgbClr val="FFFF00"/>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534400" cy="758952"/>
          </a:xfrm>
        </p:spPr>
        <p:txBody>
          <a:bodyPr>
            <a:normAutofit fontScale="90000"/>
          </a:bodyPr>
          <a:lstStyle/>
          <a:p>
            <a:r>
              <a:rPr lang="en-US" b="1" dirty="0" smtClean="0">
                <a:solidFill>
                  <a:schemeClr val="bg1"/>
                </a:solidFill>
              </a:rPr>
              <a:t>CREATING -OBJECT</a:t>
            </a:r>
            <a:endParaRPr lang="en-US" b="1"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lnSpcReduction="10000"/>
          </a:bodyPr>
          <a:lstStyle/>
          <a:p>
            <a:endParaRPr lang="en-US" dirty="0" smtClean="0"/>
          </a:p>
          <a:p>
            <a:r>
              <a:rPr lang="en-US" dirty="0" smtClean="0">
                <a:solidFill>
                  <a:schemeClr val="bg1"/>
                </a:solidFill>
              </a:rPr>
              <a:t>The first  step in </a:t>
            </a:r>
            <a:r>
              <a:rPr lang="en-US" b="1" dirty="0" smtClean="0">
                <a:solidFill>
                  <a:srgbClr val="FFFF00"/>
                </a:solidFill>
              </a:rPr>
              <a:t>AJAX</a:t>
            </a:r>
            <a:r>
              <a:rPr lang="en-US" dirty="0" smtClean="0"/>
              <a:t> </a:t>
            </a:r>
            <a:r>
              <a:rPr lang="en-US" dirty="0" smtClean="0">
                <a:solidFill>
                  <a:schemeClr val="bg1"/>
                </a:solidFill>
              </a:rPr>
              <a:t>based communication is to create an object of type </a:t>
            </a:r>
            <a:r>
              <a:rPr lang="en-US" b="1" dirty="0" err="1" smtClean="0">
                <a:solidFill>
                  <a:srgbClr val="FFFF00"/>
                </a:solidFill>
              </a:rPr>
              <a:t>XMLHttpRequest</a:t>
            </a:r>
            <a:r>
              <a:rPr lang="en-US" dirty="0" smtClean="0">
                <a:solidFill>
                  <a:srgbClr val="FFFF00"/>
                </a:solidFill>
              </a:rPr>
              <a:t>.</a:t>
            </a:r>
          </a:p>
          <a:p>
            <a:endParaRPr lang="en-US" dirty="0" smtClean="0"/>
          </a:p>
          <a:p>
            <a:endParaRPr lang="en-US" dirty="0" smtClean="0"/>
          </a:p>
          <a:p>
            <a:r>
              <a:rPr lang="en-US" dirty="0" smtClean="0">
                <a:solidFill>
                  <a:schemeClr val="bg1"/>
                </a:solidFill>
              </a:rPr>
              <a:t>It is a built in class supported by every browser which has some very important </a:t>
            </a:r>
            <a:r>
              <a:rPr lang="en-US" b="1" i="1" dirty="0" smtClean="0">
                <a:solidFill>
                  <a:srgbClr val="FFFF00"/>
                </a:solidFill>
              </a:rPr>
              <a:t>properties/methods</a:t>
            </a:r>
            <a:r>
              <a:rPr lang="en-US" b="1" i="1" dirty="0" smtClean="0">
                <a:solidFill>
                  <a:srgbClr val="C00000"/>
                </a:solidFill>
              </a:rPr>
              <a:t> </a:t>
            </a:r>
            <a:r>
              <a:rPr lang="en-US" dirty="0" smtClean="0">
                <a:solidFill>
                  <a:schemeClr val="bg1"/>
                </a:solidFill>
              </a:rPr>
              <a:t>for generating Ajax request and receiving response.</a:t>
            </a:r>
            <a:endParaRPr lang="en-US" dirty="0">
              <a:solidFill>
                <a:schemeClr val="bg1"/>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2479</TotalTime>
  <Words>1877</Words>
  <Application>Microsoft Office PowerPoint</Application>
  <PresentationFormat>On-screen Show (4:3)</PresentationFormat>
  <Paragraphs>306</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Slide 1</vt:lpstr>
      <vt:lpstr>TODAY’S AGENDA</vt:lpstr>
      <vt:lpstr>PREREQUISITES</vt:lpstr>
      <vt:lpstr>INTRODUCTION</vt:lpstr>
      <vt:lpstr>NEED OF AJAX</vt:lpstr>
      <vt:lpstr>NEED OF AJAX</vt:lpstr>
      <vt:lpstr>SOLUTION</vt:lpstr>
      <vt:lpstr>STEPS OF AJAX PROGRAMMING</vt:lpstr>
      <vt:lpstr>CREATING -OBJECT</vt:lpstr>
      <vt:lpstr>CODE</vt:lpstr>
      <vt:lpstr>SPECIFY HANDLER</vt:lpstr>
      <vt:lpstr>SPECIFY HANDLER</vt:lpstr>
      <vt:lpstr>SPECIFY HANDLER</vt:lpstr>
      <vt:lpstr>THE readyState PROPERTY</vt:lpstr>
      <vt:lpstr>readyState VALUES</vt:lpstr>
      <vt:lpstr>THE readyState PROPERTY</vt:lpstr>
      <vt:lpstr>THE Handler FUNCTION</vt:lpstr>
      <vt:lpstr>SEND THE  INFORMATION</vt:lpstr>
      <vt:lpstr>OPENING THE CONNECTION</vt:lpstr>
      <vt:lpstr>OPENING THE CONNECTION</vt:lpstr>
      <vt:lpstr>OPENING THE CONNECTION</vt:lpstr>
      <vt:lpstr>SENDING THE REQUEST</vt:lpstr>
      <vt:lpstr>SENDING THE REQUEST</vt:lpstr>
      <vt:lpstr>SAMPLE</vt:lpstr>
      <vt:lpstr>RETRIEVE THE DATA</vt:lpstr>
      <vt:lpstr>SYNTAX</vt:lpstr>
      <vt:lpstr>EXERCISE 1</vt:lpstr>
      <vt:lpstr>SOLUTION (The html Page)</vt:lpstr>
      <vt:lpstr>SOLUTION (The html Page)</vt:lpstr>
      <vt:lpstr>SOLUTION (The jsp Page)</vt:lpstr>
      <vt:lpstr>EXERCISE 2</vt:lpstr>
      <vt:lpstr>SOLUTION (The html Page)</vt:lpstr>
      <vt:lpstr>SOLUTION (The html Page)</vt:lpstr>
      <vt:lpstr>SOLUTION (The jsp Page)</vt:lpstr>
      <vt:lpstr>EXERCISE 3</vt:lpstr>
      <vt:lpstr>EXERCISE 4</vt:lpstr>
      <vt:lpstr>EXERCISE 5</vt:lpstr>
      <vt:lpstr>EXERCISE 6</vt:lpstr>
      <vt:lpstr>EXERCISE 7</vt:lpstr>
      <vt:lpstr>EXERCISE 8</vt:lpstr>
      <vt:lpstr>EXERCISE 9</vt:lpstr>
      <vt:lpstr>PROBLEMS WITH  OUR APPROACH</vt:lpstr>
      <vt:lpstr>PROBLEMS WITH  OUR APPROACH</vt:lpstr>
      <vt:lpstr>THE LAYERED APPROACH</vt:lpstr>
      <vt:lpstr>THE MVC MODEL</vt:lpstr>
      <vt:lpstr>THE MVC MODEL</vt:lpstr>
      <vt:lpstr>THE MVC MODEL</vt:lpstr>
      <vt:lpstr>MVC IN JAVA</vt:lpstr>
      <vt:lpstr>MVC IN JAVA</vt:lpstr>
      <vt:lpstr>THE DAO PATTERN</vt:lpstr>
      <vt:lpstr>DAO PATTERN IN JAVA</vt:lpstr>
      <vt:lpstr>PROJECT STRUCTURE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Comp08</dc:creator>
  <cp:lastModifiedBy>Sachin</cp:lastModifiedBy>
  <cp:revision>269</cp:revision>
  <dcterms:created xsi:type="dcterms:W3CDTF">2017-12-26T10:06:07Z</dcterms:created>
  <dcterms:modified xsi:type="dcterms:W3CDTF">2018-12-29T14:47:10Z</dcterms:modified>
</cp:coreProperties>
</file>