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887" r:id="rId4"/>
    <p:sldId id="924" r:id="rId5"/>
    <p:sldId id="925" r:id="rId6"/>
    <p:sldId id="926" r:id="rId7"/>
    <p:sldId id="927" r:id="rId8"/>
    <p:sldId id="928" r:id="rId9"/>
    <p:sldId id="929" r:id="rId10"/>
    <p:sldId id="930" r:id="rId11"/>
    <p:sldId id="931" r:id="rId12"/>
    <p:sldId id="932" r:id="rId13"/>
    <p:sldId id="933" r:id="rId14"/>
    <p:sldId id="934" r:id="rId15"/>
    <p:sldId id="935" r:id="rId16"/>
    <p:sldId id="936" r:id="rId17"/>
    <p:sldId id="937" r:id="rId18"/>
    <p:sldId id="93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6/24/2019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JQUERY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Part - </a:t>
            </a:r>
            <a:r>
              <a:rPr lang="en-US" sz="4000" dirty="0" smtClean="0">
                <a:solidFill>
                  <a:srgbClr val="0070C0"/>
                </a:solidFill>
              </a:rPr>
              <a:t>III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FADING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 The </a:t>
            </a:r>
            <a:r>
              <a:rPr lang="en-IN" b="1" dirty="0" err="1" smtClean="0">
                <a:solidFill>
                  <a:srgbClr val="7030A0"/>
                </a:solidFill>
              </a:rPr>
              <a:t>fadeTo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gradually changes the opacity, for selected elements, to a specified opacity (fading effect).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Syntax:</a:t>
            </a:r>
            <a:endParaRPr lang="en-IN" b="1" u="sng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$(selector).</a:t>
            </a:r>
            <a:r>
              <a:rPr lang="en-US" b="1" dirty="0" err="1" smtClean="0">
                <a:solidFill>
                  <a:srgbClr val="C00000"/>
                </a:solidFill>
              </a:rPr>
              <a:t>fadeTo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speed,opacity,callback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opacity</a:t>
            </a:r>
            <a:r>
              <a:rPr lang="en-IN" dirty="0" smtClean="0"/>
              <a:t> factor specifies the opacity to fade to and must be a number between 0.00 and 1.00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SLIDING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latin typeface="+mj-lt"/>
                <a:cs typeface="Arial" pitchFamily="34" charset="0"/>
              </a:rPr>
              <a:t>The </a:t>
            </a:r>
            <a:r>
              <a:rPr lang="en-IN" b="1" dirty="0" err="1" smtClean="0">
                <a:solidFill>
                  <a:srgbClr val="7030A0"/>
                </a:solidFill>
                <a:latin typeface="+mj-lt"/>
                <a:cs typeface="Arial" pitchFamily="34" charset="0"/>
              </a:rPr>
              <a:t>slideDown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()</a:t>
            </a:r>
            <a:r>
              <a:rPr lang="en-IN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 </a:t>
            </a:r>
            <a:r>
              <a:rPr lang="en-IN" dirty="0" smtClean="0">
                <a:latin typeface="+mj-lt"/>
                <a:cs typeface="Arial" pitchFamily="34" charset="0"/>
              </a:rPr>
              <a:t>method animates the height of the matched elements. This causes lower parts of the page to slide down, making way for the revealed items.</a:t>
            </a:r>
          </a:p>
          <a:p>
            <a:endParaRPr lang="en-US" dirty="0" smtClean="0">
              <a:latin typeface="+mj-lt"/>
              <a:cs typeface="Arial" pitchFamily="34" charset="0"/>
            </a:endParaRPr>
          </a:p>
          <a:p>
            <a:r>
              <a:rPr lang="en-IN" dirty="0" smtClean="0">
                <a:latin typeface="+mj-lt"/>
                <a:cs typeface="Arial" pitchFamily="34" charset="0"/>
              </a:rPr>
              <a:t>The </a:t>
            </a:r>
            <a:r>
              <a:rPr lang="en-IN" b="1" dirty="0" err="1" smtClean="0">
                <a:solidFill>
                  <a:srgbClr val="7030A0"/>
                </a:solidFill>
                <a:latin typeface="+mj-lt"/>
                <a:cs typeface="Arial" pitchFamily="34" charset="0"/>
              </a:rPr>
              <a:t>slideUp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()</a:t>
            </a:r>
            <a:r>
              <a:rPr lang="en-IN" dirty="0" smtClean="0">
                <a:latin typeface="+mj-lt"/>
                <a:cs typeface="Arial" pitchFamily="34" charset="0"/>
              </a:rPr>
              <a:t> method animates the height of the matched elements. This causes lower parts of the page to slide up, hiding away the revealed items.</a:t>
            </a:r>
          </a:p>
          <a:p>
            <a:pPr marL="0" indent="0">
              <a:buSzPct val="130000"/>
              <a:buNone/>
            </a:pPr>
            <a:endParaRPr lang="en-I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SLIDING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latin typeface="+mj-lt"/>
                <a:cs typeface="Arial" pitchFamily="34" charset="0"/>
              </a:rPr>
              <a:t>The </a:t>
            </a:r>
            <a:r>
              <a:rPr lang="en-IN" b="1" dirty="0" err="1" smtClean="0">
                <a:solidFill>
                  <a:srgbClr val="7030A0"/>
                </a:solidFill>
                <a:latin typeface="+mj-lt"/>
                <a:cs typeface="Arial" pitchFamily="34" charset="0"/>
              </a:rPr>
              <a:t>slideToggle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() </a:t>
            </a:r>
            <a:r>
              <a:rPr lang="en-IN" dirty="0" smtClean="0">
                <a:latin typeface="+mj-lt"/>
                <a:cs typeface="Arial" pitchFamily="34" charset="0"/>
              </a:rPr>
              <a:t>method causes toggle effect  </a:t>
            </a:r>
            <a:r>
              <a:rPr lang="en-IN" dirty="0" err="1" smtClean="0">
                <a:latin typeface="+mj-lt"/>
                <a:cs typeface="Arial" pitchFamily="34" charset="0"/>
              </a:rPr>
              <a:t>i.e</a:t>
            </a:r>
            <a:r>
              <a:rPr lang="en-IN" dirty="0" smtClean="0">
                <a:latin typeface="+mj-lt"/>
                <a:cs typeface="Arial" pitchFamily="34" charset="0"/>
              </a:rPr>
              <a:t> elements which are up will slide down and vice versa</a:t>
            </a:r>
            <a:endParaRPr lang="en-IN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ANIMATION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animate() </a:t>
            </a:r>
            <a:r>
              <a:rPr lang="en-IN" dirty="0" smtClean="0"/>
              <a:t>method performs a custom animation of a set of CSS properties.</a:t>
            </a:r>
          </a:p>
          <a:p>
            <a:r>
              <a:rPr lang="en-US" dirty="0" smtClean="0"/>
              <a:t>T</a:t>
            </a:r>
            <a:r>
              <a:rPr lang="en-IN" dirty="0" smtClean="0"/>
              <a:t>his method changes an element from one state to another with CSS styles. The CSS property value is changed gradually, to create an animated effect.</a:t>
            </a:r>
          </a:p>
          <a:p>
            <a:r>
              <a:rPr lang="en-US" dirty="0" smtClean="0"/>
              <a:t>But only numeric </a:t>
            </a:r>
            <a:r>
              <a:rPr lang="en-IN" dirty="0" smtClean="0"/>
              <a:t>numeric values can be animated </a:t>
            </a:r>
            <a:r>
              <a:rPr lang="en-IN" b="1" dirty="0" smtClean="0">
                <a:solidFill>
                  <a:srgbClr val="C00000"/>
                </a:solidFill>
              </a:rPr>
              <a:t>(like "margin:30px"). </a:t>
            </a:r>
            <a:r>
              <a:rPr lang="en-IN" dirty="0" smtClean="0"/>
              <a:t>String values cannot be animated </a:t>
            </a:r>
            <a:r>
              <a:rPr lang="en-IN" b="1" dirty="0" smtClean="0">
                <a:solidFill>
                  <a:srgbClr val="C00000"/>
                </a:solidFill>
              </a:rPr>
              <a:t>(like "background-</a:t>
            </a:r>
            <a:r>
              <a:rPr lang="en-IN" b="1" dirty="0" err="1" smtClean="0">
                <a:solidFill>
                  <a:srgbClr val="C00000"/>
                </a:solidFill>
              </a:rPr>
              <a:t>color:red</a:t>
            </a:r>
            <a:r>
              <a:rPr lang="en-IN" b="1" dirty="0" smtClean="0">
                <a:solidFill>
                  <a:srgbClr val="C00000"/>
                </a:solidFill>
              </a:rPr>
              <a:t>").</a:t>
            </a:r>
          </a:p>
          <a:p>
            <a:pPr marL="0" indent="0">
              <a:buNone/>
            </a:pPr>
            <a:r>
              <a:rPr lang="en-US" b="1" u="sng" dirty="0" smtClean="0"/>
              <a:t>Syntax: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$(selector).animate({styles},</a:t>
            </a:r>
            <a:r>
              <a:rPr lang="en-IN" sz="2400" b="1" dirty="0" err="1" smtClean="0">
                <a:solidFill>
                  <a:srgbClr val="C00000"/>
                </a:solidFill>
              </a:rPr>
              <a:t>speed,callback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HTML MANIPULATION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jQuery</a:t>
            </a:r>
            <a:r>
              <a:rPr lang="en-IN" dirty="0" smtClean="0"/>
              <a:t> contains powerful methods (functions) for HTML elements and attributes.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These methods can not only access HTML controls but also manipulate their contents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CHANGING  HTML  CONTENT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html() </a:t>
            </a:r>
            <a:r>
              <a:rPr lang="en-IN" dirty="0" smtClean="0"/>
              <a:t>method changes the contents (</a:t>
            </a:r>
            <a:r>
              <a:rPr lang="en-IN" i="1" dirty="0" err="1" smtClean="0">
                <a:solidFill>
                  <a:srgbClr val="00B050"/>
                </a:solidFill>
              </a:rPr>
              <a:t>innerHTML</a:t>
            </a:r>
            <a:r>
              <a:rPr lang="en-IN" dirty="0" smtClean="0"/>
              <a:t>) of matching HTML elements.</a:t>
            </a: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u="sng" dirty="0" smtClean="0"/>
              <a:t>Syntax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$(selector).html(content)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Example: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$("p").html(“&lt;b&gt;</a:t>
            </a:r>
            <a:r>
              <a:rPr lang="en-IN" b="1" dirty="0" err="1" smtClean="0">
                <a:solidFill>
                  <a:srgbClr val="0070C0"/>
                </a:solidFill>
              </a:rPr>
              <a:t>Sachin</a:t>
            </a:r>
            <a:r>
              <a:rPr lang="en-IN" b="1" dirty="0" smtClean="0">
                <a:solidFill>
                  <a:srgbClr val="0070C0"/>
                </a:solidFill>
              </a:rPr>
              <a:t>&lt;/b&gt;"); </a:t>
            </a:r>
          </a:p>
          <a:p>
            <a:endParaRPr lang="en-IN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APPENDING  HTML  CONTENT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append() </a:t>
            </a:r>
            <a:r>
              <a:rPr lang="en-IN" dirty="0" smtClean="0"/>
              <a:t>method appends content to the inside of matching HTML elements.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Syntax: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  <a:r>
              <a:rPr lang="en-IN" b="1" dirty="0" smtClean="0">
                <a:solidFill>
                  <a:srgbClr val="C00000"/>
                </a:solidFill>
              </a:rPr>
              <a:t>$(selector).append(content)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ADDING  HTML  CONTENT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after() </a:t>
            </a:r>
            <a:r>
              <a:rPr lang="en-IN" dirty="0" smtClean="0"/>
              <a:t>method adds content after the matching HTML elements.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Syntax: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  <a:r>
              <a:rPr lang="en-IN" b="1" dirty="0" smtClean="0">
                <a:solidFill>
                  <a:srgbClr val="C00000"/>
                </a:solidFill>
              </a:rPr>
              <a:t>$(selector).after(content)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OBTAINING  TEXT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7030A0"/>
                </a:solidFill>
              </a:rPr>
              <a:t>val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sets/gets input fields content</a:t>
            </a:r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Syntax: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  <a:r>
              <a:rPr lang="en-IN" b="1" dirty="0" smtClean="0">
                <a:solidFill>
                  <a:srgbClr val="C00000"/>
                </a:solidFill>
              </a:rPr>
              <a:t>$(selector).</a:t>
            </a:r>
            <a:r>
              <a:rPr lang="en-IN" b="1" dirty="0" err="1" smtClean="0">
                <a:solidFill>
                  <a:srgbClr val="C00000"/>
                </a:solidFill>
              </a:rPr>
              <a:t>val</a:t>
            </a:r>
            <a:r>
              <a:rPr lang="en-IN" b="1" dirty="0" smtClean="0">
                <a:solidFill>
                  <a:srgbClr val="C00000"/>
                </a:solidFill>
              </a:rPr>
              <a:t>( 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$(selector).</a:t>
            </a:r>
            <a:r>
              <a:rPr lang="en-IN" b="1" dirty="0" err="1" smtClean="0">
                <a:solidFill>
                  <a:srgbClr val="C00000"/>
                </a:solidFill>
              </a:rPr>
              <a:t>val</a:t>
            </a:r>
            <a:r>
              <a:rPr lang="en-IN" b="1" dirty="0" smtClean="0">
                <a:solidFill>
                  <a:srgbClr val="C00000"/>
                </a:solidFill>
              </a:rPr>
              <a:t>(“some text” 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err="1" smtClean="0"/>
              <a:t>Jquery</a:t>
            </a:r>
            <a:r>
              <a:rPr lang="en-US" sz="2400" b="1" dirty="0" smtClean="0"/>
              <a:t> Effects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Slide , Hide , Show and Fade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Applying Animation 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Accessing HTML input controls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JQUERY  EFFECTS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Effects in </a:t>
            </a:r>
            <a:r>
              <a:rPr lang="en-IN" dirty="0" err="1" smtClean="0"/>
              <a:t>Jquery</a:t>
            </a:r>
            <a:r>
              <a:rPr lang="en-IN" dirty="0" smtClean="0"/>
              <a:t> are </a:t>
            </a:r>
            <a:r>
              <a:rPr lang="en-IN" i="1" dirty="0" smtClean="0">
                <a:solidFill>
                  <a:srgbClr val="C00000"/>
                </a:solidFill>
              </a:rPr>
              <a:t>animated behaviour </a:t>
            </a:r>
            <a:r>
              <a:rPr lang="en-IN" dirty="0" smtClean="0"/>
              <a:t>shown by HTML elements. </a:t>
            </a:r>
          </a:p>
          <a:p>
            <a:endParaRPr lang="en-IN" dirty="0" smtClean="0"/>
          </a:p>
          <a:p>
            <a:r>
              <a:rPr lang="en-IN" dirty="0" smtClean="0"/>
              <a:t>The main </a:t>
            </a:r>
            <a:r>
              <a:rPr lang="en-IN" b="1" dirty="0" err="1" smtClean="0"/>
              <a:t>jquery</a:t>
            </a:r>
            <a:r>
              <a:rPr lang="en-IN" b="1" dirty="0" smtClean="0"/>
              <a:t> </a:t>
            </a:r>
            <a:r>
              <a:rPr lang="en-IN" dirty="0" smtClean="0"/>
              <a:t>actions to be used for this are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Show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Hide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Fade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etc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HIDE  AND  SHOW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 the name implies, </a:t>
            </a:r>
            <a:r>
              <a:rPr lang="en-IN" b="1" dirty="0" smtClean="0">
                <a:solidFill>
                  <a:srgbClr val="7030A0"/>
                </a:solidFill>
              </a:rPr>
              <a:t>hide( )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show( ) </a:t>
            </a:r>
            <a:r>
              <a:rPr lang="en-IN" dirty="0" smtClean="0"/>
              <a:t>are actions which can be used to make HTML elements invisible or visible.</a:t>
            </a:r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r>
              <a:rPr lang="en-IN" b="1" u="sng" dirty="0" smtClean="0"/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$(“</a:t>
            </a:r>
            <a:r>
              <a:rPr lang="en-IN" b="1" i="1" dirty="0" smtClean="0">
                <a:solidFill>
                  <a:srgbClr val="C00000"/>
                </a:solidFill>
              </a:rPr>
              <a:t>selector</a:t>
            </a:r>
            <a:r>
              <a:rPr lang="en-IN" b="1" dirty="0" smtClean="0">
                <a:solidFill>
                  <a:srgbClr val="0070C0"/>
                </a:solidFill>
              </a:rPr>
              <a:t>”).show ( );</a:t>
            </a:r>
          </a:p>
          <a:p>
            <a:pPr marL="0" indent="0">
              <a:buNone/>
            </a:pPr>
            <a:endParaRPr lang="en-IN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$(“</a:t>
            </a:r>
            <a:r>
              <a:rPr lang="en-IN" b="1" i="1" dirty="0" smtClean="0">
                <a:solidFill>
                  <a:srgbClr val="C00000"/>
                </a:solidFill>
              </a:rPr>
              <a:t>selector</a:t>
            </a:r>
            <a:r>
              <a:rPr lang="en-IN" b="1" dirty="0" smtClean="0">
                <a:solidFill>
                  <a:srgbClr val="0070C0"/>
                </a:solidFill>
              </a:rPr>
              <a:t>”).hide ( );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smtClean="0"/>
              <a:t>Example:</a:t>
            </a:r>
          </a:p>
          <a:p>
            <a:pPr marL="0" indent="0"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$("#hide").click(function(){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  $(“#div1”).hide();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});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$("#show").click(function(){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  $(“#div1”).show();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});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HIDE  AND  SHOW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130000"/>
              <a:buFont typeface="Arial" pitchFamily="34" charset="0"/>
              <a:buChar char="•"/>
            </a:pPr>
            <a:r>
              <a:rPr lang="en-IN" dirty="0" smtClean="0">
                <a:latin typeface="+mj-lt"/>
                <a:cs typeface="Arial" pitchFamily="34" charset="0"/>
              </a:rPr>
              <a:t> Both 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hide() </a:t>
            </a:r>
            <a:r>
              <a:rPr lang="en-IN" dirty="0" smtClean="0">
                <a:latin typeface="+mj-lt"/>
                <a:cs typeface="Arial" pitchFamily="34" charset="0"/>
              </a:rPr>
              <a:t>and </a:t>
            </a:r>
            <a:r>
              <a:rPr lang="en-IN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show() </a:t>
            </a:r>
            <a:r>
              <a:rPr lang="en-IN" dirty="0" smtClean="0">
                <a:latin typeface="+mj-lt"/>
                <a:cs typeface="Arial" pitchFamily="34" charset="0"/>
              </a:rPr>
              <a:t>can take the two optional parameters: 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speed</a:t>
            </a:r>
            <a:r>
              <a:rPr lang="en-IN" dirty="0" smtClean="0">
                <a:latin typeface="+mj-lt"/>
                <a:cs typeface="Arial" pitchFamily="34" charset="0"/>
              </a:rPr>
              <a:t> and </a:t>
            </a:r>
            <a:r>
              <a:rPr lang="en-IN" b="1" dirty="0" err="1" smtClean="0">
                <a:solidFill>
                  <a:srgbClr val="C00000"/>
                </a:solidFill>
                <a:latin typeface="+mj-lt"/>
                <a:cs typeface="Arial" pitchFamily="34" charset="0"/>
              </a:rPr>
              <a:t>callback</a:t>
            </a:r>
            <a:r>
              <a:rPr lang="en-IN" dirty="0" smtClean="0">
                <a:latin typeface="+mj-lt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b="1" u="sng" dirty="0" smtClean="0">
              <a:latin typeface="+mj-lt"/>
            </a:endParaRPr>
          </a:p>
          <a:p>
            <a:pPr marL="0" indent="0">
              <a:buNone/>
            </a:pPr>
            <a:r>
              <a:rPr lang="en-IN" b="1" u="sng" dirty="0" smtClean="0"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  <a:latin typeface="+mj-lt"/>
              </a:rPr>
              <a:t>$(selector).hide(</a:t>
            </a:r>
            <a:r>
              <a:rPr lang="en-IN" b="1" i="1" dirty="0" err="1" smtClean="0">
                <a:solidFill>
                  <a:srgbClr val="C00000"/>
                </a:solidFill>
                <a:latin typeface="+mj-lt"/>
              </a:rPr>
              <a:t>speed</a:t>
            </a:r>
            <a:r>
              <a:rPr lang="en-IN" b="1" dirty="0" err="1" smtClean="0">
                <a:solidFill>
                  <a:srgbClr val="0070C0"/>
                </a:solidFill>
                <a:latin typeface="+mj-lt"/>
              </a:rPr>
              <a:t>,</a:t>
            </a:r>
            <a:r>
              <a:rPr lang="en-IN" b="1" i="1" dirty="0" err="1" smtClean="0">
                <a:solidFill>
                  <a:srgbClr val="C00000"/>
                </a:solidFill>
                <a:latin typeface="+mj-lt"/>
              </a:rPr>
              <a:t>callback</a:t>
            </a:r>
            <a:r>
              <a:rPr lang="en-IN" b="1" dirty="0" smtClean="0">
                <a:solidFill>
                  <a:srgbClr val="0070C0"/>
                </a:solidFill>
                <a:latin typeface="+mj-lt"/>
              </a:rPr>
              <a:t>)</a:t>
            </a:r>
            <a:endParaRPr lang="en-IN" dirty="0" smtClean="0">
              <a:solidFill>
                <a:srgbClr val="0070C0"/>
              </a:solidFill>
              <a:latin typeface="+mj-lt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  <a:latin typeface="+mj-lt"/>
              </a:rPr>
              <a:t>$(selector).show(</a:t>
            </a:r>
            <a:r>
              <a:rPr lang="en-IN" b="1" i="1" dirty="0" err="1" smtClean="0">
                <a:solidFill>
                  <a:srgbClr val="C00000"/>
                </a:solidFill>
                <a:latin typeface="+mj-lt"/>
              </a:rPr>
              <a:t>speed</a:t>
            </a:r>
            <a:r>
              <a:rPr lang="en-IN" b="1" dirty="0" err="1" smtClean="0">
                <a:solidFill>
                  <a:srgbClr val="0070C0"/>
                </a:solidFill>
                <a:latin typeface="+mj-lt"/>
              </a:rPr>
              <a:t>,</a:t>
            </a:r>
            <a:r>
              <a:rPr lang="en-IN" b="1" i="1" dirty="0" err="1" smtClean="0">
                <a:solidFill>
                  <a:srgbClr val="C00000"/>
                </a:solidFill>
                <a:latin typeface="+mj-lt"/>
              </a:rPr>
              <a:t>callback</a:t>
            </a:r>
            <a:r>
              <a:rPr lang="en-IN" b="1" dirty="0" smtClean="0">
                <a:solidFill>
                  <a:srgbClr val="0070C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n-IN" dirty="0" smtClean="0">
              <a:solidFill>
                <a:srgbClr val="FFFF00"/>
              </a:solidFill>
              <a:latin typeface="+mj-lt"/>
            </a:endParaRPr>
          </a:p>
          <a:p>
            <a:pPr marL="0" indent="0">
              <a:buSzPct val="130000"/>
              <a:buFont typeface="Arial" pitchFamily="34" charset="0"/>
              <a:buChar char="•"/>
            </a:pPr>
            <a:r>
              <a:rPr lang="en-IN" dirty="0" smtClean="0">
                <a:latin typeface="+mj-lt"/>
                <a:cs typeface="Arial" pitchFamily="34" charset="0"/>
              </a:rPr>
              <a:t> The 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speed </a:t>
            </a:r>
            <a:r>
              <a:rPr lang="en-IN" dirty="0" smtClean="0">
                <a:latin typeface="+mj-lt"/>
                <a:cs typeface="Arial" pitchFamily="34" charset="0"/>
              </a:rPr>
              <a:t>parameter specifies the speed of the hiding/showing, and can take the following values: </a:t>
            </a:r>
            <a:r>
              <a:rPr lang="en-IN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"slow", "fast", "normal", </a:t>
            </a:r>
            <a:r>
              <a:rPr lang="en-IN" dirty="0" smtClean="0">
                <a:latin typeface="+mj-lt"/>
                <a:cs typeface="Arial" pitchFamily="34" charset="0"/>
              </a:rPr>
              <a:t>or</a:t>
            </a:r>
            <a:r>
              <a:rPr lang="en-IN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milliseconds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0" indent="0"/>
            <a:r>
              <a:rPr lang="en-US" dirty="0" smtClean="0">
                <a:latin typeface="+mj-lt"/>
                <a:cs typeface="Arial" pitchFamily="34" charset="0"/>
              </a:rPr>
              <a:t> The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callback</a:t>
            </a:r>
            <a:r>
              <a:rPr lang="en-US" dirty="0" smtClean="0">
                <a:latin typeface="+mj-lt"/>
                <a:cs typeface="Arial" pitchFamily="34" charset="0"/>
              </a:rPr>
              <a:t> parameter specifies </a:t>
            </a:r>
            <a:r>
              <a:rPr lang="en-US" i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the function to be  </a:t>
            </a:r>
            <a:r>
              <a:rPr lang="en-IN" i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executed </a:t>
            </a:r>
            <a:r>
              <a:rPr lang="en-IN" dirty="0" smtClean="0">
                <a:latin typeface="+mj-lt"/>
                <a:cs typeface="Arial" pitchFamily="34" charset="0"/>
              </a:rPr>
              <a:t>after the hide (or show) function completes</a:t>
            </a:r>
          </a:p>
          <a:p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 CALLBACK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dirty="0" smtClean="0"/>
              <a:t>As mentioned earlier a </a:t>
            </a:r>
            <a:r>
              <a:rPr lang="en-IN" b="1" dirty="0" err="1" smtClean="0">
                <a:solidFill>
                  <a:srgbClr val="C00000"/>
                </a:solidFill>
              </a:rPr>
              <a:t>callback</a:t>
            </a:r>
            <a:r>
              <a:rPr lang="en-IN" dirty="0" smtClean="0"/>
              <a:t> function is executed after the current animation is completely over.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Syntax: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$(</a:t>
            </a:r>
            <a:r>
              <a:rPr lang="en-IN" b="1" i="1" dirty="0" smtClean="0">
                <a:solidFill>
                  <a:srgbClr val="C00000"/>
                </a:solidFill>
              </a:rPr>
              <a:t>selector</a:t>
            </a:r>
            <a:r>
              <a:rPr lang="en-IN" b="1" dirty="0" smtClean="0">
                <a:solidFill>
                  <a:srgbClr val="0070C0"/>
                </a:solidFill>
              </a:rPr>
              <a:t>).hide(</a:t>
            </a:r>
            <a:r>
              <a:rPr lang="en-IN" b="1" i="1" dirty="0" err="1" smtClean="0">
                <a:solidFill>
                  <a:srgbClr val="C00000"/>
                </a:solidFill>
              </a:rPr>
              <a:t>speed</a:t>
            </a:r>
            <a:r>
              <a:rPr lang="en-IN" b="1" dirty="0" err="1" smtClean="0">
                <a:solidFill>
                  <a:srgbClr val="0070C0"/>
                </a:solidFill>
              </a:rPr>
              <a:t>,function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i="1" dirty="0" smtClean="0">
                <a:solidFill>
                  <a:srgbClr val="C00000"/>
                </a:solidFill>
              </a:rPr>
              <a:t>//code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});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 TOGGLE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dirty="0" smtClean="0"/>
              <a:t>The </a:t>
            </a:r>
            <a:r>
              <a:rPr lang="en-IN" dirty="0" err="1" smtClean="0"/>
              <a:t>jQuery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toggle() </a:t>
            </a:r>
            <a:r>
              <a:rPr lang="en-IN" dirty="0" smtClean="0"/>
              <a:t>method toggles the visibility of HTML elements using the </a:t>
            </a:r>
            <a:r>
              <a:rPr lang="en-IN" b="1" dirty="0" smtClean="0">
                <a:solidFill>
                  <a:srgbClr val="7030A0"/>
                </a:solidFill>
              </a:rPr>
              <a:t>show()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7030A0"/>
                </a:solidFill>
              </a:rPr>
              <a:t>hide()</a:t>
            </a:r>
            <a:r>
              <a:rPr lang="en-IN" dirty="0" smtClean="0"/>
              <a:t> methods.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/>
            <a:r>
              <a:rPr lang="en-IN" dirty="0" smtClean="0"/>
              <a:t> Shown elements are hidden and hidden elements are shown.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$(selector).toggle(</a:t>
            </a:r>
            <a:r>
              <a:rPr lang="en-IN" b="1" dirty="0" err="1" smtClean="0">
                <a:solidFill>
                  <a:srgbClr val="C00000"/>
                </a:solidFill>
              </a:rPr>
              <a:t>speed,callback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APPLYING  FADING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SzPct val="130000"/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7030A0"/>
                </a:solidFill>
              </a:rPr>
              <a:t>fadeIn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gradually changes the opacity, for selected elements, from hidden to visible (fading effect).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T</a:t>
            </a:r>
            <a:r>
              <a:rPr lang="en-IN" dirty="0" smtClean="0"/>
              <a:t>he </a:t>
            </a:r>
            <a:r>
              <a:rPr lang="en-IN" b="1" dirty="0" err="1" smtClean="0">
                <a:solidFill>
                  <a:srgbClr val="7030A0"/>
                </a:solidFill>
              </a:rPr>
              <a:t>fadeOut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gradually changes the opacity, for selected elements, from visible to hidden (fading effect).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5628</TotalTime>
  <Words>528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JQUERY  EFFECTS</vt:lpstr>
      <vt:lpstr>HIDE  AND  SHOW</vt:lpstr>
      <vt:lpstr>EXAMPLE</vt:lpstr>
      <vt:lpstr>HIDE  AND  SHOW</vt:lpstr>
      <vt:lpstr>USING  CALLBACK</vt:lpstr>
      <vt:lpstr>USING  TOGGLE</vt:lpstr>
      <vt:lpstr>APPLYING  FADING</vt:lpstr>
      <vt:lpstr>APPLYING  FADING</vt:lpstr>
      <vt:lpstr>APPLYING  SLIDING</vt:lpstr>
      <vt:lpstr>APPLYING  SLIDING</vt:lpstr>
      <vt:lpstr>APPLYING  ANIMATION</vt:lpstr>
      <vt:lpstr>HTML MANIPULATION</vt:lpstr>
      <vt:lpstr>CHANGING  HTML  CONTENT</vt:lpstr>
      <vt:lpstr>APPENDING  HTML  CONTENT</vt:lpstr>
      <vt:lpstr>ADDING  HTML  CONTENT</vt:lpstr>
      <vt:lpstr>OBTAINING  TEXT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Windows7</cp:lastModifiedBy>
  <cp:revision>522</cp:revision>
  <dcterms:created xsi:type="dcterms:W3CDTF">2016-02-04T12:02:26Z</dcterms:created>
  <dcterms:modified xsi:type="dcterms:W3CDTF">2019-06-24T08:54:00Z</dcterms:modified>
</cp:coreProperties>
</file>