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4"/>
  </p:sldMasterIdLst>
  <p:notesMasterIdLst>
    <p:notesMasterId r:id="rId16"/>
  </p:notesMasterIdLst>
  <p:sldIdLst>
    <p:sldId id="256" r:id="rId5"/>
    <p:sldId id="260" r:id="rId6"/>
    <p:sldId id="258" r:id="rId7"/>
    <p:sldId id="266" r:id="rId8"/>
    <p:sldId id="259" r:id="rId9"/>
    <p:sldId id="314" r:id="rId10"/>
    <p:sldId id="261" r:id="rId11"/>
    <p:sldId id="263" r:id="rId12"/>
    <p:sldId id="272" r:id="rId13"/>
    <p:sldId id="273" r:id="rId14"/>
    <p:sldId id="28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F0B25-C1A8-4CF4-8C3E-F6B6C6740F27}" v="867" dt="2024-03-27T10:24:21.442"/>
  </p1510:revLst>
</p1510:revInfo>
</file>

<file path=ppt/tableStyles.xml><?xml version="1.0" encoding="utf-8"?>
<a:tblStyleLst xmlns:a="http://schemas.openxmlformats.org/drawingml/2006/main" def="{EA43FF1E-545E-4054-ACF0-DC1C3BDA5B57}">
  <a:tblStyle styleId="{EA43FF1E-545E-4054-ACF0-DC1C3BDA5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2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387e4aa072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387e4aa072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530325341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530325341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d5fefc6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d5fefc6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87e4aa07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87e4aa07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87e4aa072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87e4aa072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87e4aa072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87e4aa072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48fa07cf18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48fa07cf18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87e4aa072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87e4aa072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87e4aa072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87e4aa072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30325341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30325341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26275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26275" y="291405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SECTION_TITLE_AND_DESCRIPTION_1_1"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subTitle" idx="1"/>
          </p:nvPr>
        </p:nvSpPr>
        <p:spPr>
          <a:xfrm>
            <a:off x="1622550" y="3934425"/>
            <a:ext cx="589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>
            <a:spLocks noGrp="1"/>
          </p:cNvSpPr>
          <p:nvPr>
            <p:ph type="subTitle" idx="1"/>
          </p:nvPr>
        </p:nvSpPr>
        <p:spPr>
          <a:xfrm>
            <a:off x="710438" y="1819723"/>
            <a:ext cx="23145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subTitle" idx="2"/>
          </p:nvPr>
        </p:nvSpPr>
        <p:spPr>
          <a:xfrm>
            <a:off x="710438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subTitle" idx="3"/>
          </p:nvPr>
        </p:nvSpPr>
        <p:spPr>
          <a:xfrm>
            <a:off x="3414747" y="1819723"/>
            <a:ext cx="23118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subTitle" idx="4"/>
          </p:nvPr>
        </p:nvSpPr>
        <p:spPr>
          <a:xfrm>
            <a:off x="3414744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subTitle" idx="5"/>
          </p:nvPr>
        </p:nvSpPr>
        <p:spPr>
          <a:xfrm>
            <a:off x="6117622" y="1819723"/>
            <a:ext cx="23118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ubTitle" idx="6"/>
          </p:nvPr>
        </p:nvSpPr>
        <p:spPr>
          <a:xfrm>
            <a:off x="6116272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3" name="Google Shape;183;p37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7"/>
          <p:cNvSpPr/>
          <p:nvPr/>
        </p:nvSpPr>
        <p:spPr>
          <a:xfrm rot="10800000">
            <a:off x="100" y="4578000"/>
            <a:ext cx="9144000" cy="5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7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>
            <a:spLocks noGrp="1"/>
          </p:cNvSpPr>
          <p:nvPr>
            <p:ph type="subTitle" idx="1"/>
          </p:nvPr>
        </p:nvSpPr>
        <p:spPr>
          <a:xfrm>
            <a:off x="2780375" y="1687175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9" name="Google Shape;199;p39"/>
          <p:cNvSpPr txBox="1">
            <a:spLocks noGrp="1"/>
          </p:cNvSpPr>
          <p:nvPr>
            <p:ph type="subTitle" idx="2"/>
          </p:nvPr>
        </p:nvSpPr>
        <p:spPr>
          <a:xfrm>
            <a:off x="4739163" y="1615628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39"/>
          <p:cNvSpPr/>
          <p:nvPr/>
        </p:nvSpPr>
        <p:spPr>
          <a:xfrm>
            <a:off x="0" y="-22125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9"/>
          <p:cNvSpPr/>
          <p:nvPr/>
        </p:nvSpPr>
        <p:spPr>
          <a:xfrm>
            <a:off x="0" y="4572000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9"/>
          <p:cNvSpPr txBox="1">
            <a:spLocks noGrp="1"/>
          </p:cNvSpPr>
          <p:nvPr>
            <p:ph type="subTitle" idx="3"/>
          </p:nvPr>
        </p:nvSpPr>
        <p:spPr>
          <a:xfrm>
            <a:off x="2780375" y="3759850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subTitle" idx="4"/>
          </p:nvPr>
        </p:nvSpPr>
        <p:spPr>
          <a:xfrm>
            <a:off x="4739163" y="3688303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5"/>
          </p:nvPr>
        </p:nvSpPr>
        <p:spPr>
          <a:xfrm>
            <a:off x="2780375" y="2723513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subTitle" idx="6"/>
          </p:nvPr>
        </p:nvSpPr>
        <p:spPr>
          <a:xfrm>
            <a:off x="4739163" y="2651966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2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0" y="0"/>
            <a:ext cx="2461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"/>
          <p:cNvSpPr/>
          <p:nvPr/>
        </p:nvSpPr>
        <p:spPr>
          <a:xfrm flipH="1">
            <a:off x="2326200" y="1459050"/>
            <a:ext cx="6817800" cy="222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2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/>
          <p:nvPr/>
        </p:nvSpPr>
        <p:spPr>
          <a:xfrm flipH="1">
            <a:off x="177" y="0"/>
            <a:ext cx="484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2"/>
          <p:cNvSpPr/>
          <p:nvPr/>
        </p:nvSpPr>
        <p:spPr>
          <a:xfrm flipH="1">
            <a:off x="8406475" y="0"/>
            <a:ext cx="73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226600" y="1697150"/>
            <a:ext cx="2607600" cy="7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4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5226600" y="2393950"/>
            <a:ext cx="2607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713225" y="539500"/>
            <a:ext cx="77097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17150" y="1513950"/>
            <a:ext cx="7709700" cy="21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6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_1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3007950" y="3159563"/>
            <a:ext cx="31281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0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2"/>
          </p:nvPr>
        </p:nvSpPr>
        <p:spPr>
          <a:xfrm>
            <a:off x="2026025" y="1491888"/>
            <a:ext cx="5091900" cy="16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75" y="1514850"/>
            <a:ext cx="9144000" cy="5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6"/>
          <p:cNvSpPr/>
          <p:nvPr/>
        </p:nvSpPr>
        <p:spPr>
          <a:xfrm>
            <a:off x="75" y="3168875"/>
            <a:ext cx="9144000" cy="5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7200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13656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3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40494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5"/>
          </p:nvPr>
        </p:nvSpPr>
        <p:spPr>
          <a:xfrm>
            <a:off x="34038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7"/>
          </p:nvPr>
        </p:nvSpPr>
        <p:spPr>
          <a:xfrm>
            <a:off x="34038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8" hasCustomPrompt="1"/>
          </p:nvPr>
        </p:nvSpPr>
        <p:spPr>
          <a:xfrm rot="1973">
            <a:off x="67332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9"/>
          </p:nvPr>
        </p:nvSpPr>
        <p:spPr>
          <a:xfrm>
            <a:off x="60876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13" hasCustomPrompt="1"/>
          </p:nvPr>
        </p:nvSpPr>
        <p:spPr>
          <a:xfrm rot="1973">
            <a:off x="67332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4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5"/>
          </p:nvPr>
        </p:nvSpPr>
        <p:spPr>
          <a:xfrm>
            <a:off x="7200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6"/>
          </p:nvPr>
        </p:nvSpPr>
        <p:spPr>
          <a:xfrm>
            <a:off x="7200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7"/>
          </p:nvPr>
        </p:nvSpPr>
        <p:spPr>
          <a:xfrm>
            <a:off x="34038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8"/>
          </p:nvPr>
        </p:nvSpPr>
        <p:spPr>
          <a:xfrm>
            <a:off x="34038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9"/>
          </p:nvPr>
        </p:nvSpPr>
        <p:spPr>
          <a:xfrm>
            <a:off x="60876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20"/>
          </p:nvPr>
        </p:nvSpPr>
        <p:spPr>
          <a:xfrm>
            <a:off x="60876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1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-48450" y="-58150"/>
            <a:ext cx="9240900" cy="82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 hasCustomPrompt="1"/>
          </p:nvPr>
        </p:nvSpPr>
        <p:spPr>
          <a:xfrm rot="1973">
            <a:off x="1632612" y="162746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987013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1632612" y="326571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3"/>
          </p:nvPr>
        </p:nvSpPr>
        <p:spPr>
          <a:xfrm>
            <a:off x="987013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6466187" y="162746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5"/>
          </p:nvPr>
        </p:nvSpPr>
        <p:spPr>
          <a:xfrm>
            <a:off x="5820588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6466187" y="326571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7"/>
          </p:nvPr>
        </p:nvSpPr>
        <p:spPr>
          <a:xfrm>
            <a:off x="5820588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8"/>
          </p:nvPr>
        </p:nvSpPr>
        <p:spPr>
          <a:xfrm>
            <a:off x="987013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9"/>
          </p:nvPr>
        </p:nvSpPr>
        <p:spPr>
          <a:xfrm>
            <a:off x="987013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3"/>
          </p:nvPr>
        </p:nvSpPr>
        <p:spPr>
          <a:xfrm>
            <a:off x="5820588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4"/>
          </p:nvPr>
        </p:nvSpPr>
        <p:spPr>
          <a:xfrm>
            <a:off x="5820588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15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0" y="-35875"/>
            <a:ext cx="7131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8430900" y="-18000"/>
            <a:ext cx="7131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9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2275" y="-6400"/>
            <a:ext cx="323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0"/>
          <p:cNvSpPr/>
          <p:nvPr/>
        </p:nvSpPr>
        <p:spPr>
          <a:xfrm>
            <a:off x="5896500" y="-6400"/>
            <a:ext cx="324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1851825" y="1267875"/>
            <a:ext cx="5447100" cy="21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13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subTitle" idx="1"/>
          </p:nvPr>
        </p:nvSpPr>
        <p:spPr>
          <a:xfrm>
            <a:off x="1848450" y="3187125"/>
            <a:ext cx="54471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2114400" y="1928551"/>
            <a:ext cx="4915200" cy="21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60" r:id="rId5"/>
    <p:sldLayoutId id="2147483662" r:id="rId6"/>
    <p:sldLayoutId id="2147483663" r:id="rId7"/>
    <p:sldLayoutId id="2147483676" r:id="rId8"/>
    <p:sldLayoutId id="2147483677" r:id="rId9"/>
    <p:sldLayoutId id="2147483680" r:id="rId10"/>
    <p:sldLayoutId id="2147483683" r:id="rId11"/>
    <p:sldLayoutId id="2147483685" r:id="rId12"/>
    <p:sldLayoutId id="2147483697" r:id="rId13"/>
    <p:sldLayoutId id="214748369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slide" Target="slide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>
            <a:spLocks noGrp="1"/>
          </p:cNvSpPr>
          <p:nvPr>
            <p:ph type="ctrTitle"/>
          </p:nvPr>
        </p:nvSpPr>
        <p:spPr>
          <a:xfrm>
            <a:off x="4526275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EXPENSE TRACKER</a:t>
            </a:r>
            <a:endParaRPr dirty="0"/>
          </a:p>
        </p:txBody>
      </p:sp>
      <p:sp>
        <p:nvSpPr>
          <p:cNvPr id="333" name="Google Shape;333;p56"/>
          <p:cNvSpPr txBox="1">
            <a:spLocks noGrp="1"/>
          </p:cNvSpPr>
          <p:nvPr>
            <p:ph type="subTitle" idx="1"/>
          </p:nvPr>
        </p:nvSpPr>
        <p:spPr>
          <a:xfrm>
            <a:off x="4526275" y="3211229"/>
            <a:ext cx="3904500" cy="2007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Aditi Singh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Bhoomi Abichandani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Eshita Arora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Keerthana </a:t>
            </a:r>
            <a:r>
              <a:rPr lang="en-US" dirty="0" err="1"/>
              <a:t>Peddireddy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Snigdha</a:t>
            </a:r>
            <a:r>
              <a:rPr lang="en-US" dirty="0"/>
              <a:t>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Gaddamanugu</a:t>
            </a:r>
            <a:endParaRPr lang="en-US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Tanmayee</a:t>
            </a:r>
            <a:r>
              <a:rPr lang="en-US" dirty="0"/>
              <a:t> </a:t>
            </a:r>
            <a:r>
              <a:rPr lang="en-US" dirty="0" err="1"/>
              <a:t>Rudraraju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34" name="Google Shape;334;p56"/>
          <p:cNvPicPr preferRelativeResize="0"/>
          <p:nvPr/>
        </p:nvPicPr>
        <p:blipFill rotWithShape="1">
          <a:blip r:embed="rId3">
            <a:alphaModFix/>
          </a:blip>
          <a:srcRect l="62598" t="6256" b="6247"/>
          <a:stretch/>
        </p:blipFill>
        <p:spPr>
          <a:xfrm>
            <a:off x="667500" y="571500"/>
            <a:ext cx="25611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3"/>
          <p:cNvSpPr txBox="1">
            <a:spLocks noGrp="1"/>
          </p:cNvSpPr>
          <p:nvPr>
            <p:ph type="subTitle" idx="1"/>
          </p:nvPr>
        </p:nvSpPr>
        <p:spPr>
          <a:xfrm>
            <a:off x="2780375" y="1687175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CRUD Operation</a:t>
            </a:r>
            <a:endParaRPr sz="1400" dirty="0"/>
          </a:p>
        </p:txBody>
      </p:sp>
      <p:sp>
        <p:nvSpPr>
          <p:cNvPr id="547" name="Google Shape;547;p73"/>
          <p:cNvSpPr txBox="1">
            <a:spLocks noGrp="1"/>
          </p:cNvSpPr>
          <p:nvPr>
            <p:ph type="subTitle" idx="2"/>
          </p:nvPr>
        </p:nvSpPr>
        <p:spPr>
          <a:xfrm>
            <a:off x="4739161" y="1615628"/>
            <a:ext cx="4080371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employee can also see the history and status of orders , and perform edit and delete operations</a:t>
            </a:r>
            <a:endParaRPr dirty="0"/>
          </a:p>
        </p:txBody>
      </p:sp>
      <p:sp>
        <p:nvSpPr>
          <p:cNvPr id="548" name="Google Shape;548;p73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Functionalities</a:t>
            </a:r>
            <a:endParaRPr dirty="0"/>
          </a:p>
        </p:txBody>
      </p:sp>
      <p:sp>
        <p:nvSpPr>
          <p:cNvPr id="549" name="Google Shape;549;p73"/>
          <p:cNvSpPr/>
          <p:nvPr/>
        </p:nvSpPr>
        <p:spPr>
          <a:xfrm>
            <a:off x="2090288" y="1615636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…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0" name="Google Shape;550;p73"/>
          <p:cNvSpPr txBox="1">
            <a:spLocks noGrp="1"/>
          </p:cNvSpPr>
          <p:nvPr>
            <p:ph type="subTitle" idx="3"/>
          </p:nvPr>
        </p:nvSpPr>
        <p:spPr>
          <a:xfrm>
            <a:off x="2780375" y="3759850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Validation</a:t>
            </a:r>
            <a:endParaRPr sz="1400" dirty="0"/>
          </a:p>
        </p:txBody>
      </p:sp>
      <p:sp>
        <p:nvSpPr>
          <p:cNvPr id="551" name="Google Shape;551;p73"/>
          <p:cNvSpPr txBox="1">
            <a:spLocks noGrp="1"/>
          </p:cNvSpPr>
          <p:nvPr>
            <p:ph type="subTitle" idx="4"/>
          </p:nvPr>
        </p:nvSpPr>
        <p:spPr>
          <a:xfrm>
            <a:off x="4739163" y="3647723"/>
            <a:ext cx="4080369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forms also have proper validation about passwords</a:t>
            </a:r>
            <a:endParaRPr dirty="0"/>
          </a:p>
        </p:txBody>
      </p:sp>
      <p:sp>
        <p:nvSpPr>
          <p:cNvPr id="552" name="Google Shape;552;p73"/>
          <p:cNvSpPr txBox="1">
            <a:spLocks noGrp="1"/>
          </p:cNvSpPr>
          <p:nvPr>
            <p:ph type="subTitle" idx="5"/>
          </p:nvPr>
        </p:nvSpPr>
        <p:spPr>
          <a:xfrm>
            <a:off x="2780375" y="2723513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NavBar</a:t>
            </a:r>
            <a:endParaRPr sz="1400" dirty="0"/>
          </a:p>
        </p:txBody>
      </p:sp>
      <p:sp>
        <p:nvSpPr>
          <p:cNvPr id="553" name="Google Shape;553;p73"/>
          <p:cNvSpPr txBox="1">
            <a:spLocks noGrp="1"/>
          </p:cNvSpPr>
          <p:nvPr>
            <p:ph type="subTitle" idx="6"/>
          </p:nvPr>
        </p:nvSpPr>
        <p:spPr>
          <a:xfrm>
            <a:off x="4739161" y="2580413"/>
            <a:ext cx="4080371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is also a navigation bar that can navigate the user to different pages like home, about and logout</a:t>
            </a:r>
            <a:endParaRPr dirty="0"/>
          </a:p>
        </p:txBody>
      </p:sp>
      <p:sp>
        <p:nvSpPr>
          <p:cNvPr id="554" name="Google Shape;554;p73"/>
          <p:cNvSpPr/>
          <p:nvPr/>
        </p:nvSpPr>
        <p:spPr>
          <a:xfrm>
            <a:off x="2090288" y="2651974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…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55" name="Google Shape;555;p73"/>
          <p:cNvSpPr/>
          <p:nvPr/>
        </p:nvSpPr>
        <p:spPr>
          <a:xfrm>
            <a:off x="2090288" y="3688324"/>
            <a:ext cx="590100" cy="590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…</a:t>
            </a:r>
            <a:endParaRPr sz="2000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556" name="Google Shape;556;p73"/>
          <p:cNvCxnSpPr/>
          <p:nvPr/>
        </p:nvCxnSpPr>
        <p:spPr>
          <a:xfrm rot="10800000" flipH="1">
            <a:off x="3188047" y="1651398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73"/>
          <p:cNvCxnSpPr/>
          <p:nvPr/>
        </p:nvCxnSpPr>
        <p:spPr>
          <a:xfrm rot="10800000" flipH="1">
            <a:off x="3188047" y="2165173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73"/>
          <p:cNvCxnSpPr/>
          <p:nvPr/>
        </p:nvCxnSpPr>
        <p:spPr>
          <a:xfrm rot="10800000" flipH="1">
            <a:off x="3188047" y="2687723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73"/>
          <p:cNvCxnSpPr/>
          <p:nvPr/>
        </p:nvCxnSpPr>
        <p:spPr>
          <a:xfrm rot="10800000" flipH="1">
            <a:off x="3188047" y="3201498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73"/>
          <p:cNvCxnSpPr/>
          <p:nvPr/>
        </p:nvCxnSpPr>
        <p:spPr>
          <a:xfrm rot="10800000" flipH="1">
            <a:off x="3188047" y="3724048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73"/>
          <p:cNvCxnSpPr/>
          <p:nvPr/>
        </p:nvCxnSpPr>
        <p:spPr>
          <a:xfrm rot="10800000" flipH="1">
            <a:off x="3188072" y="4237823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2" name="Google Shape;562;p73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73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73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73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0"/>
          <p:cNvSpPr txBox="1">
            <a:spLocks noGrp="1"/>
          </p:cNvSpPr>
          <p:nvPr>
            <p:ph type="title"/>
          </p:nvPr>
        </p:nvSpPr>
        <p:spPr>
          <a:xfrm>
            <a:off x="717150" y="-565265"/>
            <a:ext cx="7709700" cy="5708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</a:t>
            </a:r>
            <a:br>
              <a:rPr lang="en" sz="9600" dirty="0"/>
            </a:br>
            <a:r>
              <a:rPr lang="en" sz="9600" dirty="0"/>
              <a:t> YOU</a:t>
            </a:r>
            <a:br>
              <a:rPr lang="en" sz="9600" dirty="0"/>
            </a:br>
            <a:endParaRPr sz="9600" dirty="0"/>
          </a:p>
        </p:txBody>
      </p:sp>
      <p:sp>
        <p:nvSpPr>
          <p:cNvPr id="642" name="Google Shape;642;p80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0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80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80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0"/>
          <p:cNvSpPr txBox="1">
            <a:spLocks noGrp="1"/>
          </p:cNvSpPr>
          <p:nvPr>
            <p:ph type="title"/>
          </p:nvPr>
        </p:nvSpPr>
        <p:spPr>
          <a:xfrm>
            <a:off x="5506749" y="949005"/>
            <a:ext cx="2607600" cy="7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399" name="Google Shape;399;p60"/>
          <p:cNvSpPr txBox="1">
            <a:spLocks noGrp="1"/>
          </p:cNvSpPr>
          <p:nvPr>
            <p:ph type="subTitle" idx="1"/>
          </p:nvPr>
        </p:nvSpPr>
        <p:spPr>
          <a:xfrm>
            <a:off x="5190865" y="1862051"/>
            <a:ext cx="2813313" cy="216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5">
                    <a:lumMod val="65000"/>
                    <a:lumOff val="35000"/>
                  </a:schemeClr>
                </a:solidFill>
                <a:effectLst/>
                <a:latin typeface="Google Sans"/>
              </a:rPr>
              <a:t>Traditional expense tracking methods can be cumbersome and error-prone.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5">
                    <a:lumMod val="65000"/>
                    <a:lumOff val="35000"/>
                  </a:schemeClr>
                </a:solidFill>
                <a:effectLst/>
                <a:latin typeface="Google Sans"/>
              </a:rPr>
              <a:t>Paper receipts and manual data entry are time-consuming and prone to human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5">
                    <a:lumMod val="65000"/>
                    <a:lumOff val="35000"/>
                  </a:schemeClr>
                </a:solidFill>
                <a:effectLst/>
                <a:latin typeface="Google Sans"/>
              </a:rPr>
              <a:t>Lack of real-time data access hinders efficient expense management.</a:t>
            </a:r>
          </a:p>
        </p:txBody>
      </p:sp>
      <p:sp>
        <p:nvSpPr>
          <p:cNvPr id="401" name="Google Shape;401;p60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60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0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60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Drowning Paperwork Stock Illustrations – 38 Drowning Paperwork Stock  Illustrations, Vectors &amp; Clipart - Dreamstime">
            <a:extLst>
              <a:ext uri="{FF2B5EF4-FFF2-40B4-BE49-F238E27FC236}">
                <a16:creationId xmlns:a16="http://schemas.microsoft.com/office/drawing/2014/main" id="{D1CA5B48-06AD-92C4-A33B-59274C4B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8" y="1296218"/>
            <a:ext cx="3809612" cy="25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title"/>
          </p:nvPr>
        </p:nvSpPr>
        <p:spPr>
          <a:xfrm rot="1973">
            <a:off x="2967494" y="1518374"/>
            <a:ext cx="3208962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Manager</a:t>
            </a:r>
            <a:endParaRPr dirty="0"/>
          </a:p>
        </p:txBody>
      </p:sp>
      <p:sp>
        <p:nvSpPr>
          <p:cNvPr id="350" name="Google Shape;350;p58"/>
          <p:cNvSpPr txBox="1">
            <a:spLocks noGrp="1"/>
          </p:cNvSpPr>
          <p:nvPr>
            <p:ph type="subTitle" idx="1"/>
          </p:nvPr>
        </p:nvSpPr>
        <p:spPr>
          <a:xfrm>
            <a:off x="180899" y="2184934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Manager is like the administrator</a:t>
            </a:r>
            <a:endParaRPr dirty="0"/>
          </a:p>
        </p:txBody>
      </p:sp>
      <p:sp>
        <p:nvSpPr>
          <p:cNvPr id="351" name="Google Shape;351;p58"/>
          <p:cNvSpPr txBox="1">
            <a:spLocks noGrp="1"/>
          </p:cNvSpPr>
          <p:nvPr>
            <p:ph type="title" idx="2"/>
          </p:nvPr>
        </p:nvSpPr>
        <p:spPr>
          <a:xfrm rot="1973">
            <a:off x="3366659" y="3192471"/>
            <a:ext cx="2410632" cy="594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</a:t>
            </a:r>
            <a:endParaRPr dirty="0"/>
          </a:p>
        </p:txBody>
      </p:sp>
      <p:sp>
        <p:nvSpPr>
          <p:cNvPr id="352" name="Google Shape;352;p58"/>
          <p:cNvSpPr txBox="1">
            <a:spLocks noGrp="1"/>
          </p:cNvSpPr>
          <p:nvPr>
            <p:ph type="subTitle" idx="3"/>
          </p:nvPr>
        </p:nvSpPr>
        <p:spPr>
          <a:xfrm>
            <a:off x="180899" y="396042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All the employees under a manager have the same view</a:t>
            </a:r>
            <a:endParaRPr dirty="0"/>
          </a:p>
        </p:txBody>
      </p:sp>
      <p:sp>
        <p:nvSpPr>
          <p:cNvPr id="354" name="Google Shape;354;p58"/>
          <p:cNvSpPr txBox="1">
            <a:spLocks noGrp="1"/>
          </p:cNvSpPr>
          <p:nvPr>
            <p:ph type="subTitle" idx="5"/>
          </p:nvPr>
        </p:nvSpPr>
        <p:spPr>
          <a:xfrm>
            <a:off x="2738016" y="2184934"/>
            <a:ext cx="3030251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home welcomes the manager, contains redirection link to expense table</a:t>
            </a:r>
            <a:endParaRPr dirty="0"/>
          </a:p>
        </p:txBody>
      </p:sp>
      <p:sp>
        <p:nvSpPr>
          <p:cNvPr id="356" name="Google Shape;356;p58"/>
          <p:cNvSpPr txBox="1">
            <a:spLocks noGrp="1"/>
          </p:cNvSpPr>
          <p:nvPr>
            <p:ph type="subTitle" idx="7"/>
          </p:nvPr>
        </p:nvSpPr>
        <p:spPr>
          <a:xfrm>
            <a:off x="3134601" y="3960421"/>
            <a:ext cx="2410974" cy="837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expenses history will be displayed as the landing page</a:t>
            </a:r>
            <a:endParaRPr dirty="0"/>
          </a:p>
        </p:txBody>
      </p:sp>
      <p:sp>
        <p:nvSpPr>
          <p:cNvPr id="358" name="Google Shape;358;p58"/>
          <p:cNvSpPr txBox="1">
            <a:spLocks noGrp="1"/>
          </p:cNvSpPr>
          <p:nvPr>
            <p:ph type="subTitle" idx="9"/>
          </p:nvPr>
        </p:nvSpPr>
        <p:spPr>
          <a:xfrm>
            <a:off x="5866883" y="2184934"/>
            <a:ext cx="2690525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Contains the list of expenses of employees that can be accepted or rejected</a:t>
            </a:r>
            <a:endParaRPr dirty="0"/>
          </a:p>
        </p:txBody>
      </p:sp>
      <p:sp>
        <p:nvSpPr>
          <p:cNvPr id="360" name="Google Shape;360;p58"/>
          <p:cNvSpPr txBox="1">
            <a:spLocks noGrp="1"/>
          </p:cNvSpPr>
          <p:nvPr>
            <p:ph type="subTitle" idx="14"/>
          </p:nvPr>
        </p:nvSpPr>
        <p:spPr>
          <a:xfrm>
            <a:off x="5866883" y="3960421"/>
            <a:ext cx="2690525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employees can add their expenses, including amount, type and more</a:t>
            </a:r>
            <a:endParaRPr dirty="0"/>
          </a:p>
        </p:txBody>
      </p:sp>
      <p:sp>
        <p:nvSpPr>
          <p:cNvPr id="366" name="Google Shape;366;p58"/>
          <p:cNvSpPr txBox="1">
            <a:spLocks noGrp="1"/>
          </p:cNvSpPr>
          <p:nvPr>
            <p:ph type="subTitle" idx="20"/>
          </p:nvPr>
        </p:nvSpPr>
        <p:spPr>
          <a:xfrm>
            <a:off x="2543632" y="4145795"/>
            <a:ext cx="620771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Modern No. 20" panose="02070704070505020303" pitchFamily="18" charset="0"/>
              </a:rPr>
              <a:t>-&gt;</a:t>
            </a:r>
          </a:p>
        </p:txBody>
      </p:sp>
      <p:sp>
        <p:nvSpPr>
          <p:cNvPr id="367" name="Google Shape;367;p58"/>
          <p:cNvSpPr txBox="1">
            <a:spLocks noGrp="1"/>
          </p:cNvSpPr>
          <p:nvPr>
            <p:ph type="title" idx="21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Expense Tracker</a:t>
            </a:r>
            <a:endParaRPr dirty="0"/>
          </a:p>
        </p:txBody>
      </p:sp>
      <p:sp>
        <p:nvSpPr>
          <p:cNvPr id="368" name="Google Shape;368;p58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8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8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8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A157E6-7275-904C-B3C6-9E12A66DEBE3}"/>
              </a:ext>
            </a:extLst>
          </p:cNvPr>
          <p:cNvSpPr txBox="1"/>
          <p:nvPr/>
        </p:nvSpPr>
        <p:spPr>
          <a:xfrm>
            <a:off x="5329373" y="4225456"/>
            <a:ext cx="75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Modern No. 20" panose="02070704070505020303" pitchFamily="18" charset="0"/>
              </a:rPr>
              <a:t>-&gt;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B3017D-7593-7A54-3E05-25408B25ED7E}"/>
              </a:ext>
            </a:extLst>
          </p:cNvPr>
          <p:cNvSpPr txBox="1"/>
          <p:nvPr/>
        </p:nvSpPr>
        <p:spPr>
          <a:xfrm>
            <a:off x="4710821" y="2389806"/>
            <a:ext cx="218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Modern No. 20" panose="02070704070505020303" pitchFamily="18" charset="0"/>
              </a:rPr>
              <a:t>-&gt;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87D4F4-E3CB-0BD6-0B7D-1D275B6F50E6}"/>
              </a:ext>
            </a:extLst>
          </p:cNvPr>
          <p:cNvSpPr txBox="1"/>
          <p:nvPr/>
        </p:nvSpPr>
        <p:spPr>
          <a:xfrm>
            <a:off x="2438066" y="2386430"/>
            <a:ext cx="3183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tx1"/>
                </a:solidFill>
                <a:latin typeface="Modern No. 20" panose="02070704070505020303" pitchFamily="18" charset="0"/>
              </a:rPr>
              <a:t>-&gt;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"/>
          <p:cNvSpPr txBox="1">
            <a:spLocks noGrp="1"/>
          </p:cNvSpPr>
          <p:nvPr>
            <p:ph type="title"/>
          </p:nvPr>
        </p:nvSpPr>
        <p:spPr>
          <a:xfrm>
            <a:off x="713225" y="868674"/>
            <a:ext cx="7717500" cy="1034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/>
              <a:t>Introduction</a:t>
            </a:r>
            <a:endParaRPr sz="4000" dirty="0"/>
          </a:p>
        </p:txBody>
      </p:sp>
      <p:sp>
        <p:nvSpPr>
          <p:cNvPr id="461" name="Google Shape;461;p66"/>
          <p:cNvSpPr txBox="1">
            <a:spLocks noGrp="1"/>
          </p:cNvSpPr>
          <p:nvPr>
            <p:ph type="body" idx="1"/>
          </p:nvPr>
        </p:nvSpPr>
        <p:spPr>
          <a:xfrm>
            <a:off x="1963262" y="1986739"/>
            <a:ext cx="5217425" cy="21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0" i="0" dirty="0">
                <a:solidFill>
                  <a:schemeClr val="accent5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This application features distinct user interfaces for employees and managers.</a:t>
            </a:r>
          </a:p>
          <a:p>
            <a:pPr algn="l"/>
            <a:r>
              <a:rPr lang="en-US" sz="1400" b="0" i="0" dirty="0">
                <a:solidFill>
                  <a:schemeClr val="accent5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Employees can submit expense reports electronically with ease.</a:t>
            </a:r>
          </a:p>
          <a:p>
            <a:pPr algn="l"/>
            <a:r>
              <a:rPr lang="en-US" sz="1400" b="0" i="0" dirty="0">
                <a:solidFill>
                  <a:schemeClr val="accent5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Managers have a central hub to review, approve, or reject expense reports.</a:t>
            </a:r>
          </a:p>
          <a:p>
            <a:pPr algn="l"/>
            <a:r>
              <a:rPr lang="en-US" sz="1400" b="0" i="0" dirty="0">
                <a:solidFill>
                  <a:schemeClr val="accent5">
                    <a:lumMod val="75000"/>
                    <a:lumOff val="25000"/>
                  </a:schemeClr>
                </a:solidFill>
                <a:effectLst/>
                <a:latin typeface="Montserrat" panose="00000500000000000000" pitchFamily="2" charset="0"/>
              </a:rPr>
              <a:t>Real-time data access promotes informed decision making.</a:t>
            </a:r>
          </a:p>
        </p:txBody>
      </p:sp>
      <p:sp>
        <p:nvSpPr>
          <p:cNvPr id="462" name="Google Shape;462;p66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6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66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6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>
            <a:spLocks noGrp="1"/>
          </p:cNvSpPr>
          <p:nvPr>
            <p:ph type="title"/>
          </p:nvPr>
        </p:nvSpPr>
        <p:spPr>
          <a:xfrm rot="1973">
            <a:off x="1632612" y="1627467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7" name="Google Shape;377;p59"/>
          <p:cNvSpPr txBox="1">
            <a:spLocks noGrp="1"/>
          </p:cNvSpPr>
          <p:nvPr>
            <p:ph type="title" idx="2"/>
          </p:nvPr>
        </p:nvSpPr>
        <p:spPr>
          <a:xfrm rot="1973">
            <a:off x="1632612" y="3265717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8" name="Google Shape;378;p59"/>
          <p:cNvSpPr txBox="1">
            <a:spLocks noGrp="1"/>
          </p:cNvSpPr>
          <p:nvPr>
            <p:ph type="title" idx="4"/>
          </p:nvPr>
        </p:nvSpPr>
        <p:spPr>
          <a:xfrm rot="1973">
            <a:off x="6466187" y="1627467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9" name="Google Shape;379;p59"/>
          <p:cNvSpPr txBox="1">
            <a:spLocks noGrp="1"/>
          </p:cNvSpPr>
          <p:nvPr>
            <p:ph type="title" idx="6"/>
          </p:nvPr>
        </p:nvSpPr>
        <p:spPr>
          <a:xfrm rot="1973">
            <a:off x="6466187" y="3265717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0" name="Google Shape;380;p59"/>
          <p:cNvSpPr txBox="1">
            <a:spLocks noGrp="1"/>
          </p:cNvSpPr>
          <p:nvPr>
            <p:ph type="subTitle" idx="1"/>
          </p:nvPr>
        </p:nvSpPr>
        <p:spPr>
          <a:xfrm>
            <a:off x="987013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Specifically used for the backend and API creation</a:t>
            </a:r>
            <a:endParaRPr dirty="0"/>
          </a:p>
        </p:txBody>
      </p:sp>
      <p:sp>
        <p:nvSpPr>
          <p:cNvPr id="381" name="Google Shape;381;p59"/>
          <p:cNvSpPr txBox="1">
            <a:spLocks noGrp="1"/>
          </p:cNvSpPr>
          <p:nvPr>
            <p:ph type="subTitle" idx="3"/>
          </p:nvPr>
        </p:nvSpPr>
        <p:spPr>
          <a:xfrm>
            <a:off x="987013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Server Management Server was used for creating the database</a:t>
            </a:r>
            <a:endParaRPr dirty="0"/>
          </a:p>
        </p:txBody>
      </p:sp>
      <p:sp>
        <p:nvSpPr>
          <p:cNvPr id="382" name="Google Shape;382;p59"/>
          <p:cNvSpPr txBox="1">
            <a:spLocks noGrp="1"/>
          </p:cNvSpPr>
          <p:nvPr>
            <p:ph type="subTitle" idx="5"/>
          </p:nvPr>
        </p:nvSpPr>
        <p:spPr>
          <a:xfrm>
            <a:off x="5820588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for frontend to create a responsive UI.</a:t>
            </a:r>
            <a:endParaRPr dirty="0"/>
          </a:p>
        </p:txBody>
      </p:sp>
      <p:sp>
        <p:nvSpPr>
          <p:cNvPr id="383" name="Google Shape;383;p59"/>
          <p:cNvSpPr txBox="1">
            <a:spLocks noGrp="1"/>
          </p:cNvSpPr>
          <p:nvPr>
            <p:ph type="subTitle" idx="7"/>
          </p:nvPr>
        </p:nvSpPr>
        <p:spPr>
          <a:xfrm>
            <a:off x="5820588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 flexibility,  and collaboration, delivers a product quickly</a:t>
            </a:r>
            <a:endParaRPr dirty="0"/>
          </a:p>
        </p:txBody>
      </p:sp>
      <p:sp>
        <p:nvSpPr>
          <p:cNvPr id="384" name="Google Shape;384;p59"/>
          <p:cNvSpPr txBox="1">
            <a:spLocks noGrp="1"/>
          </p:cNvSpPr>
          <p:nvPr>
            <p:ph type="subTitle" idx="8"/>
          </p:nvPr>
        </p:nvSpPr>
        <p:spPr>
          <a:xfrm>
            <a:off x="987013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DotNet</a:t>
            </a:r>
            <a:endParaRPr dirty="0"/>
          </a:p>
        </p:txBody>
      </p:sp>
      <p:sp>
        <p:nvSpPr>
          <p:cNvPr id="385" name="Google Shape;385;p59"/>
          <p:cNvSpPr txBox="1">
            <a:spLocks noGrp="1"/>
          </p:cNvSpPr>
          <p:nvPr>
            <p:ph type="subTitle" idx="9"/>
          </p:nvPr>
        </p:nvSpPr>
        <p:spPr>
          <a:xfrm>
            <a:off x="987013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SSMS</a:t>
            </a:r>
            <a:endParaRPr dirty="0"/>
          </a:p>
        </p:txBody>
      </p:sp>
      <p:sp>
        <p:nvSpPr>
          <p:cNvPr id="386" name="Google Shape;386;p59"/>
          <p:cNvSpPr txBox="1">
            <a:spLocks noGrp="1"/>
          </p:cNvSpPr>
          <p:nvPr>
            <p:ph type="subTitle" idx="13"/>
          </p:nvPr>
        </p:nvSpPr>
        <p:spPr>
          <a:xfrm>
            <a:off x="5820588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</a:t>
            </a:r>
            <a:endParaRPr dirty="0"/>
          </a:p>
        </p:txBody>
      </p:sp>
      <p:sp>
        <p:nvSpPr>
          <p:cNvPr id="387" name="Google Shape;387;p59"/>
          <p:cNvSpPr txBox="1">
            <a:spLocks noGrp="1"/>
          </p:cNvSpPr>
          <p:nvPr>
            <p:ph type="subTitle" idx="14"/>
          </p:nvPr>
        </p:nvSpPr>
        <p:spPr>
          <a:xfrm>
            <a:off x="5689017" y="3695700"/>
            <a:ext cx="259954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AJILE Methodology</a:t>
            </a:r>
            <a:endParaRPr dirty="0"/>
          </a:p>
        </p:txBody>
      </p:sp>
      <p:sp>
        <p:nvSpPr>
          <p:cNvPr id="388" name="Google Shape;388;p59"/>
          <p:cNvSpPr txBox="1">
            <a:spLocks noGrp="1"/>
          </p:cNvSpPr>
          <p:nvPr>
            <p:ph type="title" idx="15"/>
          </p:nvPr>
        </p:nvSpPr>
        <p:spPr>
          <a:xfrm>
            <a:off x="713247" y="483771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and techniques used</a:t>
            </a:r>
            <a:endParaRPr dirty="0"/>
          </a:p>
        </p:txBody>
      </p:sp>
      <p:pic>
        <p:nvPicPr>
          <p:cNvPr id="389" name="Google Shape;38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549" y="1643107"/>
            <a:ext cx="1970899" cy="295821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9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59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9">
            <a:hlinkClick r:id="rId4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59">
            <a:hlinkClick r:id="rId4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D4A7B-66B5-6977-16CA-A33578B95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498" y="1487318"/>
            <a:ext cx="2326999" cy="32697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4CF80-659F-7D59-BC64-2C246C18D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64" t="15379" r="1821" b="6297"/>
          <a:stretch/>
        </p:blipFill>
        <p:spPr>
          <a:xfrm>
            <a:off x="1446415" y="2194446"/>
            <a:ext cx="1064029" cy="1387962"/>
          </a:xfrm>
          <a:prstGeom prst="rect">
            <a:avLst/>
          </a:prstGeom>
        </p:spPr>
      </p:pic>
      <p:sp>
        <p:nvSpPr>
          <p:cNvPr id="1390" name="Google Shape;1390;p114"/>
          <p:cNvSpPr txBox="1">
            <a:spLocks noGrp="1"/>
          </p:cNvSpPr>
          <p:nvPr>
            <p:ph type="subTitle" idx="1"/>
          </p:nvPr>
        </p:nvSpPr>
        <p:spPr>
          <a:xfrm>
            <a:off x="1622550" y="3934425"/>
            <a:ext cx="589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1" name="Google Shape;1391;p114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Responsive Pages</a:t>
            </a:r>
            <a:endParaRPr dirty="0"/>
          </a:p>
        </p:txBody>
      </p:sp>
      <p:grpSp>
        <p:nvGrpSpPr>
          <p:cNvPr id="1392" name="Google Shape;1392;p114"/>
          <p:cNvGrpSpPr/>
          <p:nvPr/>
        </p:nvGrpSpPr>
        <p:grpSpPr>
          <a:xfrm>
            <a:off x="2869933" y="1594219"/>
            <a:ext cx="3403919" cy="2174995"/>
            <a:chOff x="941611" y="801528"/>
            <a:chExt cx="3392047" cy="2167409"/>
          </a:xfrm>
        </p:grpSpPr>
        <p:sp>
          <p:nvSpPr>
            <p:cNvPr id="1393" name="Google Shape;1393;p114"/>
            <p:cNvSpPr/>
            <p:nvPr/>
          </p:nvSpPr>
          <p:spPr>
            <a:xfrm>
              <a:off x="1161855" y="801528"/>
              <a:ext cx="2944515" cy="1968295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14"/>
            <p:cNvSpPr/>
            <p:nvPr/>
          </p:nvSpPr>
          <p:spPr>
            <a:xfrm>
              <a:off x="941611" y="2850833"/>
              <a:ext cx="3392047" cy="118104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114"/>
          <p:cNvGrpSpPr/>
          <p:nvPr/>
        </p:nvGrpSpPr>
        <p:grpSpPr>
          <a:xfrm>
            <a:off x="1346236" y="2034048"/>
            <a:ext cx="1259114" cy="1734987"/>
            <a:chOff x="2715450" y="2360600"/>
            <a:chExt cx="1452600" cy="2001600"/>
          </a:xfrm>
        </p:grpSpPr>
        <p:sp>
          <p:nvSpPr>
            <p:cNvPr id="1397" name="Google Shape;1397;p114"/>
            <p:cNvSpPr/>
            <p:nvPr/>
          </p:nvSpPr>
          <p:spPr>
            <a:xfrm>
              <a:off x="2715450" y="2360600"/>
              <a:ext cx="1452600" cy="2001600"/>
            </a:xfrm>
            <a:prstGeom prst="roundRect">
              <a:avLst>
                <a:gd name="adj" fmla="val 898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14"/>
            <p:cNvSpPr/>
            <p:nvPr/>
          </p:nvSpPr>
          <p:spPr>
            <a:xfrm>
              <a:off x="3379695" y="2432423"/>
              <a:ext cx="124200" cy="414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14"/>
            <p:cNvSpPr/>
            <p:nvPr/>
          </p:nvSpPr>
          <p:spPr>
            <a:xfrm>
              <a:off x="3379679" y="4176956"/>
              <a:ext cx="124200" cy="124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1" name="Google Shape;1401;p114"/>
          <p:cNvGrpSpPr/>
          <p:nvPr/>
        </p:nvGrpSpPr>
        <p:grpSpPr>
          <a:xfrm>
            <a:off x="6538462" y="2442936"/>
            <a:ext cx="724085" cy="1326192"/>
            <a:chOff x="1053376" y="2571738"/>
            <a:chExt cx="977700" cy="1790700"/>
          </a:xfrm>
        </p:grpSpPr>
        <p:sp>
          <p:nvSpPr>
            <p:cNvPr id="1402" name="Google Shape;1402;p114"/>
            <p:cNvSpPr/>
            <p:nvPr/>
          </p:nvSpPr>
          <p:spPr>
            <a:xfrm>
              <a:off x="1053376" y="2571738"/>
              <a:ext cx="977700" cy="1790700"/>
            </a:xfrm>
            <a:prstGeom prst="roundRect">
              <a:avLst>
                <a:gd name="adj" fmla="val 8981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14"/>
            <p:cNvSpPr/>
            <p:nvPr/>
          </p:nvSpPr>
          <p:spPr>
            <a:xfrm>
              <a:off x="1486691" y="2635998"/>
              <a:ext cx="111300" cy="37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14"/>
            <p:cNvSpPr/>
            <p:nvPr/>
          </p:nvSpPr>
          <p:spPr>
            <a:xfrm>
              <a:off x="1486676" y="4196656"/>
              <a:ext cx="111300" cy="1113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05" name="Google Shape;1405;p114"/>
          <p:cNvPicPr preferRelativeResize="0"/>
          <p:nvPr/>
        </p:nvPicPr>
        <p:blipFill rotWithShape="1">
          <a:blip r:embed="rId4">
            <a:alphaModFix/>
          </a:blip>
          <a:srcRect l="46891" r="15584"/>
          <a:stretch/>
        </p:blipFill>
        <p:spPr>
          <a:xfrm>
            <a:off x="6607739" y="2564186"/>
            <a:ext cx="585300" cy="1040700"/>
          </a:xfrm>
          <a:prstGeom prst="roundRect">
            <a:avLst>
              <a:gd name="adj" fmla="val 753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6" name="Google Shape;1406;p114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114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114">
            <a:hlinkClick r:id="rId5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114">
            <a:hlinkClick r:id="rId5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129B1-DE13-F7E7-1DAC-E904C4F709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2" b="8269"/>
          <a:stretch/>
        </p:blipFill>
        <p:spPr>
          <a:xfrm>
            <a:off x="3163247" y="1668907"/>
            <a:ext cx="2817317" cy="1805686"/>
          </a:xfrm>
          <a:prstGeom prst="roundRect">
            <a:avLst/>
          </a:prstGeom>
          <a:ln w="19050">
            <a:solidFill>
              <a:schemeClr val="accent3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1"/>
          <p:cNvSpPr txBox="1">
            <a:spLocks noGrp="1"/>
          </p:cNvSpPr>
          <p:nvPr>
            <p:ph type="title"/>
          </p:nvPr>
        </p:nvSpPr>
        <p:spPr>
          <a:xfrm>
            <a:off x="1848450" y="702610"/>
            <a:ext cx="5447100" cy="6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Database Snapshots</a:t>
            </a:r>
            <a:endParaRPr sz="2400" dirty="0"/>
          </a:p>
        </p:txBody>
      </p:sp>
      <p:sp>
        <p:nvSpPr>
          <p:cNvPr id="410" name="Google Shape;410;p61"/>
          <p:cNvSpPr txBox="1">
            <a:spLocks noGrp="1"/>
          </p:cNvSpPr>
          <p:nvPr>
            <p:ph type="subTitle" idx="1"/>
          </p:nvPr>
        </p:nvSpPr>
        <p:spPr>
          <a:xfrm>
            <a:off x="1848450" y="3187125"/>
            <a:ext cx="54471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sp>
        <p:nvSpPr>
          <p:cNvPr id="411" name="Google Shape;411;p61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1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61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61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"/>
          <p:cNvSpPr txBox="1">
            <a:spLocks noGrp="1"/>
          </p:cNvSpPr>
          <p:nvPr>
            <p:ph type="title"/>
          </p:nvPr>
        </p:nvSpPr>
        <p:spPr>
          <a:xfrm>
            <a:off x="3007950" y="3159563"/>
            <a:ext cx="31281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here</a:t>
            </a:r>
            <a:endParaRPr dirty="0"/>
          </a:p>
        </p:txBody>
      </p:sp>
      <p:sp>
        <p:nvSpPr>
          <p:cNvPr id="431" name="Google Shape;431;p63"/>
          <p:cNvSpPr txBox="1">
            <a:spLocks noGrp="1"/>
          </p:cNvSpPr>
          <p:nvPr>
            <p:ph type="title" idx="2"/>
          </p:nvPr>
        </p:nvSpPr>
        <p:spPr>
          <a:xfrm>
            <a:off x="2026025" y="1491888"/>
            <a:ext cx="5091900" cy="16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Expense Tracker Screenshot</a:t>
            </a:r>
            <a:endParaRPr dirty="0"/>
          </a:p>
        </p:txBody>
      </p:sp>
      <p:sp>
        <p:nvSpPr>
          <p:cNvPr id="432" name="Google Shape;432;p63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63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63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63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2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Functionalities</a:t>
            </a:r>
            <a:endParaRPr dirty="0"/>
          </a:p>
        </p:txBody>
      </p:sp>
      <p:sp>
        <p:nvSpPr>
          <p:cNvPr id="529" name="Google Shape;529;p72"/>
          <p:cNvSpPr txBox="1">
            <a:spLocks noGrp="1"/>
          </p:cNvSpPr>
          <p:nvPr>
            <p:ph type="subTitle" idx="1"/>
          </p:nvPr>
        </p:nvSpPr>
        <p:spPr>
          <a:xfrm>
            <a:off x="615142" y="1819723"/>
            <a:ext cx="2409796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and Register</a:t>
            </a:r>
            <a:endParaRPr dirty="0"/>
          </a:p>
        </p:txBody>
      </p:sp>
      <p:sp>
        <p:nvSpPr>
          <p:cNvPr id="530" name="Google Shape;530;p72"/>
          <p:cNvSpPr txBox="1">
            <a:spLocks noGrp="1"/>
          </p:cNvSpPr>
          <p:nvPr>
            <p:ph type="subTitle" idx="2"/>
          </p:nvPr>
        </p:nvSpPr>
        <p:spPr>
          <a:xfrm>
            <a:off x="710438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a Login and Registration form for authorization, based on which the view will be decided. </a:t>
            </a:r>
            <a:endParaRPr dirty="0"/>
          </a:p>
        </p:txBody>
      </p:sp>
      <p:sp>
        <p:nvSpPr>
          <p:cNvPr id="531" name="Google Shape;531;p72"/>
          <p:cNvSpPr txBox="1">
            <a:spLocks noGrp="1"/>
          </p:cNvSpPr>
          <p:nvPr>
            <p:ph type="subTitle" idx="3"/>
          </p:nvPr>
        </p:nvSpPr>
        <p:spPr>
          <a:xfrm>
            <a:off x="3291840" y="1819723"/>
            <a:ext cx="2535382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Expenses</a:t>
            </a:r>
            <a:endParaRPr dirty="0"/>
          </a:p>
        </p:txBody>
      </p:sp>
      <p:sp>
        <p:nvSpPr>
          <p:cNvPr id="532" name="Google Shape;532;p72"/>
          <p:cNvSpPr txBox="1">
            <a:spLocks noGrp="1"/>
          </p:cNvSpPr>
          <p:nvPr>
            <p:ph type="subTitle" idx="4"/>
          </p:nvPr>
        </p:nvSpPr>
        <p:spPr>
          <a:xfrm>
            <a:off x="3414744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a Employee view to display a form that can be used to add expenses that in turn can be reflected on the manager’s interface for his approval</a:t>
            </a:r>
          </a:p>
        </p:txBody>
      </p:sp>
      <p:sp>
        <p:nvSpPr>
          <p:cNvPr id="533" name="Google Shape;533;p72"/>
          <p:cNvSpPr txBox="1">
            <a:spLocks noGrp="1"/>
          </p:cNvSpPr>
          <p:nvPr>
            <p:ph type="subTitle" idx="5"/>
          </p:nvPr>
        </p:nvSpPr>
        <p:spPr>
          <a:xfrm>
            <a:off x="5894040" y="1819723"/>
            <a:ext cx="2535382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Approve or Reject</a:t>
            </a:r>
            <a:endParaRPr dirty="0"/>
          </a:p>
        </p:txBody>
      </p:sp>
      <p:sp>
        <p:nvSpPr>
          <p:cNvPr id="534" name="Google Shape;534;p72"/>
          <p:cNvSpPr txBox="1">
            <a:spLocks noGrp="1"/>
          </p:cNvSpPr>
          <p:nvPr>
            <p:ph type="subTitle" idx="6"/>
          </p:nvPr>
        </p:nvSpPr>
        <p:spPr>
          <a:xfrm>
            <a:off x="6116272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manager will have the responsibility to Approve or Reject the expense request created by the employee based on the budget and reasoning.</a:t>
            </a:r>
            <a:endParaRPr dirty="0"/>
          </a:p>
        </p:txBody>
      </p:sp>
      <p:cxnSp>
        <p:nvCxnSpPr>
          <p:cNvPr id="535" name="Google Shape;535;p72"/>
          <p:cNvCxnSpPr/>
          <p:nvPr/>
        </p:nvCxnSpPr>
        <p:spPr>
          <a:xfrm rot="10800000" flipH="1">
            <a:off x="6751822" y="2463986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72"/>
          <p:cNvCxnSpPr/>
          <p:nvPr/>
        </p:nvCxnSpPr>
        <p:spPr>
          <a:xfrm rot="10800000" flipH="1">
            <a:off x="4050213" y="2463973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72"/>
          <p:cNvCxnSpPr/>
          <p:nvPr/>
        </p:nvCxnSpPr>
        <p:spPr>
          <a:xfrm rot="10800000" flipH="1">
            <a:off x="1345988" y="2463973"/>
            <a:ext cx="1043400" cy="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8" name="Google Shape;538;p72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72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72">
            <a:hlinkClick r:id="rId3" action="ppaction://hlinksldjump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72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Green Slides XL by Slidesgo">
  <a:themeElements>
    <a:clrScheme name="Simple Light">
      <a:dk1>
        <a:srgbClr val="000000"/>
      </a:dk1>
      <a:lt1>
        <a:srgbClr val="FFFFFF"/>
      </a:lt1>
      <a:dk2>
        <a:srgbClr val="A6BFA5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9C8B56A0307649A023B2AA60B5C1EA" ma:contentTypeVersion="13" ma:contentTypeDescription="Create a new document." ma:contentTypeScope="" ma:versionID="184dc97dadc8f9df801cd624a3406d2d">
  <xsd:schema xmlns:xsd="http://www.w3.org/2001/XMLSchema" xmlns:xs="http://www.w3.org/2001/XMLSchema" xmlns:p="http://schemas.microsoft.com/office/2006/metadata/properties" xmlns:ns3="7bdd7ca2-9bd1-449e-a277-848bfa4a9542" xmlns:ns4="c654f611-d38f-4db5-908f-3dc4f9e8fd6b" targetNamespace="http://schemas.microsoft.com/office/2006/metadata/properties" ma:root="true" ma:fieldsID="c172e6ee1ee8e54ad37c4af87c99a6f7" ns3:_="" ns4:_="">
    <xsd:import namespace="7bdd7ca2-9bd1-449e-a277-848bfa4a9542"/>
    <xsd:import namespace="c654f611-d38f-4db5-908f-3dc4f9e8fd6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d7ca2-9bd1-449e-a277-848bfa4a954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4f611-d38f-4db5-908f-3dc4f9e8fd6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bdd7ca2-9bd1-449e-a277-848bfa4a9542" xsi:nil="true"/>
  </documentManagement>
</p:properties>
</file>

<file path=customXml/itemProps1.xml><?xml version="1.0" encoding="utf-8"?>
<ds:datastoreItem xmlns:ds="http://schemas.openxmlformats.org/officeDocument/2006/customXml" ds:itemID="{E2FABE41-E094-4F6C-BC22-2D9E6E419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dd7ca2-9bd1-449e-a277-848bfa4a9542"/>
    <ds:schemaRef ds:uri="c654f611-d38f-4db5-908f-3dc4f9e8fd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D9756D-AFBC-47C4-97FB-2C25509941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C1E7F7-E0DF-4B70-A019-965AD6F40E36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7bdd7ca2-9bd1-449e-a277-848bfa4a9542"/>
    <ds:schemaRef ds:uri="http://schemas.microsoft.com/office/infopath/2007/PartnerControls"/>
    <ds:schemaRef ds:uri="http://schemas.openxmlformats.org/package/2006/metadata/core-properties"/>
    <ds:schemaRef ds:uri="c654f611-d38f-4db5-908f-3dc4f9e8fd6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386</Words>
  <Application>Microsoft Office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Google Sans</vt:lpstr>
      <vt:lpstr>Modern No. 20</vt:lpstr>
      <vt:lpstr>Montserrat</vt:lpstr>
      <vt:lpstr>Playfair Display</vt:lpstr>
      <vt:lpstr>Playfair Display SemiBold</vt:lpstr>
      <vt:lpstr>Minimalist Green Slides XL by Slidesgo</vt:lpstr>
      <vt:lpstr>EXPENSE TRACKER</vt:lpstr>
      <vt:lpstr>Problem</vt:lpstr>
      <vt:lpstr>Manager</vt:lpstr>
      <vt:lpstr>Introduction</vt:lpstr>
      <vt:lpstr>01</vt:lpstr>
      <vt:lpstr>Responsive Pages</vt:lpstr>
      <vt:lpstr>Database Snapshots</vt:lpstr>
      <vt:lpstr>Put here</vt:lpstr>
      <vt:lpstr>Functionalities</vt:lpstr>
      <vt:lpstr>Other Functionalities</vt:lpstr>
      <vt:lpstr>THANK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cp:lastModifiedBy>Abichandani, Bhoomi</cp:lastModifiedBy>
  <cp:revision>2</cp:revision>
  <dcterms:modified xsi:type="dcterms:W3CDTF">2024-03-27T10:54:57Z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2024-03-27T08:41:35Z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b77eacc6-2c21-46cc-845a-48db2869389a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0x010100E79C8B56A0307649A023B2AA60B5C1EA</vt:lpwstr>
  </property>
</Properties>
</file>