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8128000" cy="4572000"/>
  <p:notesSz cx="8128000" cy="4572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1382" y="291338"/>
            <a:ext cx="4745235" cy="322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640" y="2113145"/>
            <a:ext cx="4088129" cy="91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www.presentations.ai/?utm_source=free_pdf_download&amp;utm_medium=presentation&amp;utm_campaign=Created%20using%20Presentations.ai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71727"/>
            <a:ext cx="8124952" cy="347472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371856"/>
            <a:ext cx="8125459" cy="192405"/>
          </a:xfrm>
          <a:custGeom>
            <a:avLst/>
            <a:gdLst/>
            <a:ahLst/>
            <a:cxnLst/>
            <a:rect l="l" t="t" r="r" b="b"/>
            <a:pathLst>
              <a:path w="8125459" h="192404">
                <a:moveTo>
                  <a:pt x="8125968" y="192024"/>
                </a:moveTo>
                <a:lnTo>
                  <a:pt x="0" y="192024"/>
                </a:lnTo>
                <a:lnTo>
                  <a:pt x="0" y="0"/>
                </a:lnTo>
                <a:lnTo>
                  <a:pt x="8125968" y="0"/>
                </a:lnTo>
                <a:lnTo>
                  <a:pt x="8125968" y="192024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/>
              <a:t>Evolution</a:t>
            </a:r>
            <a:r>
              <a:rPr dirty="0" spc="210"/>
              <a:t> </a:t>
            </a:r>
            <a:r>
              <a:rPr dirty="0"/>
              <a:t>of</a:t>
            </a:r>
            <a:r>
              <a:rPr dirty="0" spc="325"/>
              <a:t> </a:t>
            </a:r>
            <a:r>
              <a:rPr dirty="0"/>
              <a:t>GAN</a:t>
            </a:r>
            <a:r>
              <a:rPr dirty="0" spc="85"/>
              <a:t> </a:t>
            </a:r>
            <a:r>
              <a:rPr dirty="0"/>
              <a:t>Fashion</a:t>
            </a:r>
            <a:r>
              <a:rPr dirty="0" spc="80"/>
              <a:t> </a:t>
            </a:r>
            <a:r>
              <a:rPr dirty="0"/>
              <a:t>Item</a:t>
            </a:r>
            <a:r>
              <a:rPr dirty="0" spc="50"/>
              <a:t> </a:t>
            </a:r>
            <a:r>
              <a:rPr dirty="0" spc="-10"/>
              <a:t>Generation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1856"/>
            <a:ext cx="8125459" cy="234950"/>
          </a:xfrm>
          <a:prstGeom prst="rect"/>
          <a:solidFill>
            <a:srgbClr val="502AD3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6985">
              <a:lnSpc>
                <a:spcPts val="1795"/>
              </a:lnSpc>
            </a:pPr>
            <a:r>
              <a:rPr dirty="0" sz="1900" spc="-10">
                <a:latin typeface="Arial MT"/>
                <a:cs typeface="Arial MT"/>
              </a:rPr>
              <a:t>Enhancements</a:t>
            </a:r>
            <a:r>
              <a:rPr dirty="0" sz="1900" spc="6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and</a:t>
            </a:r>
            <a:r>
              <a:rPr dirty="0" sz="1900" spc="-9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Applications</a:t>
            </a:r>
            <a:r>
              <a:rPr dirty="0" sz="1900" spc="9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of</a:t>
            </a:r>
            <a:r>
              <a:rPr dirty="0" sz="1900" spc="17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FøshionGAN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0" y="676655"/>
            <a:ext cx="8125459" cy="125095"/>
          </a:xfrm>
          <a:prstGeom prst="rect">
            <a:avLst/>
          </a:prstGeom>
          <a:solidFill>
            <a:srgbClr val="5028D6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175">
              <a:lnSpc>
                <a:spcPts val="900"/>
              </a:lnSpc>
            </a:pPr>
            <a:r>
              <a:rPr dirty="0" sz="900">
                <a:solidFill>
                  <a:srgbClr val="5E4BA0"/>
                </a:solidFill>
                <a:latin typeface="Arial MT"/>
                <a:cs typeface="Arial MT"/>
              </a:rPr>
              <a:t>Exploring</a:t>
            </a:r>
            <a:r>
              <a:rPr dirty="0" sz="900" spc="25">
                <a:solidFill>
                  <a:srgbClr val="5E4BA0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907EC8"/>
                </a:solidFill>
                <a:latin typeface="Arial MT"/>
                <a:cs typeface="Arial MT"/>
              </a:rPr>
              <a:t>the</a:t>
            </a:r>
            <a:r>
              <a:rPr dirty="0" sz="900" spc="-5">
                <a:solidFill>
                  <a:srgbClr val="907EC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BDFFF"/>
                </a:solidFill>
                <a:latin typeface="Arial MT"/>
                <a:cs typeface="Arial MT"/>
              </a:rPr>
              <a:t>potential</a:t>
            </a:r>
            <a:r>
              <a:rPr dirty="0" sz="900" spc="10">
                <a:solidFill>
                  <a:srgbClr val="EBD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DC8FF"/>
                </a:solidFill>
                <a:latin typeface="Arial MT"/>
                <a:cs typeface="Arial MT"/>
              </a:rPr>
              <a:t>of</a:t>
            </a:r>
            <a:r>
              <a:rPr dirty="0" sz="900" spc="60">
                <a:solidFill>
                  <a:srgbClr val="DDC8FF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C4B5F6"/>
                </a:solidFill>
                <a:latin typeface="Arial MT"/>
                <a:cs typeface="Arial MT"/>
              </a:rPr>
              <a:t>FashionGAN</a:t>
            </a:r>
            <a:r>
              <a:rPr dirty="0" sz="900" spc="100">
                <a:solidFill>
                  <a:srgbClr val="C4B5F6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EFE6FF"/>
                </a:solidFill>
                <a:latin typeface="Arial MT"/>
                <a:cs typeface="Arial MT"/>
              </a:rPr>
              <a:t>technology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078991"/>
            <a:ext cx="8125459" cy="131445"/>
          </a:xfrm>
          <a:custGeom>
            <a:avLst/>
            <a:gdLst/>
            <a:ahLst/>
            <a:cxnLst/>
            <a:rect l="l" t="t" r="r" b="b"/>
            <a:pathLst>
              <a:path w="8125459" h="131444">
                <a:moveTo>
                  <a:pt x="8125968" y="131064"/>
                </a:moveTo>
                <a:lnTo>
                  <a:pt x="0" y="131064"/>
                </a:lnTo>
                <a:lnTo>
                  <a:pt x="0" y="0"/>
                </a:lnTo>
                <a:lnTo>
                  <a:pt x="8125968" y="0"/>
                </a:lnTo>
                <a:lnTo>
                  <a:pt x="8125968" y="131064"/>
                </a:lnTo>
                <a:close/>
              </a:path>
            </a:pathLst>
          </a:custGeom>
          <a:solidFill>
            <a:srgbClr val="5028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21545" y="1046479"/>
            <a:ext cx="1740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Conditional</a:t>
            </a:r>
            <a:r>
              <a:rPr dirty="0" sz="9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FFFFFF"/>
                </a:solidFill>
                <a:latin typeface="Arial MT"/>
                <a:cs typeface="Arial MT"/>
              </a:rPr>
              <a:t>GAN</a:t>
            </a:r>
            <a:r>
              <a:rPr dirty="0" sz="9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31987" y="1040129"/>
            <a:ext cx="166370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8277AF"/>
                </a:solidFill>
                <a:latin typeface="Arial MT"/>
                <a:cs typeface="Arial MT"/>
              </a:rPr>
              <a:t>Implement</a:t>
            </a:r>
            <a:r>
              <a:rPr dirty="0" sz="950" spc="114">
                <a:solidFill>
                  <a:srgbClr val="8277AF"/>
                </a:solidFill>
                <a:latin typeface="Arial MT"/>
                <a:cs typeface="Arial MT"/>
              </a:rPr>
              <a:t> </a:t>
            </a:r>
            <a:r>
              <a:rPr dirty="0" sz="950" spc="-100">
                <a:solidFill>
                  <a:srgbClr val="F6EDFF"/>
                </a:solidFill>
                <a:latin typeface="Arial MT"/>
                <a:cs typeface="Arial MT"/>
              </a:rPr>
              <a:t>WGAN</a:t>
            </a:r>
            <a:r>
              <a:rPr dirty="0" sz="950" spc="-15">
                <a:solidFill>
                  <a:srgbClr val="F6ED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DBC6FF"/>
                </a:solidFill>
                <a:latin typeface="Arial MT"/>
                <a:cs typeface="Arial MT"/>
              </a:rPr>
              <a:t>for </a:t>
            </a:r>
            <a:r>
              <a:rPr dirty="0" sz="950" spc="-10">
                <a:solidFill>
                  <a:srgbClr val="745EBC"/>
                </a:solidFill>
                <a:latin typeface="Arial MT"/>
                <a:cs typeface="Arial MT"/>
              </a:rPr>
              <a:t>enhanced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50444" y="1052829"/>
            <a:ext cx="160337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Automated</a:t>
            </a:r>
            <a:r>
              <a:rPr dirty="0" sz="850" spc="3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049AC"/>
                </a:solidFill>
                <a:latin typeface="Arial MT"/>
                <a:cs typeface="Arial MT"/>
              </a:rPr>
              <a:t>Catalog</a:t>
            </a:r>
            <a:r>
              <a:rPr dirty="0" sz="850" spc="110">
                <a:solidFill>
                  <a:srgbClr val="6049AC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Generation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1255775"/>
            <a:ext cx="8125459" cy="387350"/>
          </a:xfrm>
          <a:custGeom>
            <a:avLst/>
            <a:gdLst/>
            <a:ahLst/>
            <a:cxnLst/>
            <a:rect l="l" t="t" r="r" b="b"/>
            <a:pathLst>
              <a:path w="8125459" h="387350">
                <a:moveTo>
                  <a:pt x="8125968" y="387096"/>
                </a:moveTo>
                <a:lnTo>
                  <a:pt x="0" y="387096"/>
                </a:lnTo>
                <a:lnTo>
                  <a:pt x="0" y="0"/>
                </a:lnTo>
                <a:lnTo>
                  <a:pt x="8125968" y="0"/>
                </a:lnTo>
                <a:lnTo>
                  <a:pt x="8125968" y="387096"/>
                </a:lnTo>
                <a:close/>
              </a:path>
            </a:pathLst>
          </a:custGeom>
          <a:solidFill>
            <a:srgbClr val="623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53778" y="1268476"/>
            <a:ext cx="1911985" cy="37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" marR="5080" indent="-5715">
              <a:lnSpc>
                <a:spcPct val="115999"/>
              </a:lnSpc>
              <a:spcBef>
                <a:spcPts val="100"/>
              </a:spcBef>
            </a:pPr>
            <a:r>
              <a:rPr dirty="0" sz="1000">
                <a:solidFill>
                  <a:srgbClr val="F4EDFF"/>
                </a:solidFill>
                <a:latin typeface="Calibri"/>
                <a:cs typeface="Calibri"/>
              </a:rPr>
              <a:t>Integrate</a:t>
            </a:r>
            <a:r>
              <a:rPr dirty="0" sz="1000" spc="15">
                <a:solidFill>
                  <a:srgbClr val="F4ED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43DAF"/>
                </a:solidFill>
                <a:latin typeface="Calibri"/>
                <a:cs typeface="Calibri"/>
              </a:rPr>
              <a:t>class</a:t>
            </a:r>
            <a:r>
              <a:rPr dirty="0" sz="1000" spc="60">
                <a:solidFill>
                  <a:srgbClr val="543DA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43DB3"/>
                </a:solidFill>
                <a:latin typeface="Calibri"/>
                <a:cs typeface="Calibri"/>
              </a:rPr>
              <a:t>labels</a:t>
            </a:r>
            <a:r>
              <a:rPr dirty="0" sz="1000" spc="50">
                <a:solidFill>
                  <a:srgbClr val="543DB3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A08AE6"/>
                </a:solidFill>
                <a:latin typeface="Calibri"/>
                <a:cs typeface="Calibri"/>
              </a:rPr>
              <a:t>to</a:t>
            </a:r>
            <a:r>
              <a:rPr dirty="0" sz="1000" spc="5">
                <a:solidFill>
                  <a:srgbClr val="A08AE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7462BF"/>
                </a:solidFill>
                <a:latin typeface="Calibri"/>
                <a:cs typeface="Calibri"/>
              </a:rPr>
              <a:t>create </a:t>
            </a:r>
            <a:r>
              <a:rPr dirty="0" sz="1000">
                <a:solidFill>
                  <a:srgbClr val="AA97F0"/>
                </a:solidFill>
                <a:latin typeface="Calibri"/>
                <a:cs typeface="Calibri"/>
              </a:rPr>
              <a:t>specific</a:t>
            </a:r>
            <a:r>
              <a:rPr dirty="0" sz="1000" spc="15">
                <a:solidFill>
                  <a:srgbClr val="AA97F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AA9AE4"/>
                </a:solidFill>
                <a:latin typeface="Calibri"/>
                <a:cs typeface="Calibri"/>
              </a:rPr>
              <a:t>fashion</a:t>
            </a:r>
            <a:r>
              <a:rPr dirty="0" sz="1000" spc="-20">
                <a:solidFill>
                  <a:srgbClr val="AA9AE4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E48BC"/>
                </a:solidFill>
                <a:latin typeface="Calibri"/>
                <a:cs typeface="Calibri"/>
              </a:rPr>
              <a:t>categories</a:t>
            </a:r>
            <a:r>
              <a:rPr dirty="0" sz="1000" spc="35">
                <a:solidFill>
                  <a:srgbClr val="5E48BC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DDCAFF"/>
                </a:solidFill>
                <a:latin typeface="Calibri"/>
                <a:cs typeface="Calibri"/>
              </a:rPr>
              <a:t>for</a:t>
            </a:r>
            <a:r>
              <a:rPr dirty="0" sz="1000" spc="-30">
                <a:solidFill>
                  <a:srgbClr val="DDCA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DBCCFF"/>
                </a:solidFill>
                <a:latin typeface="Calibri"/>
                <a:cs typeface="Calibri"/>
              </a:rPr>
              <a:t>better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322292" y="1180083"/>
            <a:ext cx="1804670" cy="38544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000" spc="-10">
                <a:solidFill>
                  <a:srgbClr val="4B31A8"/>
                </a:solidFill>
                <a:latin typeface="Calibri"/>
                <a:cs typeface="Calibri"/>
              </a:rPr>
              <a:t>training</a:t>
            </a:r>
            <a:r>
              <a:rPr dirty="0" sz="1000" spc="-50">
                <a:solidFill>
                  <a:srgbClr val="4B31A8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2E9FF"/>
                </a:solidFill>
                <a:latin typeface="Calibri"/>
                <a:cs typeface="Calibri"/>
              </a:rPr>
              <a:t>stability </a:t>
            </a:r>
            <a:r>
              <a:rPr dirty="0" sz="1000">
                <a:solidFill>
                  <a:srgbClr val="9982E8"/>
                </a:solidFill>
                <a:latin typeface="Calibri"/>
                <a:cs typeface="Calibri"/>
              </a:rPr>
              <a:t>and</a:t>
            </a:r>
            <a:r>
              <a:rPr dirty="0" sz="1000" spc="-20">
                <a:solidFill>
                  <a:srgbClr val="9982E8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E2D6FF"/>
                </a:solidFill>
                <a:latin typeface="Calibri"/>
                <a:cs typeface="Calibri"/>
              </a:rPr>
              <a:t>performance</a:t>
            </a:r>
            <a:r>
              <a:rPr dirty="0" sz="1000" spc="-125">
                <a:solidFill>
                  <a:srgbClr val="E2D6FF"/>
                </a:solidFill>
                <a:latin typeface="Calibri"/>
                <a:cs typeface="Calibri"/>
              </a:rPr>
              <a:t> </a:t>
            </a:r>
            <a:r>
              <a:rPr dirty="0" sz="600" spc="15">
                <a:solidFill>
                  <a:srgbClr val="EDDFFF"/>
                </a:solidFill>
                <a:latin typeface="Calibri"/>
                <a:cs typeface="Calibri"/>
              </a:rPr>
              <a:t>i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000">
                <a:solidFill>
                  <a:srgbClr val="9579E1"/>
                </a:solidFill>
                <a:latin typeface="Calibri"/>
                <a:cs typeface="Calibri"/>
              </a:rPr>
              <a:t>image</a:t>
            </a:r>
            <a:r>
              <a:rPr dirty="0" sz="1000" spc="-20">
                <a:solidFill>
                  <a:srgbClr val="9579E1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B5A3ED"/>
                </a:solidFill>
                <a:latin typeface="Calibri"/>
                <a:cs typeface="Calibri"/>
              </a:rPr>
              <a:t>generation.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101305" y="1286510"/>
            <a:ext cx="12382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95">
                <a:solidFill>
                  <a:srgbClr val="EDDFFF"/>
                </a:solidFill>
                <a:latin typeface="Calibri"/>
                <a:cs typeface="Calibri"/>
              </a:rPr>
              <a:t>*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885200" y="1269746"/>
            <a:ext cx="1661160" cy="37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 marR="5080" indent="-2540">
              <a:lnSpc>
                <a:spcPct val="110500"/>
              </a:lnSpc>
              <a:spcBef>
                <a:spcPts val="100"/>
              </a:spcBef>
            </a:pPr>
            <a:r>
              <a:rPr dirty="0" sz="1050" spc="-30">
                <a:solidFill>
                  <a:srgbClr val="F4E8FF"/>
                </a:solidFill>
                <a:latin typeface="Calibri"/>
                <a:cs typeface="Calibri"/>
              </a:rPr>
              <a:t>Automatically</a:t>
            </a:r>
            <a:r>
              <a:rPr dirty="0" sz="1050" spc="60">
                <a:solidFill>
                  <a:srgbClr val="F4E8FF"/>
                </a:solidFill>
                <a:latin typeface="Calibri"/>
                <a:cs typeface="Calibri"/>
              </a:rPr>
              <a:t> </a:t>
            </a:r>
            <a:r>
              <a:rPr dirty="0" sz="1050" spc="-40">
                <a:solidFill>
                  <a:srgbClr val="F2EBFF"/>
                </a:solidFill>
                <a:latin typeface="Calibri"/>
                <a:cs typeface="Calibri"/>
              </a:rPr>
              <a:t>generate</a:t>
            </a:r>
            <a:r>
              <a:rPr dirty="0" sz="1050" spc="-10">
                <a:solidFill>
                  <a:srgbClr val="F2EBFF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8A7BBA"/>
                </a:solidFill>
                <a:latin typeface="Calibri"/>
                <a:cs typeface="Calibri"/>
              </a:rPr>
              <a:t>product </a:t>
            </a:r>
            <a:r>
              <a:rPr dirty="0" sz="1050" spc="-20">
                <a:solidFill>
                  <a:srgbClr val="543BB5"/>
                </a:solidFill>
                <a:latin typeface="Calibri"/>
                <a:cs typeface="Calibri"/>
              </a:rPr>
              <a:t>catalogs</a:t>
            </a:r>
            <a:r>
              <a:rPr dirty="0" sz="1050">
                <a:solidFill>
                  <a:srgbClr val="543BB5"/>
                </a:solidFill>
                <a:latin typeface="Calibri"/>
                <a:cs typeface="Calibri"/>
              </a:rPr>
              <a:t> </a:t>
            </a:r>
            <a:r>
              <a:rPr dirty="0" sz="1050" spc="-25">
                <a:solidFill>
                  <a:srgbClr val="E2D6FF"/>
                </a:solidFill>
                <a:latin typeface="Calibri"/>
                <a:cs typeface="Calibri"/>
              </a:rPr>
              <a:t>using</a:t>
            </a:r>
            <a:r>
              <a:rPr dirty="0" sz="1050" spc="-40">
                <a:solidFill>
                  <a:srgbClr val="E2D6FF"/>
                </a:solidFill>
                <a:latin typeface="Calibri"/>
                <a:cs typeface="Calibri"/>
              </a:rPr>
              <a:t> </a:t>
            </a:r>
            <a:r>
              <a:rPr dirty="0" sz="1050" spc="-25">
                <a:solidFill>
                  <a:srgbClr val="EBDFFF"/>
                </a:solidFill>
                <a:latin typeface="Calibri"/>
                <a:cs typeface="Calibri"/>
              </a:rPr>
              <a:t>FashionGAN</a:t>
            </a:r>
            <a:r>
              <a:rPr dirty="0" sz="1050" spc="30">
                <a:solidFill>
                  <a:srgbClr val="EBDFFF"/>
                </a:solidFill>
                <a:latin typeface="Calibri"/>
                <a:cs typeface="Calibri"/>
              </a:rPr>
              <a:t> </a:t>
            </a:r>
            <a:r>
              <a:rPr dirty="0" sz="1050" spc="-25">
                <a:solidFill>
                  <a:srgbClr val="A795E6"/>
                </a:solidFill>
                <a:latin typeface="Calibri"/>
                <a:cs typeface="Calibri"/>
              </a:rPr>
              <a:t>to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0" y="1688592"/>
            <a:ext cx="8125459" cy="131445"/>
          </a:xfrm>
          <a:custGeom>
            <a:avLst/>
            <a:gdLst/>
            <a:ahLst/>
            <a:cxnLst/>
            <a:rect l="l" t="t" r="r" b="b"/>
            <a:pathLst>
              <a:path w="8125459" h="131444">
                <a:moveTo>
                  <a:pt x="8125968" y="131064"/>
                </a:moveTo>
                <a:lnTo>
                  <a:pt x="0" y="131064"/>
                </a:lnTo>
                <a:lnTo>
                  <a:pt x="0" y="0"/>
                </a:lnTo>
                <a:lnTo>
                  <a:pt x="8125968" y="0"/>
                </a:lnTo>
                <a:lnTo>
                  <a:pt x="8125968" y="131064"/>
                </a:lnTo>
                <a:close/>
              </a:path>
            </a:pathLst>
          </a:custGeom>
          <a:solidFill>
            <a:srgbClr val="522A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69001" y="1643379"/>
            <a:ext cx="5035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F7E8FF"/>
                </a:solidFill>
                <a:latin typeface="Calibri"/>
                <a:cs typeface="Calibri"/>
              </a:rPr>
              <a:t>targeting.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079620" y="1643379"/>
            <a:ext cx="15189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Progressive</a:t>
            </a: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 Growing</a:t>
            </a:r>
            <a:r>
              <a:rPr dirty="0" sz="1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GANs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901263" y="1643379"/>
            <a:ext cx="18103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2EBFD"/>
                </a:solidFill>
                <a:latin typeface="Calibri"/>
                <a:cs typeface="Calibri"/>
              </a:rPr>
              <a:t>streamline</a:t>
            </a:r>
            <a:r>
              <a:rPr dirty="0" sz="1000" spc="-10">
                <a:solidFill>
                  <a:srgbClr val="F2EBFD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EDE1FF"/>
                </a:solidFill>
                <a:latin typeface="Calibri"/>
                <a:cs typeface="Calibri"/>
              </a:rPr>
              <a:t>inventory</a:t>
            </a:r>
            <a:r>
              <a:rPr dirty="0" sz="1000" spc="-15">
                <a:solidFill>
                  <a:srgbClr val="EDE1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F9E9FF"/>
                </a:solidFill>
                <a:latin typeface="Calibri"/>
                <a:cs typeface="Calibri"/>
              </a:rPr>
              <a:t>management.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0" y="1950720"/>
            <a:ext cx="8125459" cy="131445"/>
          </a:xfrm>
          <a:custGeom>
            <a:avLst/>
            <a:gdLst/>
            <a:ahLst/>
            <a:cxnLst/>
            <a:rect l="l" t="t" r="r" b="b"/>
            <a:pathLst>
              <a:path w="8125459" h="131444">
                <a:moveTo>
                  <a:pt x="8125968" y="131064"/>
                </a:moveTo>
                <a:lnTo>
                  <a:pt x="0" y="131064"/>
                </a:lnTo>
                <a:lnTo>
                  <a:pt x="0" y="0"/>
                </a:lnTo>
                <a:lnTo>
                  <a:pt x="8125968" y="0"/>
                </a:lnTo>
                <a:lnTo>
                  <a:pt x="8125968" y="131064"/>
                </a:lnTo>
                <a:close/>
              </a:path>
            </a:pathLst>
          </a:custGeom>
          <a:solidFill>
            <a:srgbClr val="623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504406" y="1914905"/>
            <a:ext cx="163195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FFFFFF"/>
                </a:solidFill>
                <a:latin typeface="Calibri"/>
                <a:cs typeface="Calibri"/>
              </a:rPr>
              <a:t>DCGAN</a:t>
            </a:r>
            <a:r>
              <a:rPr dirty="0" sz="95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FFFFFF"/>
                </a:solidFill>
                <a:latin typeface="Calibri"/>
                <a:cs typeface="Calibri"/>
              </a:rPr>
              <a:t>Architectural</a:t>
            </a:r>
            <a:r>
              <a:rPr dirty="0" sz="95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8C79C6"/>
                </a:solidFill>
                <a:latin typeface="Calibri"/>
                <a:cs typeface="Calibri"/>
              </a:rPr>
              <a:t>Advances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322370" y="1914905"/>
            <a:ext cx="149733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4B3B8A"/>
                </a:solidFill>
                <a:latin typeface="Calibri"/>
                <a:cs typeface="Calibri"/>
              </a:rPr>
              <a:t>Adopt</a:t>
            </a:r>
            <a:r>
              <a:rPr dirty="0" sz="950" spc="90">
                <a:solidFill>
                  <a:srgbClr val="4B3B8A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B39EF9"/>
                </a:solidFill>
                <a:latin typeface="Calibri"/>
                <a:cs typeface="Calibri"/>
              </a:rPr>
              <a:t>a</a:t>
            </a:r>
            <a:r>
              <a:rPr dirty="0" sz="950" spc="110">
                <a:solidFill>
                  <a:srgbClr val="B39EF9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F7EDFF"/>
                </a:solidFill>
                <a:latin typeface="Calibri"/>
                <a:cs typeface="Calibri"/>
              </a:rPr>
              <a:t>progressive</a:t>
            </a:r>
            <a:r>
              <a:rPr dirty="0" sz="950" spc="165">
                <a:solidFill>
                  <a:srgbClr val="F7EDFF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B3A5E2"/>
                </a:solidFill>
                <a:latin typeface="Calibri"/>
                <a:cs typeface="Calibri"/>
              </a:rPr>
              <a:t>growing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633016" y="1908555"/>
            <a:ext cx="12001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C3B8E2"/>
                </a:solidFill>
                <a:latin typeface="Calibri"/>
                <a:cs typeface="Calibri"/>
              </a:rPr>
              <a:t>Augmentation</a:t>
            </a:r>
            <a:r>
              <a:rPr dirty="0" sz="1000" spc="105">
                <a:solidFill>
                  <a:srgbClr val="C3B8E2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CFC3F7"/>
                </a:solidFill>
                <a:latin typeface="Calibri"/>
                <a:cs typeface="Calibri"/>
              </a:rPr>
              <a:t>for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0" y="2127504"/>
            <a:ext cx="8125459" cy="387350"/>
          </a:xfrm>
          <a:custGeom>
            <a:avLst/>
            <a:gdLst/>
            <a:ahLst/>
            <a:cxnLst/>
            <a:rect l="l" t="t" r="r" b="b"/>
            <a:pathLst>
              <a:path w="8125459" h="387350">
                <a:moveTo>
                  <a:pt x="8125968" y="387096"/>
                </a:moveTo>
                <a:lnTo>
                  <a:pt x="0" y="387096"/>
                </a:lnTo>
                <a:lnTo>
                  <a:pt x="0" y="0"/>
                </a:lnTo>
                <a:lnTo>
                  <a:pt x="8125968" y="0"/>
                </a:lnTo>
                <a:lnTo>
                  <a:pt x="8125968" y="387096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59853" y="2137155"/>
            <a:ext cx="1628139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">
              <a:lnSpc>
                <a:spcPct val="118000"/>
              </a:lnSpc>
              <a:spcBef>
                <a:spcPts val="100"/>
              </a:spcBef>
            </a:pP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Utilize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60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dirty="0" sz="1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convofutional 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architectures</a:t>
            </a:r>
            <a:r>
              <a:rPr dirty="0" sz="10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Arial MT"/>
                <a:cs typeface="Arial MT"/>
              </a:rPr>
              <a:t>improve</a:t>
            </a:r>
            <a:r>
              <a:rPr dirty="0" sz="1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322210" y="2057908"/>
            <a:ext cx="1871345" cy="37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15999"/>
              </a:lnSpc>
              <a:spcBef>
                <a:spcPts val="100"/>
              </a:spcBef>
            </a:pP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technique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incrementally</a:t>
            </a:r>
            <a:r>
              <a:rPr dirty="0" sz="10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increase </a:t>
            </a:r>
            <a:r>
              <a:rPr dirty="0" sz="1000" spc="-65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r>
              <a:rPr dirty="0" sz="1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resolution</a:t>
            </a:r>
            <a:r>
              <a:rPr dirty="0" sz="10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dirty="0" sz="1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training.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633698" y="2082292"/>
            <a:ext cx="9994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Recommendations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886650" y="2344420"/>
            <a:ext cx="16287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dirty="0" sz="1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generated</a:t>
            </a: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4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0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enhance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0" y="2566416"/>
            <a:ext cx="8125459" cy="125095"/>
          </a:xfrm>
          <a:custGeom>
            <a:avLst/>
            <a:gdLst/>
            <a:ahLst/>
            <a:cxnLst/>
            <a:rect l="l" t="t" r="r" b="b"/>
            <a:pathLst>
              <a:path w="8125459" h="125094">
                <a:moveTo>
                  <a:pt x="8125968" y="124968"/>
                </a:moveTo>
                <a:lnTo>
                  <a:pt x="0" y="124968"/>
                </a:lnTo>
                <a:lnTo>
                  <a:pt x="0" y="0"/>
                </a:lnTo>
                <a:lnTo>
                  <a:pt x="8125968" y="0"/>
                </a:lnTo>
                <a:lnTo>
                  <a:pt x="8125968" y="124968"/>
                </a:lnTo>
                <a:close/>
              </a:path>
            </a:pathLst>
          </a:custGeom>
          <a:solidFill>
            <a:srgbClr val="623B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58788" y="2524505"/>
            <a:ext cx="120523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E9DFFF"/>
                </a:solidFill>
                <a:latin typeface="Calibri"/>
                <a:cs typeface="Calibri"/>
              </a:rPr>
              <a:t>quality</a:t>
            </a:r>
            <a:r>
              <a:rPr dirty="0" sz="950" spc="90">
                <a:solidFill>
                  <a:srgbClr val="E9DF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DACDFB"/>
                </a:solidFill>
                <a:latin typeface="Calibri"/>
                <a:cs typeface="Calibri"/>
              </a:rPr>
              <a:t>and</a:t>
            </a:r>
            <a:r>
              <a:rPr dirty="0" sz="950" spc="95">
                <a:solidFill>
                  <a:srgbClr val="DACDFB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E6D4FF"/>
                </a:solidFill>
                <a:latin typeface="Calibri"/>
                <a:cs typeface="Calibri"/>
              </a:rPr>
              <a:t>generation.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069476" y="2524505"/>
            <a:ext cx="120967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dirty="0" sz="95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FFFFFF"/>
                </a:solidFill>
                <a:latin typeface="Calibri"/>
                <a:cs typeface="Calibri"/>
              </a:rPr>
              <a:t>Try-On</a:t>
            </a:r>
            <a:r>
              <a:rPr dirty="0" sz="95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885312" y="2524505"/>
            <a:ext cx="177673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20">
                <a:solidFill>
                  <a:srgbClr val="DBCAFF"/>
                </a:solidFill>
                <a:latin typeface="Calibri"/>
                <a:cs typeface="Calibri"/>
              </a:rPr>
              <a:t>fashion</a:t>
            </a:r>
            <a:r>
              <a:rPr dirty="0" sz="950" spc="35">
                <a:solidFill>
                  <a:srgbClr val="DBCAFF"/>
                </a:solidFill>
                <a:latin typeface="Calibri"/>
                <a:cs typeface="Calibri"/>
              </a:rPr>
              <a:t> </a:t>
            </a:r>
            <a:r>
              <a:rPr dirty="0" sz="950" spc="20">
                <a:solidFill>
                  <a:srgbClr val="A38EF2"/>
                </a:solidFill>
                <a:latin typeface="Calibri"/>
                <a:cs typeface="Calibri"/>
              </a:rPr>
              <a:t>recommendation</a:t>
            </a:r>
            <a:r>
              <a:rPr dirty="0" sz="950" spc="-80">
                <a:solidFill>
                  <a:srgbClr val="A38EF2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56419E"/>
                </a:solidFill>
                <a:latin typeface="Calibri"/>
                <a:cs typeface="Calibri"/>
              </a:rPr>
              <a:t>systems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0" y="2737104"/>
            <a:ext cx="8125459" cy="210820"/>
          </a:xfrm>
          <a:custGeom>
            <a:avLst/>
            <a:gdLst/>
            <a:ahLst/>
            <a:cxnLst/>
            <a:rect l="l" t="t" r="r" b="b"/>
            <a:pathLst>
              <a:path w="8125459" h="210819">
                <a:moveTo>
                  <a:pt x="8125968" y="210311"/>
                </a:moveTo>
                <a:lnTo>
                  <a:pt x="0" y="210311"/>
                </a:lnTo>
                <a:lnTo>
                  <a:pt x="0" y="0"/>
                </a:lnTo>
                <a:lnTo>
                  <a:pt x="8125968" y="0"/>
                </a:lnTo>
                <a:lnTo>
                  <a:pt x="8125968" y="210311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507417" y="2774188"/>
            <a:ext cx="18986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Higher</a:t>
            </a:r>
            <a:r>
              <a:rPr dirty="0" sz="1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Arial MT"/>
                <a:cs typeface="Arial MT"/>
              </a:rPr>
              <a:t>Resolution</a:t>
            </a:r>
            <a:r>
              <a:rPr dirty="0" sz="10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Generation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324768" y="2786888"/>
            <a:ext cx="16363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Develop</a:t>
            </a:r>
            <a:r>
              <a:rPr dirty="0" sz="9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r>
              <a:rPr dirty="0" sz="900" spc="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9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allow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889226" y="2698242"/>
            <a:ext cx="154368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4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9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improve</a:t>
            </a:r>
            <a:r>
              <a:rPr dirty="0" sz="9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user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experience.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0" y="2999232"/>
            <a:ext cx="8125459" cy="387350"/>
          </a:xfrm>
          <a:custGeom>
            <a:avLst/>
            <a:gdLst/>
            <a:ahLst/>
            <a:cxnLst/>
            <a:rect l="l" t="t" r="r" b="b"/>
            <a:pathLst>
              <a:path w="8125459" h="387350">
                <a:moveTo>
                  <a:pt x="8125968" y="387096"/>
                </a:moveTo>
                <a:lnTo>
                  <a:pt x="0" y="387096"/>
                </a:lnTo>
                <a:lnTo>
                  <a:pt x="0" y="0"/>
                </a:lnTo>
                <a:lnTo>
                  <a:pt x="8125968" y="0"/>
                </a:lnTo>
                <a:lnTo>
                  <a:pt x="8125968" y="387096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758961" y="3019298"/>
            <a:ext cx="1792605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">
              <a:lnSpc>
                <a:spcPct val="108600"/>
              </a:lnSpc>
              <a:spcBef>
                <a:spcPts val="100"/>
              </a:spcBef>
            </a:pPr>
            <a:r>
              <a:rPr dirty="0" sz="1050" spc="-100">
                <a:solidFill>
                  <a:srgbClr val="FFFFFF"/>
                </a:solidFill>
                <a:latin typeface="Arial MT"/>
                <a:cs typeface="Arial MT"/>
              </a:rPr>
              <a:t>Employ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70">
                <a:solidFill>
                  <a:srgbClr val="FFFFFF"/>
                </a:solidFill>
                <a:latin typeface="Arial MT"/>
                <a:cs typeface="Arial MT"/>
              </a:rPr>
              <a:t>techniques</a:t>
            </a:r>
            <a:r>
              <a:rPr dirty="0" sz="10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4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produce </a:t>
            </a:r>
            <a:r>
              <a:rPr dirty="0" sz="1050" spc="-90">
                <a:solidFill>
                  <a:srgbClr val="FFFFFF"/>
                </a:solidFill>
                <a:latin typeface="Arial MT"/>
                <a:cs typeface="Arial MT"/>
              </a:rPr>
              <a:t>larger,</a:t>
            </a:r>
            <a:r>
              <a:rPr dirty="0" sz="10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65">
                <a:solidFill>
                  <a:srgbClr val="FFFFFF"/>
                </a:solidFill>
                <a:latin typeface="Arial MT"/>
                <a:cs typeface="Arial MT"/>
              </a:rPr>
              <a:t>high-</a:t>
            </a:r>
            <a:r>
              <a:rPr dirty="0" sz="1050" spc="-45">
                <a:solidFill>
                  <a:srgbClr val="FFFFFF"/>
                </a:solidFill>
                <a:latin typeface="Arial MT"/>
                <a:cs typeface="Arial MT"/>
              </a:rPr>
              <a:t>quality</a:t>
            </a:r>
            <a:r>
              <a:rPr dirty="0" sz="105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80">
                <a:solidFill>
                  <a:srgbClr val="FFFFFF"/>
                </a:solidFill>
                <a:latin typeface="Arial MT"/>
                <a:cs typeface="Arial MT"/>
              </a:rPr>
              <a:t>fashion</a:t>
            </a:r>
            <a:r>
              <a:rPr dirty="0" sz="10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75">
                <a:solidFill>
                  <a:srgbClr val="FFFFFF"/>
                </a:solidFill>
                <a:latin typeface="Arial MT"/>
                <a:cs typeface="Arial MT"/>
              </a:rPr>
              <a:t>images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324731" y="2933954"/>
            <a:ext cx="1646555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100"/>
              </a:spcBef>
            </a:pPr>
            <a:r>
              <a:rPr dirty="0" sz="1050" spc="-95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dirty="0" sz="10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4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0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45">
                <a:solidFill>
                  <a:srgbClr val="FFFFFF"/>
                </a:solidFill>
                <a:latin typeface="Arial MT"/>
                <a:cs typeface="Arial MT"/>
              </a:rPr>
              <a:t>virtually</a:t>
            </a:r>
            <a:r>
              <a:rPr dirty="0" sz="10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35">
                <a:solidFill>
                  <a:srgbClr val="FFFFFF"/>
                </a:solidFill>
                <a:latin typeface="Arial MT"/>
                <a:cs typeface="Arial MT"/>
              </a:rPr>
              <a:t>try</a:t>
            </a:r>
            <a:r>
              <a:rPr dirty="0" sz="10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10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050" spc="-50">
                <a:solidFill>
                  <a:srgbClr val="FFFFFF"/>
                </a:solidFill>
                <a:latin typeface="Arial MT"/>
                <a:cs typeface="Arial MT"/>
              </a:rPr>
              <a:t> clothing </a:t>
            </a:r>
            <a:r>
              <a:rPr dirty="0" sz="1050" spc="-70">
                <a:solidFill>
                  <a:srgbClr val="FFFFFF"/>
                </a:solidFill>
                <a:latin typeface="Arial MT"/>
                <a:cs typeface="Arial MT"/>
              </a:rPr>
              <a:t>items</a:t>
            </a:r>
            <a:r>
              <a:rPr dirty="0" sz="10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80">
                <a:solidFill>
                  <a:srgbClr val="FFFFFF"/>
                </a:solidFill>
                <a:latin typeface="Arial MT"/>
                <a:cs typeface="Arial MT"/>
              </a:rPr>
              <a:t>before</a:t>
            </a:r>
            <a:r>
              <a:rPr dirty="0" sz="10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purchase.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631881" y="2954020"/>
            <a:ext cx="205105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5">
                <a:solidFill>
                  <a:srgbClr val="FFFFFF"/>
                </a:solidFill>
                <a:latin typeface="Arial MT"/>
                <a:cs typeface="Arial MT"/>
              </a:rPr>
              <a:t>Style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Transfer</a:t>
            </a:r>
            <a:r>
              <a:rPr dirty="0" sz="1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Techniques</a:t>
            </a:r>
            <a:endParaRPr sz="1000">
              <a:latin typeface="Arial MT"/>
              <a:cs typeface="Arial MT"/>
            </a:endParaRPr>
          </a:p>
          <a:p>
            <a:pPr marL="265430">
              <a:lnSpc>
                <a:spcPct val="100000"/>
              </a:lnSpc>
              <a:spcBef>
                <a:spcPts val="840"/>
              </a:spcBef>
            </a:pP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Implement</a:t>
            </a:r>
            <a:r>
              <a:rPr dirty="0" sz="10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style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transfer</a:t>
            </a:r>
            <a:r>
              <a:rPr dirty="0" sz="1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0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0" y="3438144"/>
            <a:ext cx="8125459" cy="125095"/>
          </a:xfrm>
          <a:custGeom>
            <a:avLst/>
            <a:gdLst/>
            <a:ahLst/>
            <a:cxnLst/>
            <a:rect l="l" t="t" r="r" b="b"/>
            <a:pathLst>
              <a:path w="8125459" h="125095">
                <a:moveTo>
                  <a:pt x="8125968" y="124968"/>
                </a:moveTo>
                <a:lnTo>
                  <a:pt x="0" y="124968"/>
                </a:lnTo>
                <a:lnTo>
                  <a:pt x="0" y="0"/>
                </a:lnTo>
                <a:lnTo>
                  <a:pt x="8125968" y="0"/>
                </a:lnTo>
                <a:lnTo>
                  <a:pt x="8125968" y="124968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763323" y="3396233"/>
            <a:ext cx="121285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9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better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 visualization.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072166" y="3396233"/>
            <a:ext cx="156654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Support</a:t>
            </a:r>
            <a:r>
              <a:rPr dirty="0" sz="9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9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40">
                <a:solidFill>
                  <a:srgbClr val="FFFFFF"/>
                </a:solidFill>
                <a:latin typeface="Arial MT"/>
                <a:cs typeface="Arial MT"/>
              </a:rPr>
              <a:t>Fashion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Arial MT"/>
                <a:cs typeface="Arial MT"/>
              </a:rPr>
              <a:t>Designers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892053" y="3396233"/>
            <a:ext cx="1875789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variations</a:t>
            </a:r>
            <a:r>
              <a:rPr dirty="0" sz="9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950" spc="-25">
                <a:solidFill>
                  <a:srgbClr val="FFFFFF"/>
                </a:solidFill>
                <a:latin typeface="Arial MT"/>
                <a:cs typeface="Arial MT"/>
              </a:rPr>
              <a:t> fashion</a:t>
            </a:r>
            <a:r>
              <a:rPr dirty="0" sz="9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items</a:t>
            </a:r>
            <a:r>
              <a:rPr dirty="0" sz="9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dirty="0" sz="9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0" y="3608832"/>
            <a:ext cx="8125459" cy="210820"/>
          </a:xfrm>
          <a:custGeom>
            <a:avLst/>
            <a:gdLst/>
            <a:ahLst/>
            <a:cxnLst/>
            <a:rect l="l" t="t" r="r" b="b"/>
            <a:pathLst>
              <a:path w="8125459" h="210820">
                <a:moveTo>
                  <a:pt x="8125968" y="210311"/>
                </a:moveTo>
                <a:lnTo>
                  <a:pt x="0" y="210311"/>
                </a:lnTo>
                <a:lnTo>
                  <a:pt x="0" y="0"/>
                </a:lnTo>
                <a:lnTo>
                  <a:pt x="8125968" y="0"/>
                </a:lnTo>
                <a:lnTo>
                  <a:pt x="8125968" y="210311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507048" y="3661664"/>
            <a:ext cx="13639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Wasserstein</a:t>
            </a:r>
            <a:r>
              <a:rPr dirty="0" sz="9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45">
                <a:solidFill>
                  <a:srgbClr val="FFFFFF"/>
                </a:solidFill>
                <a:latin typeface="Arial MT"/>
                <a:cs typeface="Arial MT"/>
              </a:rPr>
              <a:t>GAN</a:t>
            </a:r>
            <a:r>
              <a:rPr dirty="0" sz="9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Stability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323788" y="3648964"/>
            <a:ext cx="17754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5">
                <a:solidFill>
                  <a:srgbClr val="FFFFFF"/>
                </a:solidFill>
                <a:latin typeface="Arial MT"/>
                <a:cs typeface="Arial MT"/>
              </a:rPr>
              <a:t>Provide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60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r>
              <a:rPr dirty="0" sz="1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Arial MT"/>
                <a:cs typeface="Arial MT"/>
              </a:rPr>
              <a:t>assistance</a:t>
            </a:r>
            <a:r>
              <a:rPr dirty="0" sz="10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r>
              <a:rPr dirty="0" sz="1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889678" y="3576320"/>
            <a:ext cx="821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dirty="0" sz="900" spc="1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styles.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0" y="3870959"/>
            <a:ext cx="8125459" cy="125095"/>
          </a:xfrm>
          <a:custGeom>
            <a:avLst/>
            <a:gdLst/>
            <a:ahLst/>
            <a:cxnLst/>
            <a:rect l="l" t="t" r="r" b="b"/>
            <a:pathLst>
              <a:path w="8125459" h="125095">
                <a:moveTo>
                  <a:pt x="8125968" y="124968"/>
                </a:moveTo>
                <a:lnTo>
                  <a:pt x="0" y="124968"/>
                </a:lnTo>
                <a:lnTo>
                  <a:pt x="0" y="0"/>
                </a:lnTo>
                <a:lnTo>
                  <a:pt x="8125968" y="0"/>
                </a:lnTo>
                <a:lnTo>
                  <a:pt x="8125968" y="124968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0" y="4047744"/>
            <a:ext cx="8125459" cy="125095"/>
          </a:xfrm>
          <a:custGeom>
            <a:avLst/>
            <a:gdLst/>
            <a:ahLst/>
            <a:cxnLst/>
            <a:rect l="l" t="t" r="r" b="b"/>
            <a:pathLst>
              <a:path w="8125459" h="125095">
                <a:moveTo>
                  <a:pt x="8125968" y="124968"/>
                </a:moveTo>
                <a:lnTo>
                  <a:pt x="0" y="124968"/>
                </a:lnTo>
                <a:lnTo>
                  <a:pt x="0" y="0"/>
                </a:lnTo>
                <a:lnTo>
                  <a:pt x="8125968" y="0"/>
                </a:lnTo>
                <a:lnTo>
                  <a:pt x="8125968" y="124968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3325577" y="3810622"/>
            <a:ext cx="1784985" cy="36703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help</a:t>
            </a:r>
            <a:r>
              <a:rPr dirty="0" sz="9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fashion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Arial MT"/>
                <a:cs typeface="Arial MT"/>
              </a:rPr>
              <a:t>designers</a:t>
            </a:r>
            <a:r>
              <a:rPr dirty="0" sz="9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35">
                <a:solidFill>
                  <a:srgbClr val="FFFFFF"/>
                </a:solidFill>
                <a:latin typeface="Arial MT"/>
                <a:cs typeface="Arial MT"/>
              </a:rPr>
              <a:t>clothing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ideas.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6720870" y="4245007"/>
            <a:ext cx="10350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3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ea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038748" y="4245007"/>
            <a:ext cx="5778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6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g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7267709" y="4245007"/>
            <a:ext cx="647700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1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proseutotionsœ</a:t>
            </a:r>
            <a:endParaRPr sz="6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548383"/>
            <a:ext cx="8125459" cy="88900"/>
          </a:xfrm>
          <a:custGeom>
            <a:avLst/>
            <a:gdLst/>
            <a:ahLst/>
            <a:cxnLst/>
            <a:rect l="l" t="t" r="r" b="b"/>
            <a:pathLst>
              <a:path w="8125459" h="88900">
                <a:moveTo>
                  <a:pt x="8125968" y="88392"/>
                </a:moveTo>
                <a:lnTo>
                  <a:pt x="0" y="88392"/>
                </a:lnTo>
                <a:lnTo>
                  <a:pt x="0" y="0"/>
                </a:lnTo>
                <a:lnTo>
                  <a:pt x="8125968" y="0"/>
                </a:lnTo>
                <a:lnTo>
                  <a:pt x="8125968" y="88392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26395" y="1516379"/>
            <a:ext cx="7086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Fashion</a:t>
            </a:r>
            <a:r>
              <a:rPr dirty="0" sz="800" spc="14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GAN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786127"/>
            <a:ext cx="8125459" cy="387350"/>
          </a:xfrm>
          <a:custGeom>
            <a:avLst/>
            <a:gdLst/>
            <a:ahLst/>
            <a:cxnLst/>
            <a:rect l="l" t="t" r="r" b="b"/>
            <a:pathLst>
              <a:path w="8125459" h="387350">
                <a:moveTo>
                  <a:pt x="8125968" y="387096"/>
                </a:moveTo>
                <a:lnTo>
                  <a:pt x="0" y="387096"/>
                </a:lnTo>
                <a:lnTo>
                  <a:pt x="0" y="0"/>
                </a:lnTo>
                <a:lnTo>
                  <a:pt x="8125968" y="0"/>
                </a:lnTo>
                <a:lnTo>
                  <a:pt x="8125968" y="387096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34549" y="1884426"/>
            <a:ext cx="3242945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8105" algn="l"/>
              </a:tabLst>
            </a:pPr>
            <a:r>
              <a:rPr dirty="0" sz="1550" spc="88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r>
              <a:rPr dirty="0" sz="1550" spc="4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50" spc="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5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550" spc="869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25095" y="1917954"/>
            <a:ext cx="3469640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-229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5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50" spc="-215">
                <a:solidFill>
                  <a:srgbClr val="FFFFFF"/>
                </a:solidFill>
                <a:latin typeface="Calibri"/>
                <a:cs typeface="Calibri"/>
              </a:rPr>
              <a:t>tutorialhighlights</a:t>
            </a:r>
            <a:r>
              <a:rPr dirty="0" sz="155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50" spc="-250">
                <a:solidFill>
                  <a:srgbClr val="FFFFFF"/>
                </a:solidFill>
                <a:latin typeface="Calibri"/>
                <a:cs typeface="Calibri"/>
              </a:rPr>
              <a:t>theeffectiveimplementation</a:t>
            </a:r>
            <a:r>
              <a:rPr dirty="0" sz="15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50" spc="-27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5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50" spc="-195">
                <a:solidFill>
                  <a:srgbClr val="FFFFFF"/>
                </a:solidFill>
                <a:latin typeface="Calibri"/>
                <a:cs typeface="Calibri"/>
              </a:rPr>
              <a:t>abasic</a:t>
            </a:r>
            <a:r>
              <a:rPr dirty="0" sz="15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50" spc="-395">
                <a:solidFill>
                  <a:srgbClr val="FFFFFF"/>
                </a:solidFill>
                <a:latin typeface="Calibri"/>
                <a:cs typeface="Calibri"/>
              </a:rPr>
              <a:t>GAN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2218944"/>
            <a:ext cx="8125459" cy="320040"/>
          </a:xfrm>
          <a:custGeom>
            <a:avLst/>
            <a:gdLst/>
            <a:ahLst/>
            <a:cxnLst/>
            <a:rect l="l" t="t" r="r" b="b"/>
            <a:pathLst>
              <a:path w="8125459" h="320039">
                <a:moveTo>
                  <a:pt x="8125968" y="320040"/>
                </a:moveTo>
                <a:lnTo>
                  <a:pt x="0" y="320040"/>
                </a:lnTo>
                <a:lnTo>
                  <a:pt x="0" y="0"/>
                </a:lnTo>
                <a:lnTo>
                  <a:pt x="8125968" y="0"/>
                </a:lnTo>
                <a:lnTo>
                  <a:pt x="8125968" y="320040"/>
                </a:lnTo>
                <a:close/>
              </a:path>
            </a:pathLst>
          </a:custGeom>
          <a:solidFill>
            <a:srgbClr val="522A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16602" y="2047239"/>
            <a:ext cx="225171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100">
                <a:solidFill>
                  <a:srgbClr val="FFFFFF"/>
                </a:solidFill>
                <a:latin typeface="Calibri"/>
                <a:cs typeface="Calibri"/>
              </a:rPr>
              <a:t>FashionGAN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21516" y="2149348"/>
            <a:ext cx="3382010" cy="37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15999"/>
              </a:lnSpc>
              <a:spcBef>
                <a:spcPts val="100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generating</a:t>
            </a:r>
            <a:r>
              <a:rPr dirty="0" sz="1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fashion</a:t>
            </a:r>
            <a:r>
              <a:rPr dirty="0" sz="10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images,</a:t>
            </a:r>
            <a:r>
              <a:rPr dirty="0" sz="1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establishing</a:t>
            </a:r>
            <a:r>
              <a:rPr dirty="0" sz="1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 foundation</a:t>
            </a:r>
            <a:r>
              <a:rPr dirty="0" sz="10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sophisticated</a:t>
            </a:r>
            <a:r>
              <a:rPr dirty="0" sz="10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models.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2657855"/>
            <a:ext cx="8125459" cy="320040"/>
          </a:xfrm>
          <a:custGeom>
            <a:avLst/>
            <a:gdLst/>
            <a:ahLst/>
            <a:cxnLst/>
            <a:rect l="l" t="t" r="r" b="b"/>
            <a:pathLst>
              <a:path w="8125459" h="320039">
                <a:moveTo>
                  <a:pt x="8125968" y="320040"/>
                </a:moveTo>
                <a:lnTo>
                  <a:pt x="0" y="320040"/>
                </a:lnTo>
                <a:lnTo>
                  <a:pt x="0" y="0"/>
                </a:lnTo>
                <a:lnTo>
                  <a:pt x="8125968" y="0"/>
                </a:lnTo>
                <a:lnTo>
                  <a:pt x="8125968" y="320040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37566" y="2520696"/>
            <a:ext cx="141986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0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z="35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3500" spc="-10">
                <a:solidFill>
                  <a:srgbClr val="FFFFFF"/>
                </a:solidFill>
                <a:latin typeface="Calibri"/>
                <a:cs typeface="Calibri"/>
              </a:rPr>
              <a:t>riaî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720870" y="4245007"/>
            <a:ext cx="10350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3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ea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38748" y="4245007"/>
            <a:ext cx="5778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6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g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267709" y="4245007"/>
            <a:ext cx="647700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1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proseutotionsœ</a:t>
            </a:r>
            <a:endParaRPr sz="6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8912"/>
            <a:ext cx="8128000" cy="52425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1444752"/>
            <a:ext cx="8125459" cy="265430"/>
          </a:xfrm>
          <a:custGeom>
            <a:avLst/>
            <a:gdLst/>
            <a:ahLst/>
            <a:cxnLst/>
            <a:rect l="l" t="t" r="r" b="b"/>
            <a:pathLst>
              <a:path w="8125459" h="265430">
                <a:moveTo>
                  <a:pt x="8125968" y="265176"/>
                </a:moveTo>
                <a:lnTo>
                  <a:pt x="0" y="265176"/>
                </a:lnTo>
                <a:lnTo>
                  <a:pt x="0" y="0"/>
                </a:lnTo>
                <a:lnTo>
                  <a:pt x="8125968" y="0"/>
                </a:lnTo>
                <a:lnTo>
                  <a:pt x="8125968" y="265176"/>
                </a:lnTo>
                <a:close/>
              </a:path>
            </a:pathLst>
          </a:custGeom>
          <a:solidFill>
            <a:srgbClr val="FD5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4295" y="1331976"/>
            <a:ext cx="521334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30">
                <a:solidFill>
                  <a:srgbClr val="FFFFFF"/>
                </a:solidFill>
                <a:latin typeface="Calibri"/>
                <a:cs typeface="Calibri"/>
              </a:rPr>
              <a:t>Blog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1920239"/>
            <a:ext cx="8125459" cy="314325"/>
          </a:xfrm>
          <a:custGeom>
            <a:avLst/>
            <a:gdLst/>
            <a:ahLst/>
            <a:cxnLst/>
            <a:rect l="l" t="t" r="r" b="b"/>
            <a:pathLst>
              <a:path w="8125459" h="314325">
                <a:moveTo>
                  <a:pt x="8125968" y="313944"/>
                </a:moveTo>
                <a:lnTo>
                  <a:pt x="0" y="313944"/>
                </a:lnTo>
                <a:lnTo>
                  <a:pt x="0" y="0"/>
                </a:lnTo>
                <a:lnTo>
                  <a:pt x="8125968" y="0"/>
                </a:lnTo>
                <a:lnTo>
                  <a:pt x="8125968" y="313944"/>
                </a:lnTo>
                <a:close/>
              </a:path>
            </a:pathLst>
          </a:custGeom>
          <a:solidFill>
            <a:srgbClr val="FD5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509" y="1752092"/>
            <a:ext cx="37439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20"/>
              <a:t>Generative</a:t>
            </a:r>
            <a:r>
              <a:rPr dirty="0" sz="3600" spc="40"/>
              <a:t> </a:t>
            </a:r>
            <a:r>
              <a:rPr dirty="0" sz="3600" spc="-180"/>
              <a:t>Adversarial</a:t>
            </a:r>
            <a:endParaRPr sz="3600"/>
          </a:p>
        </p:txBody>
      </p:sp>
      <p:sp>
        <p:nvSpPr>
          <p:cNvPr id="7" name="object 7" descr=""/>
          <p:cNvSpPr/>
          <p:nvPr/>
        </p:nvSpPr>
        <p:spPr>
          <a:xfrm>
            <a:off x="0" y="2474976"/>
            <a:ext cx="8125459" cy="332740"/>
          </a:xfrm>
          <a:custGeom>
            <a:avLst/>
            <a:gdLst/>
            <a:ahLst/>
            <a:cxnLst/>
            <a:rect l="l" t="t" r="r" b="b"/>
            <a:pathLst>
              <a:path w="8125459" h="332739">
                <a:moveTo>
                  <a:pt x="8125968" y="332232"/>
                </a:moveTo>
                <a:lnTo>
                  <a:pt x="0" y="332232"/>
                </a:lnTo>
                <a:lnTo>
                  <a:pt x="0" y="0"/>
                </a:lnTo>
                <a:lnTo>
                  <a:pt x="8125968" y="0"/>
                </a:lnTo>
                <a:lnTo>
                  <a:pt x="8125968" y="332232"/>
                </a:lnTo>
                <a:close/>
              </a:path>
            </a:pathLst>
          </a:custGeom>
          <a:solidFill>
            <a:srgbClr val="FD5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45820" y="2354072"/>
            <a:ext cx="270002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20">
                <a:solidFill>
                  <a:srgbClr val="FFFFFF"/>
                </a:solidFill>
                <a:latin typeface="Calibri"/>
                <a:cs typeface="Calibri"/>
              </a:rPr>
              <a:t>Networks</a:t>
            </a:r>
            <a:r>
              <a:rPr dirty="0" sz="33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libri"/>
                <a:cs typeface="Calibri"/>
              </a:rPr>
              <a:t>(GAN)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3218688"/>
            <a:ext cx="8125459" cy="307975"/>
          </a:xfrm>
          <a:custGeom>
            <a:avLst/>
            <a:gdLst/>
            <a:ahLst/>
            <a:cxnLst/>
            <a:rect l="l" t="t" r="r" b="b"/>
            <a:pathLst>
              <a:path w="8125459" h="307975">
                <a:moveTo>
                  <a:pt x="8125968" y="307848"/>
                </a:moveTo>
                <a:lnTo>
                  <a:pt x="0" y="307848"/>
                </a:lnTo>
                <a:lnTo>
                  <a:pt x="0" y="0"/>
                </a:lnTo>
                <a:lnTo>
                  <a:pt x="8125968" y="0"/>
                </a:lnTo>
                <a:lnTo>
                  <a:pt x="8125968" y="307848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62298" y="3104388"/>
            <a:ext cx="28816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95">
                <a:solidFill>
                  <a:srgbClr val="FFFFFF"/>
                </a:solidFill>
                <a:latin typeface="Arial MT"/>
                <a:cs typeface="Arial MT"/>
              </a:rPr>
              <a:t>Unlock</a:t>
            </a:r>
            <a:r>
              <a:rPr dirty="0" sz="2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600" spc="-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75">
                <a:solidFill>
                  <a:srgbClr val="FFFFFF"/>
                </a:solidFill>
                <a:latin typeface="Arial MT"/>
                <a:cs typeface="Arial MT"/>
              </a:rPr>
              <a:t>Future</a:t>
            </a:r>
            <a:r>
              <a:rPr dirty="0" sz="26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02372" y="3153917"/>
            <a:ext cx="2251710" cy="37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22100"/>
              </a:lnSpc>
              <a:spcBef>
                <a:spcPts val="100"/>
              </a:spcBef>
            </a:pPr>
            <a:r>
              <a:rPr dirty="0" sz="950" spc="-50">
                <a:solidFill>
                  <a:srgbClr val="FFFFFF"/>
                </a:solidFill>
                <a:latin typeface="Arial MT"/>
                <a:cs typeface="Arial MT"/>
              </a:rPr>
              <a:t>Dive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dirty="0" sz="9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9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exciting</a:t>
            </a:r>
            <a:r>
              <a:rPr dirty="0" sz="9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world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35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Generative </a:t>
            </a:r>
            <a:r>
              <a:rPr dirty="0" sz="950" spc="-25">
                <a:solidFill>
                  <a:srgbClr val="FFFFFF"/>
                </a:solidFill>
                <a:latin typeface="Arial MT"/>
                <a:cs typeface="Arial MT"/>
              </a:rPr>
              <a:t>Adversarial</a:t>
            </a:r>
            <a:r>
              <a:rPr dirty="0" sz="9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Networks</a:t>
            </a:r>
            <a:r>
              <a:rPr dirty="0" sz="9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9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fashion</a:t>
            </a:r>
            <a:r>
              <a:rPr dirty="0" sz="9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0" y="3566159"/>
            <a:ext cx="8125459" cy="289560"/>
          </a:xfrm>
          <a:custGeom>
            <a:avLst/>
            <a:gdLst/>
            <a:ahLst/>
            <a:cxnLst/>
            <a:rect l="l" t="t" r="r" b="b"/>
            <a:pathLst>
              <a:path w="8125459" h="289560">
                <a:moveTo>
                  <a:pt x="8125968" y="289560"/>
                </a:moveTo>
                <a:lnTo>
                  <a:pt x="0" y="289560"/>
                </a:lnTo>
                <a:lnTo>
                  <a:pt x="0" y="0"/>
                </a:lnTo>
                <a:lnTo>
                  <a:pt x="8125968" y="0"/>
                </a:lnTo>
                <a:lnTo>
                  <a:pt x="8125968" y="289560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63252" y="3474211"/>
            <a:ext cx="2569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Fashion</a:t>
            </a:r>
            <a:r>
              <a:rPr dirty="0" sz="24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4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Arial MT"/>
                <a:cs typeface="Arial MT"/>
              </a:rPr>
              <a:t>GANs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98073" y="3503167"/>
            <a:ext cx="2457450" cy="37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 marR="5080" indent="-1270">
              <a:lnSpc>
                <a:spcPct val="128899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creativity.</a:t>
            </a:r>
            <a:r>
              <a:rPr dirty="0" sz="900" spc="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Visit</a:t>
            </a:r>
            <a:r>
              <a:rPr dirty="0" sz="900" spc="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nicknochnack/GANBasics</a:t>
            </a: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9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Arial MT"/>
                <a:cs typeface="Arial MT"/>
              </a:rPr>
              <a:t>get </a:t>
            </a: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started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4145279"/>
            <a:ext cx="8128000" cy="426720"/>
            <a:chOff x="0" y="4145279"/>
            <a:chExt cx="8128000" cy="426720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5279"/>
              <a:ext cx="8128000" cy="6096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45279"/>
              <a:ext cx="8128000" cy="60960"/>
            </a:xfrm>
            <a:prstGeom prst="rect">
              <a:avLst/>
            </a:prstGeom>
          </p:spPr>
        </p:pic>
        <p:pic>
          <p:nvPicPr>
            <p:cNvPr id="18" name="object 18" descr="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1237" y="4261103"/>
              <a:ext cx="1228190" cy="762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4224527"/>
              <a:ext cx="8128000" cy="347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773935"/>
            <a:ext cx="8125459" cy="88900"/>
          </a:xfrm>
          <a:custGeom>
            <a:avLst/>
            <a:gdLst/>
            <a:ahLst/>
            <a:cxnLst/>
            <a:rect l="l" t="t" r="r" b="b"/>
            <a:pathLst>
              <a:path w="8125459" h="88900">
                <a:moveTo>
                  <a:pt x="8125968" y="88392"/>
                </a:moveTo>
                <a:lnTo>
                  <a:pt x="0" y="88392"/>
                </a:lnTo>
                <a:lnTo>
                  <a:pt x="0" y="0"/>
                </a:lnTo>
                <a:lnTo>
                  <a:pt x="8125968" y="0"/>
                </a:lnTo>
                <a:lnTo>
                  <a:pt x="8125968" y="88392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26395" y="1738883"/>
            <a:ext cx="5861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8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sz="8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6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dirty="0" sz="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ion</a:t>
            </a:r>
            <a:r>
              <a:rPr dirty="0" sz="800" spc="2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7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8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2005583"/>
            <a:ext cx="8125459" cy="338455"/>
          </a:xfrm>
          <a:custGeom>
            <a:avLst/>
            <a:gdLst/>
            <a:ahLst/>
            <a:cxnLst/>
            <a:rect l="l" t="t" r="r" b="b"/>
            <a:pathLst>
              <a:path w="8125459" h="338455">
                <a:moveTo>
                  <a:pt x="8125968" y="338328"/>
                </a:moveTo>
                <a:lnTo>
                  <a:pt x="0" y="338328"/>
                </a:lnTo>
                <a:lnTo>
                  <a:pt x="0" y="0"/>
                </a:lnTo>
                <a:lnTo>
                  <a:pt x="8125968" y="0"/>
                </a:lnTo>
                <a:lnTo>
                  <a:pt x="8125968" y="338328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202" y="1862582"/>
            <a:ext cx="2814320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85">
                <a:latin typeface="Arial MT"/>
                <a:cs typeface="Arial MT"/>
              </a:rPr>
              <a:t>Intaduction </a:t>
            </a:r>
            <a:r>
              <a:rPr dirty="0" sz="3450" spc="55">
                <a:latin typeface="Arial MT"/>
                <a:cs typeface="Arial MT"/>
              </a:rPr>
              <a:t>to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20812" y="1976119"/>
            <a:ext cx="3570604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" marR="5080" indent="-4445">
              <a:lnSpc>
                <a:spcPct val="126699"/>
              </a:lnSpc>
              <a:spcBef>
                <a:spcPts val="100"/>
              </a:spcBef>
            </a:pPr>
            <a:r>
              <a:rPr dirty="0" sz="900">
                <a:solidFill>
                  <a:srgbClr val="E4D4FF"/>
                </a:solidFill>
                <a:latin typeface="Arial MT"/>
                <a:cs typeface="Arial MT"/>
              </a:rPr>
              <a:t>This</a:t>
            </a:r>
            <a:r>
              <a:rPr dirty="0" sz="900" spc="15">
                <a:solidFill>
                  <a:srgbClr val="E4D4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BC4FF"/>
                </a:solidFill>
                <a:latin typeface="Arial MT"/>
                <a:cs typeface="Arial MT"/>
              </a:rPr>
              <a:t>presentation</a:t>
            </a:r>
            <a:r>
              <a:rPr dirty="0" sz="900" spc="75">
                <a:solidFill>
                  <a:srgbClr val="DBC4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E5BB5"/>
                </a:solidFill>
                <a:latin typeface="Arial MT"/>
                <a:cs typeface="Arial MT"/>
              </a:rPr>
              <a:t>explores</a:t>
            </a:r>
            <a:r>
              <a:rPr dirty="0" sz="900" spc="75">
                <a:solidFill>
                  <a:srgbClr val="6E5BB5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957CE8"/>
                </a:solidFill>
                <a:latin typeface="Arial MT"/>
                <a:cs typeface="Arial MT"/>
              </a:rPr>
              <a:t>the</a:t>
            </a:r>
            <a:r>
              <a:rPr dirty="0" sz="900" spc="-15">
                <a:solidFill>
                  <a:srgbClr val="957CE8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EDE1FF"/>
                </a:solidFill>
                <a:latin typeface="Arial MT"/>
                <a:cs typeface="Arial MT"/>
              </a:rPr>
              <a:t>FashionGAN</a:t>
            </a:r>
            <a:r>
              <a:rPr dirty="0" sz="900" spc="105">
                <a:solidFill>
                  <a:srgbClr val="EDE1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FE2FF"/>
                </a:solidFill>
                <a:latin typeface="Arial MT"/>
                <a:cs typeface="Arial MT"/>
              </a:rPr>
              <a:t>project,</a:t>
            </a:r>
            <a:r>
              <a:rPr dirty="0" sz="900" spc="70">
                <a:solidFill>
                  <a:srgbClr val="EFE2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FCAFF"/>
                </a:solidFill>
                <a:latin typeface="Arial MT"/>
                <a:cs typeface="Arial MT"/>
              </a:rPr>
              <a:t>showcasing</a:t>
            </a:r>
            <a:r>
              <a:rPr dirty="0" sz="900" spc="30">
                <a:solidFill>
                  <a:srgbClr val="DFCAFF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F0E6FF"/>
                </a:solidFill>
                <a:latin typeface="Arial MT"/>
                <a:cs typeface="Arial MT"/>
              </a:rPr>
              <a:t>how </a:t>
            </a:r>
            <a:r>
              <a:rPr dirty="0" sz="900">
                <a:solidFill>
                  <a:srgbClr val="B5A0EB"/>
                </a:solidFill>
                <a:latin typeface="Arial MT"/>
                <a:cs typeface="Arial MT"/>
              </a:rPr>
              <a:t>it</a:t>
            </a:r>
            <a:r>
              <a:rPr dirty="0" sz="900" spc="35">
                <a:solidFill>
                  <a:srgbClr val="B5A0E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7057CA"/>
                </a:solidFill>
                <a:latin typeface="Arial MT"/>
                <a:cs typeface="Arial MT"/>
              </a:rPr>
              <a:t>utilizes</a:t>
            </a:r>
            <a:r>
              <a:rPr dirty="0" sz="900" spc="45">
                <a:solidFill>
                  <a:srgbClr val="7057CA"/>
                </a:solidFill>
                <a:latin typeface="Arial MT"/>
                <a:cs typeface="Arial MT"/>
              </a:rPr>
              <a:t> </a:t>
            </a:r>
            <a:r>
              <a:rPr dirty="0" sz="900" spc="-45">
                <a:solidFill>
                  <a:srgbClr val="E1D6FF"/>
                </a:solidFill>
                <a:latin typeface="Arial MT"/>
                <a:cs typeface="Arial MT"/>
              </a:rPr>
              <a:t>GANs</a:t>
            </a:r>
            <a:r>
              <a:rPr dirty="0" sz="900" spc="-5">
                <a:solidFill>
                  <a:srgbClr val="E1D6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E57BF"/>
                </a:solidFill>
                <a:latin typeface="Arial MT"/>
                <a:cs typeface="Arial MT"/>
              </a:rPr>
              <a:t>to</a:t>
            </a:r>
            <a:r>
              <a:rPr dirty="0" sz="900" spc="150">
                <a:solidFill>
                  <a:srgbClr val="6E57B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C1AAFF"/>
                </a:solidFill>
                <a:latin typeface="Arial MT"/>
                <a:cs typeface="Arial MT"/>
              </a:rPr>
              <a:t>create</a:t>
            </a:r>
            <a:r>
              <a:rPr dirty="0" sz="900" spc="5">
                <a:solidFill>
                  <a:srgbClr val="C1AA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6F6F6"/>
                </a:solidFill>
                <a:latin typeface="Arial MT"/>
                <a:cs typeface="Arial MT"/>
              </a:rPr>
              <a:t>innovative</a:t>
            </a:r>
            <a:r>
              <a:rPr dirty="0" sz="900" spc="45">
                <a:solidFill>
                  <a:srgbClr val="F6F6F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BC4FF"/>
                </a:solidFill>
                <a:latin typeface="Arial MT"/>
                <a:cs typeface="Arial MT"/>
              </a:rPr>
              <a:t>fashion</a:t>
            </a:r>
            <a:r>
              <a:rPr dirty="0" sz="900" spc="60">
                <a:solidFill>
                  <a:srgbClr val="DBC4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5D44B8"/>
                </a:solidFill>
                <a:latin typeface="Arial MT"/>
                <a:cs typeface="Arial MT"/>
              </a:rPr>
              <a:t>images</a:t>
            </a:r>
            <a:r>
              <a:rPr dirty="0" sz="900" spc="60">
                <a:solidFill>
                  <a:srgbClr val="5D44B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BCCFF"/>
                </a:solidFill>
                <a:latin typeface="Arial MT"/>
                <a:cs typeface="Arial MT"/>
              </a:rPr>
              <a:t>from</a:t>
            </a:r>
            <a:r>
              <a:rPr dirty="0" sz="900" spc="-5">
                <a:solidFill>
                  <a:srgbClr val="DBCC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74FBC"/>
                </a:solidFill>
                <a:latin typeface="Arial MT"/>
                <a:cs typeface="Arial MT"/>
              </a:rPr>
              <a:t>the </a:t>
            </a:r>
            <a:r>
              <a:rPr dirty="0" sz="900" spc="-10">
                <a:solidFill>
                  <a:srgbClr val="A591E6"/>
                </a:solidFill>
                <a:latin typeface="Arial MT"/>
                <a:cs typeface="Arial MT"/>
              </a:rPr>
              <a:t>Fashion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2395727"/>
            <a:ext cx="8125459" cy="368935"/>
          </a:xfrm>
          <a:custGeom>
            <a:avLst/>
            <a:gdLst/>
            <a:ahLst/>
            <a:cxnLst/>
            <a:rect l="l" t="t" r="r" b="b"/>
            <a:pathLst>
              <a:path w="8125459" h="368935">
                <a:moveTo>
                  <a:pt x="8125968" y="368808"/>
                </a:moveTo>
                <a:lnTo>
                  <a:pt x="0" y="368808"/>
                </a:lnTo>
                <a:lnTo>
                  <a:pt x="0" y="0"/>
                </a:lnTo>
                <a:lnTo>
                  <a:pt x="8125968" y="0"/>
                </a:lnTo>
                <a:lnTo>
                  <a:pt x="8125968" y="368808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20645" y="2307844"/>
            <a:ext cx="22250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15">
                <a:solidFill>
                  <a:srgbClr val="FFFFFF"/>
                </a:solidFill>
                <a:latin typeface="Arial MT"/>
                <a:cs typeface="Arial MT"/>
              </a:rPr>
              <a:t>FashionGAN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26727" y="2356866"/>
            <a:ext cx="229552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0">
                <a:solidFill>
                  <a:srgbClr val="FFFFFF"/>
                </a:solidFill>
                <a:latin typeface="Arial MT"/>
                <a:cs typeface="Arial MT"/>
              </a:rPr>
              <a:t>MNIST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9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55">
                <a:solidFill>
                  <a:srgbClr val="FFFFFF"/>
                </a:solidFill>
                <a:latin typeface="Arial MT"/>
                <a:cs typeface="Arial MT"/>
              </a:rPr>
              <a:t>TensorFlovv</a:t>
            </a:r>
            <a:r>
              <a:rPr dirty="0" sz="95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9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Keras.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720870" y="4245007"/>
            <a:ext cx="10350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3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ea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038748" y="4245007"/>
            <a:ext cx="5778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6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g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267709" y="4245007"/>
            <a:ext cx="647700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1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proseutotionsœ</a:t>
            </a:r>
            <a:endParaRPr sz="6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1856"/>
            <a:ext cx="8125459" cy="234950"/>
          </a:xfrm>
          <a:prstGeom prst="rect"/>
          <a:solidFill>
            <a:srgbClr val="502AD3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14"/>
              </a:lnSpc>
            </a:pPr>
            <a:r>
              <a:rPr dirty="0" spc="-35">
                <a:latin typeface="Arial MT"/>
                <a:cs typeface="Arial MT"/>
              </a:rPr>
              <a:t>Understanding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 spc="-35">
                <a:latin typeface="Arial MT"/>
                <a:cs typeface="Arial MT"/>
              </a:rPr>
              <a:t>Generative</a:t>
            </a:r>
            <a:r>
              <a:rPr dirty="0" spc="-50">
                <a:latin typeface="Arial MT"/>
                <a:cs typeface="Arial MT"/>
              </a:rPr>
              <a:t> </a:t>
            </a:r>
            <a:r>
              <a:rPr dirty="0" spc="-40">
                <a:latin typeface="Arial MT"/>
                <a:cs typeface="Arial MT"/>
              </a:rPr>
              <a:t>Adversarial</a:t>
            </a:r>
            <a:r>
              <a:rPr dirty="0" spc="-90">
                <a:latin typeface="Arial MT"/>
                <a:cs typeface="Arial MT"/>
              </a:rPr>
              <a:t> </a:t>
            </a:r>
            <a:r>
              <a:rPr dirty="0" spc="-10">
                <a:latin typeface="Arial MT"/>
                <a:cs typeface="Arial MT"/>
              </a:rPr>
              <a:t>Networks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0" y="676655"/>
            <a:ext cx="8125459" cy="125095"/>
          </a:xfrm>
          <a:prstGeom prst="rect">
            <a:avLst/>
          </a:prstGeom>
          <a:solidFill>
            <a:srgbClr val="5028D6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5080">
              <a:lnSpc>
                <a:spcPts val="910"/>
              </a:lnSpc>
            </a:pPr>
            <a:r>
              <a:rPr dirty="0" sz="950">
                <a:solidFill>
                  <a:srgbClr val="CAB5FF"/>
                </a:solidFill>
                <a:latin typeface="Calibri"/>
                <a:cs typeface="Calibri"/>
              </a:rPr>
              <a:t>An </a:t>
            </a:r>
            <a:r>
              <a:rPr dirty="0" sz="950">
                <a:solidFill>
                  <a:srgbClr val="EFEFEF"/>
                </a:solidFill>
                <a:latin typeface="Calibri"/>
                <a:cs typeface="Calibri"/>
              </a:rPr>
              <a:t>overview</a:t>
            </a:r>
            <a:r>
              <a:rPr dirty="0" sz="950" spc="12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B6A1FF"/>
                </a:solidFill>
                <a:latin typeface="Calibri"/>
                <a:cs typeface="Calibri"/>
              </a:rPr>
              <a:t>of</a:t>
            </a:r>
            <a:r>
              <a:rPr dirty="0" sz="950" spc="20">
                <a:solidFill>
                  <a:srgbClr val="B6A1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917ECD"/>
                </a:solidFill>
                <a:latin typeface="Calibri"/>
                <a:cs typeface="Calibri"/>
              </a:rPr>
              <a:t>the</a:t>
            </a:r>
            <a:r>
              <a:rPr dirty="0" sz="950" spc="25">
                <a:solidFill>
                  <a:srgbClr val="917ECD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EDEDED"/>
                </a:solidFill>
                <a:latin typeface="Calibri"/>
                <a:cs typeface="Calibri"/>
              </a:rPr>
              <a:t>revolutionary</a:t>
            </a:r>
            <a:r>
              <a:rPr dirty="0" sz="950" spc="155">
                <a:solidFill>
                  <a:srgbClr val="EDEDED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CAB8FF"/>
                </a:solidFill>
                <a:latin typeface="Calibri"/>
                <a:cs typeface="Calibri"/>
              </a:rPr>
              <a:t>GAN</a:t>
            </a:r>
            <a:r>
              <a:rPr dirty="0" sz="950" spc="40">
                <a:solidFill>
                  <a:srgbClr val="CAB8FF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A593E9"/>
                </a:solidFill>
                <a:latin typeface="Calibri"/>
                <a:cs typeface="Calibri"/>
              </a:rPr>
              <a:t>framework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255775"/>
            <a:ext cx="8125459" cy="100965"/>
          </a:xfrm>
          <a:custGeom>
            <a:avLst/>
            <a:gdLst/>
            <a:ahLst/>
            <a:cxnLst/>
            <a:rect l="l" t="t" r="r" b="b"/>
            <a:pathLst>
              <a:path w="8125459" h="100965">
                <a:moveTo>
                  <a:pt x="8125968" y="100584"/>
                </a:moveTo>
                <a:lnTo>
                  <a:pt x="0" y="100584"/>
                </a:lnTo>
                <a:lnTo>
                  <a:pt x="0" y="0"/>
                </a:lnTo>
                <a:lnTo>
                  <a:pt x="8125968" y="0"/>
                </a:lnTo>
                <a:lnTo>
                  <a:pt x="8125968" y="100584"/>
                </a:lnTo>
                <a:close/>
              </a:path>
            </a:pathLst>
          </a:custGeom>
          <a:solidFill>
            <a:srgbClr val="5028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1444752"/>
            <a:ext cx="8125459" cy="113030"/>
          </a:xfrm>
          <a:custGeom>
            <a:avLst/>
            <a:gdLst/>
            <a:ahLst/>
            <a:cxnLst/>
            <a:rect l="l" t="t" r="r" b="b"/>
            <a:pathLst>
              <a:path w="8125459" h="113030">
                <a:moveTo>
                  <a:pt x="8125968" y="112776"/>
                </a:moveTo>
                <a:lnTo>
                  <a:pt x="0" y="112776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2776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55399" y="1134617"/>
            <a:ext cx="4043045" cy="42545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70815" indent="-158115">
              <a:lnSpc>
                <a:spcPct val="100000"/>
              </a:lnSpc>
              <a:spcBef>
                <a:spcPts val="650"/>
              </a:spcBef>
              <a:buChar char="•"/>
              <a:tabLst>
                <a:tab pos="170815" algn="l"/>
              </a:tabLst>
            </a:pP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r>
              <a:rPr dirty="0" sz="1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GANs</a:t>
            </a:r>
            <a:endParaRPr sz="1000">
              <a:latin typeface="Arial MT"/>
              <a:cs typeface="Arial MT"/>
            </a:endParaRPr>
          </a:p>
          <a:p>
            <a:pPr marL="175895">
              <a:lnSpc>
                <a:spcPct val="100000"/>
              </a:lnSpc>
              <a:spcBef>
                <a:spcPts val="440"/>
              </a:spcBef>
            </a:pPr>
            <a:r>
              <a:rPr dirty="0" sz="800" spc="10">
                <a:solidFill>
                  <a:srgbClr val="4D33B3"/>
                </a:solidFill>
                <a:latin typeface="Calibri"/>
                <a:cs typeface="Calibri"/>
              </a:rPr>
              <a:t>GANs</a:t>
            </a:r>
            <a:r>
              <a:rPr dirty="0" sz="800" spc="35">
                <a:solidFill>
                  <a:srgbClr val="4D33B3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F9F9F9"/>
                </a:solidFill>
                <a:latin typeface="Calibri"/>
                <a:cs typeface="Calibri"/>
              </a:rPr>
              <a:t>were</a:t>
            </a:r>
            <a:r>
              <a:rPr dirty="0" sz="800" spc="20">
                <a:solidFill>
                  <a:srgbClr val="F9F9F9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Calibri"/>
                <a:cs typeface="Calibri"/>
              </a:rPr>
              <a:t>introduced</a:t>
            </a:r>
            <a:r>
              <a:rPr dirty="0" sz="8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B8A5EF"/>
                </a:solidFill>
                <a:latin typeface="Calibri"/>
                <a:cs typeface="Calibri"/>
              </a:rPr>
              <a:t>Ian</a:t>
            </a:r>
            <a:r>
              <a:rPr dirty="0" sz="800" spc="195">
                <a:solidFill>
                  <a:srgbClr val="B8A5EF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F6E8FF"/>
                </a:solidFill>
                <a:latin typeface="Calibri"/>
                <a:cs typeface="Calibri"/>
              </a:rPr>
              <a:t>Goodfellow</a:t>
            </a:r>
            <a:r>
              <a:rPr dirty="0" sz="800" spc="75">
                <a:solidFill>
                  <a:srgbClr val="F6E8FF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C1B1F0"/>
                </a:solidFill>
                <a:latin typeface="Calibri"/>
                <a:cs typeface="Calibri"/>
              </a:rPr>
              <a:t>in</a:t>
            </a:r>
            <a:r>
              <a:rPr dirty="0" sz="800" spc="-30">
                <a:solidFill>
                  <a:srgbClr val="C1B1F0"/>
                </a:solidFill>
                <a:latin typeface="Calibri"/>
                <a:cs typeface="Calibri"/>
              </a:rPr>
              <a:t> </a:t>
            </a:r>
            <a:r>
              <a:rPr dirty="0" sz="800" spc="60">
                <a:solidFill>
                  <a:srgbClr val="E6D4FF"/>
                </a:solidFill>
                <a:latin typeface="Calibri"/>
                <a:cs typeface="Calibri"/>
              </a:rPr>
              <a:t>2014,</a:t>
            </a:r>
            <a:r>
              <a:rPr dirty="0" sz="800" spc="-5">
                <a:solidFill>
                  <a:srgbClr val="E6D4FF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Calibri"/>
                <a:cs typeface="Calibri"/>
              </a:rPr>
              <a:t>revolutionizing</a:t>
            </a:r>
            <a:r>
              <a:rPr dirty="0" sz="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563DB3"/>
                </a:solidFill>
                <a:latin typeface="Calibri"/>
                <a:cs typeface="Calibri"/>
              </a:rPr>
              <a:t>generative</a:t>
            </a:r>
            <a:r>
              <a:rPr dirty="0" sz="800" spc="85">
                <a:solidFill>
                  <a:srgbClr val="563DB3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F9F9F9"/>
                </a:solidFill>
                <a:latin typeface="Calibri"/>
                <a:cs typeface="Calibri"/>
              </a:rPr>
              <a:t>modeling.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0" y="1743455"/>
            <a:ext cx="8125459" cy="119380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528320" indent="-157480">
              <a:lnSpc>
                <a:spcPts val="919"/>
              </a:lnSpc>
              <a:buChar char="•"/>
              <a:tabLst>
                <a:tab pos="528320" algn="l"/>
              </a:tabLst>
            </a:pPr>
            <a:r>
              <a:rPr dirty="0" sz="1000" spc="-25">
                <a:solidFill>
                  <a:srgbClr val="FFFFFF"/>
                </a:solidFill>
                <a:latin typeface="Arial MT"/>
                <a:cs typeface="Arial MT"/>
              </a:rPr>
              <a:t>Components</a:t>
            </a:r>
            <a:r>
              <a:rPr dirty="0" sz="10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 GANs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0" y="1938527"/>
            <a:ext cx="8125459" cy="88900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533400">
              <a:lnSpc>
                <a:spcPts val="695"/>
              </a:lnSpc>
            </a:pPr>
            <a:r>
              <a:rPr dirty="0" sz="800" spc="-60">
                <a:solidFill>
                  <a:srgbClr val="FFFFFF"/>
                </a:solidFill>
                <a:latin typeface="Arial MT"/>
                <a:cs typeface="Arial MT"/>
              </a:rPr>
              <a:t>GANs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consist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networks: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Generator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Discriminator.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2231135"/>
            <a:ext cx="8125459" cy="100965"/>
          </a:xfrm>
          <a:custGeom>
            <a:avLst/>
            <a:gdLst/>
            <a:ahLst/>
            <a:cxnLst/>
            <a:rect l="l" t="t" r="r" b="b"/>
            <a:pathLst>
              <a:path w="8125459" h="100964">
                <a:moveTo>
                  <a:pt x="8125968" y="100584"/>
                </a:moveTo>
                <a:lnTo>
                  <a:pt x="0" y="100584"/>
                </a:lnTo>
                <a:lnTo>
                  <a:pt x="0" y="0"/>
                </a:lnTo>
                <a:lnTo>
                  <a:pt x="8125968" y="0"/>
                </a:lnTo>
                <a:lnTo>
                  <a:pt x="8125968" y="100584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2426207"/>
            <a:ext cx="8125459" cy="113030"/>
          </a:xfrm>
          <a:custGeom>
            <a:avLst/>
            <a:gdLst/>
            <a:ahLst/>
            <a:cxnLst/>
            <a:rect l="l" t="t" r="r" b="b"/>
            <a:pathLst>
              <a:path w="8125459" h="113030">
                <a:moveTo>
                  <a:pt x="8125968" y="112776"/>
                </a:moveTo>
                <a:lnTo>
                  <a:pt x="0" y="112776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2776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0" y="2724911"/>
            <a:ext cx="8125459" cy="100965"/>
          </a:xfrm>
          <a:custGeom>
            <a:avLst/>
            <a:gdLst/>
            <a:ahLst/>
            <a:cxnLst/>
            <a:rect l="l" t="t" r="r" b="b"/>
            <a:pathLst>
              <a:path w="8125459" h="100964">
                <a:moveTo>
                  <a:pt x="8125968" y="100584"/>
                </a:moveTo>
                <a:lnTo>
                  <a:pt x="0" y="100584"/>
                </a:lnTo>
                <a:lnTo>
                  <a:pt x="0" y="0"/>
                </a:lnTo>
                <a:lnTo>
                  <a:pt x="8125968" y="0"/>
                </a:lnTo>
                <a:lnTo>
                  <a:pt x="8125968" y="100584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2913888"/>
            <a:ext cx="8125459" cy="113030"/>
          </a:xfrm>
          <a:custGeom>
            <a:avLst/>
            <a:gdLst/>
            <a:ahLst/>
            <a:cxnLst/>
            <a:rect l="l" t="t" r="r" b="b"/>
            <a:pathLst>
              <a:path w="8125459" h="113030">
                <a:moveTo>
                  <a:pt x="8125968" y="112776"/>
                </a:moveTo>
                <a:lnTo>
                  <a:pt x="0" y="112776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2776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177165" indent="-164465">
              <a:lnSpc>
                <a:spcPct val="100000"/>
              </a:lnSpc>
              <a:spcBef>
                <a:spcPts val="600"/>
              </a:spcBef>
              <a:buChar char="•"/>
              <a:tabLst>
                <a:tab pos="177165" algn="l"/>
              </a:tabLst>
            </a:pPr>
            <a:r>
              <a:rPr dirty="0"/>
              <a:t>Generator</a:t>
            </a:r>
            <a:r>
              <a:rPr dirty="0" spc="-10"/>
              <a:t> </a:t>
            </a:r>
            <a:r>
              <a:rPr dirty="0"/>
              <a:t>Network</a:t>
            </a:r>
            <a:r>
              <a:rPr dirty="0" spc="-15"/>
              <a:t> </a:t>
            </a:r>
            <a:r>
              <a:rPr dirty="0" spc="-10"/>
              <a:t>Function</a:t>
            </a:r>
          </a:p>
          <a:p>
            <a:pPr marL="180975">
              <a:lnSpc>
                <a:spcPct val="100000"/>
              </a:lnSpc>
              <a:spcBef>
                <a:spcPts val="400"/>
              </a:spcBef>
            </a:pPr>
            <a:r>
              <a:rPr dirty="0" sz="850" spc="-75">
                <a:latin typeface="Arial MT"/>
                <a:cs typeface="Arial MT"/>
              </a:rPr>
              <a:t>The</a:t>
            </a:r>
            <a:r>
              <a:rPr dirty="0" sz="850" spc="10">
                <a:latin typeface="Arial MT"/>
                <a:cs typeface="Arial MT"/>
              </a:rPr>
              <a:t> </a:t>
            </a:r>
            <a:r>
              <a:rPr dirty="0" sz="850" spc="-45">
                <a:latin typeface="Arial MT"/>
                <a:cs typeface="Arial MT"/>
              </a:rPr>
              <a:t>Generator</a:t>
            </a:r>
            <a:r>
              <a:rPr dirty="0" sz="850" spc="85">
                <a:latin typeface="Arial MT"/>
                <a:cs typeface="Arial MT"/>
              </a:rPr>
              <a:t> </a:t>
            </a:r>
            <a:r>
              <a:rPr dirty="0" sz="850" spc="-40">
                <a:latin typeface="Arial MT"/>
                <a:cs typeface="Arial MT"/>
              </a:rPr>
              <a:t>creates</a:t>
            </a:r>
            <a:r>
              <a:rPr dirty="0" sz="850" spc="5">
                <a:latin typeface="Arial MT"/>
                <a:cs typeface="Arial MT"/>
              </a:rPr>
              <a:t> </a:t>
            </a:r>
            <a:r>
              <a:rPr dirty="0" sz="850" spc="-30">
                <a:latin typeface="Arial MT"/>
                <a:cs typeface="Arial MT"/>
              </a:rPr>
              <a:t>synthetic</a:t>
            </a:r>
            <a:r>
              <a:rPr dirty="0" sz="850" spc="35">
                <a:latin typeface="Arial MT"/>
                <a:cs typeface="Arial MT"/>
              </a:rPr>
              <a:t> </a:t>
            </a:r>
            <a:r>
              <a:rPr dirty="0" sz="850" spc="-55">
                <a:latin typeface="Arial MT"/>
                <a:cs typeface="Arial MT"/>
              </a:rPr>
              <a:t>images</a:t>
            </a:r>
            <a:r>
              <a:rPr dirty="0" sz="850" spc="50">
                <a:latin typeface="Arial MT"/>
                <a:cs typeface="Arial MT"/>
              </a:rPr>
              <a:t> </a:t>
            </a:r>
            <a:r>
              <a:rPr dirty="0" sz="850" spc="-25">
                <a:latin typeface="Arial MT"/>
                <a:cs typeface="Arial MT"/>
              </a:rPr>
              <a:t>from</a:t>
            </a:r>
            <a:r>
              <a:rPr dirty="0" sz="850" spc="-35">
                <a:latin typeface="Arial MT"/>
                <a:cs typeface="Arial MT"/>
              </a:rPr>
              <a:t> </a:t>
            </a:r>
            <a:r>
              <a:rPr dirty="0" sz="850" spc="-40">
                <a:latin typeface="Arial MT"/>
                <a:cs typeface="Arial MT"/>
              </a:rPr>
              <a:t>random</a:t>
            </a:r>
            <a:r>
              <a:rPr dirty="0" sz="850">
                <a:latin typeface="Arial MT"/>
                <a:cs typeface="Arial MT"/>
              </a:rPr>
              <a:t> </a:t>
            </a:r>
            <a:r>
              <a:rPr dirty="0" sz="850" spc="-55">
                <a:latin typeface="Arial MT"/>
                <a:cs typeface="Arial MT"/>
              </a:rPr>
              <a:t>noise,</a:t>
            </a:r>
            <a:r>
              <a:rPr dirty="0" sz="850">
                <a:latin typeface="Arial MT"/>
                <a:cs typeface="Arial MT"/>
              </a:rPr>
              <a:t> </a:t>
            </a:r>
            <a:r>
              <a:rPr dirty="0" sz="850" spc="-35">
                <a:latin typeface="Arial MT"/>
                <a:cs typeface="Arial MT"/>
              </a:rPr>
              <a:t>simulating</a:t>
            </a:r>
            <a:r>
              <a:rPr dirty="0" sz="850" spc="-30">
                <a:latin typeface="Arial MT"/>
                <a:cs typeface="Arial MT"/>
              </a:rPr>
              <a:t> real</a:t>
            </a:r>
            <a:r>
              <a:rPr dirty="0" sz="850" spc="-50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data.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850">
              <a:latin typeface="Arial MT"/>
              <a:cs typeface="Arial MT"/>
            </a:endParaRPr>
          </a:p>
          <a:p>
            <a:pPr marL="175895" indent="-157480">
              <a:lnSpc>
                <a:spcPct val="100000"/>
              </a:lnSpc>
              <a:buChar char="•"/>
              <a:tabLst>
                <a:tab pos="175895" algn="l"/>
              </a:tabLst>
            </a:pPr>
            <a:r>
              <a:rPr dirty="0" sz="950">
                <a:latin typeface="Arial MT"/>
                <a:cs typeface="Arial MT"/>
              </a:rPr>
              <a:t>Discriminator</a:t>
            </a:r>
            <a:r>
              <a:rPr dirty="0" sz="950" spc="220">
                <a:latin typeface="Arial MT"/>
                <a:cs typeface="Arial MT"/>
              </a:rPr>
              <a:t> </a:t>
            </a:r>
            <a:r>
              <a:rPr dirty="0" sz="950">
                <a:latin typeface="Arial MT"/>
                <a:cs typeface="Arial MT"/>
              </a:rPr>
              <a:t>Network</a:t>
            </a:r>
            <a:r>
              <a:rPr dirty="0" sz="950" spc="130">
                <a:latin typeface="Arial MT"/>
                <a:cs typeface="Arial MT"/>
              </a:rPr>
              <a:t> </a:t>
            </a:r>
            <a:r>
              <a:rPr dirty="0" sz="950" spc="-20">
                <a:latin typeface="Arial MT"/>
                <a:cs typeface="Arial MT"/>
              </a:rPr>
              <a:t>Role</a:t>
            </a:r>
            <a:endParaRPr sz="950">
              <a:latin typeface="Arial MT"/>
              <a:cs typeface="Arial MT"/>
            </a:endParaRPr>
          </a:p>
          <a:p>
            <a:pPr marL="180975">
              <a:lnSpc>
                <a:spcPct val="100000"/>
              </a:lnSpc>
              <a:spcBef>
                <a:spcPts val="400"/>
              </a:spcBef>
            </a:pPr>
            <a:r>
              <a:rPr dirty="0" sz="850" spc="-80">
                <a:latin typeface="Arial MT"/>
                <a:cs typeface="Arial MT"/>
              </a:rPr>
              <a:t>The</a:t>
            </a:r>
            <a:r>
              <a:rPr dirty="0" sz="850" spc="-5">
                <a:latin typeface="Arial MT"/>
                <a:cs typeface="Arial MT"/>
              </a:rPr>
              <a:t> </a:t>
            </a:r>
            <a:r>
              <a:rPr dirty="0" sz="850" spc="-35">
                <a:latin typeface="Arial MT"/>
                <a:cs typeface="Arial MT"/>
              </a:rPr>
              <a:t>Discriminator</a:t>
            </a:r>
            <a:r>
              <a:rPr dirty="0" sz="850" spc="100">
                <a:latin typeface="Arial MT"/>
                <a:cs typeface="Arial MT"/>
              </a:rPr>
              <a:t> </a:t>
            </a:r>
            <a:r>
              <a:rPr dirty="0" sz="850" spc="-40">
                <a:latin typeface="Arial MT"/>
                <a:cs typeface="Arial MT"/>
              </a:rPr>
              <a:t>evaluates</a:t>
            </a:r>
            <a:r>
              <a:rPr dirty="0" sz="850" spc="20">
                <a:latin typeface="Arial MT"/>
                <a:cs typeface="Arial MT"/>
              </a:rPr>
              <a:t> </a:t>
            </a:r>
            <a:r>
              <a:rPr dirty="0" sz="850" spc="-60">
                <a:latin typeface="Arial MT"/>
                <a:cs typeface="Arial MT"/>
              </a:rPr>
              <a:t>images,</a:t>
            </a:r>
            <a:r>
              <a:rPr dirty="0" sz="850" spc="45">
                <a:latin typeface="Arial MT"/>
                <a:cs typeface="Arial MT"/>
              </a:rPr>
              <a:t> </a:t>
            </a:r>
            <a:r>
              <a:rPr dirty="0" sz="850" spc="-35">
                <a:latin typeface="Arial MT"/>
                <a:cs typeface="Arial MT"/>
              </a:rPr>
              <a:t>distinguishing</a:t>
            </a:r>
            <a:r>
              <a:rPr dirty="0" sz="850" spc="-135">
                <a:latin typeface="Arial MT"/>
                <a:cs typeface="Arial MT"/>
              </a:rPr>
              <a:t> </a:t>
            </a:r>
            <a:r>
              <a:rPr dirty="0" sz="850" spc="-30">
                <a:latin typeface="Arial MT"/>
                <a:cs typeface="Arial MT"/>
              </a:rPr>
              <a:t>between</a:t>
            </a:r>
            <a:r>
              <a:rPr dirty="0" sz="850" spc="50">
                <a:latin typeface="Arial MT"/>
                <a:cs typeface="Arial MT"/>
              </a:rPr>
              <a:t> </a:t>
            </a:r>
            <a:r>
              <a:rPr dirty="0" sz="850" spc="-40">
                <a:latin typeface="Arial MT"/>
                <a:cs typeface="Arial MT"/>
              </a:rPr>
              <a:t>real </a:t>
            </a:r>
            <a:r>
              <a:rPr dirty="0" sz="850" spc="-65">
                <a:latin typeface="Arial MT"/>
                <a:cs typeface="Arial MT"/>
              </a:rPr>
              <a:t>and</a:t>
            </a:r>
            <a:r>
              <a:rPr dirty="0" sz="850" spc="-10">
                <a:latin typeface="Arial MT"/>
                <a:cs typeface="Arial MT"/>
              </a:rPr>
              <a:t> </a:t>
            </a:r>
            <a:r>
              <a:rPr dirty="0" sz="850" spc="-45">
                <a:latin typeface="Arial MT"/>
                <a:cs typeface="Arial MT"/>
              </a:rPr>
              <a:t>generated</a:t>
            </a:r>
            <a:r>
              <a:rPr dirty="0" sz="850" spc="3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content.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0" y="3212592"/>
            <a:ext cx="8125459" cy="125095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535305" indent="-163830">
              <a:lnSpc>
                <a:spcPts val="910"/>
              </a:lnSpc>
              <a:buChar char="•"/>
              <a:tabLst>
                <a:tab pos="535305" algn="l"/>
              </a:tabLst>
            </a:pP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Adversoriol</a:t>
            </a:r>
            <a:r>
              <a:rPr dirty="0" sz="9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Training</a:t>
            </a:r>
            <a:r>
              <a:rPr dirty="0" sz="9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0" y="3407664"/>
            <a:ext cx="8125459" cy="106680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531495">
              <a:lnSpc>
                <a:spcPts val="785"/>
              </a:lnSpc>
            </a:pP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Both</a:t>
            </a:r>
            <a:r>
              <a:rPr dirty="0" sz="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networks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train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simultaneously,</a:t>
            </a:r>
            <a:r>
              <a:rPr dirty="0" sz="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improving</a:t>
            </a:r>
            <a:r>
              <a:rPr dirty="0" sz="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other's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dirty="0" sz="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through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competition.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0" y="3700271"/>
            <a:ext cx="8125459" cy="125095"/>
          </a:xfrm>
          <a:prstGeom prst="rect">
            <a:avLst/>
          </a:prstGeom>
          <a:solidFill>
            <a:srgbClr val="4F28D8"/>
          </a:solidFill>
        </p:spPr>
        <p:txBody>
          <a:bodyPr wrap="square" lIns="0" tIns="0" rIns="0" bIns="0" rtlCol="0" vert="horz">
            <a:spAutoFit/>
          </a:bodyPr>
          <a:lstStyle/>
          <a:p>
            <a:pPr marL="528955" indent="-157480">
              <a:lnSpc>
                <a:spcPts val="910"/>
              </a:lnSpc>
              <a:buChar char="•"/>
              <a:tabLst>
                <a:tab pos="528955" algn="l"/>
              </a:tabLst>
            </a:pP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Outcome</a:t>
            </a:r>
            <a:r>
              <a:rPr dirty="0" sz="9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95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85">
                <a:solidFill>
                  <a:srgbClr val="FFFFFF"/>
                </a:solidFill>
                <a:latin typeface="Arial MT"/>
                <a:cs typeface="Arial MT"/>
              </a:rPr>
              <a:t>GAN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Training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0" y="3895344"/>
            <a:ext cx="8125459" cy="106680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533400">
              <a:lnSpc>
                <a:spcPts val="795"/>
              </a:lnSpc>
            </a:pPr>
            <a:r>
              <a:rPr dirty="0" sz="850" spc="-7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solidFill>
                  <a:srgbClr val="FFFFFF"/>
                </a:solidFill>
                <a:latin typeface="Arial MT"/>
                <a:cs typeface="Arial MT"/>
              </a:rPr>
              <a:t>Generator</a:t>
            </a:r>
            <a:r>
              <a:rPr dirty="0" sz="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FFFFFF"/>
                </a:solidFill>
                <a:latin typeface="Arial MT"/>
                <a:cs typeface="Arial MT"/>
              </a:rPr>
              <a:t>learns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 to</a:t>
            </a:r>
            <a:r>
              <a:rPr dirty="0" sz="8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FFFFFF"/>
                </a:solidFill>
                <a:latin typeface="Arial MT"/>
                <a:cs typeface="Arial MT"/>
              </a:rPr>
              <a:t>produce</a:t>
            </a:r>
            <a:r>
              <a:rPr dirty="0" sz="8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FFFFFF"/>
                </a:solidFill>
                <a:latin typeface="Arial MT"/>
                <a:cs typeface="Arial MT"/>
              </a:rPr>
              <a:t>highly</a:t>
            </a:r>
            <a:r>
              <a:rPr dirty="0" sz="8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Arial MT"/>
                <a:cs typeface="Arial MT"/>
              </a:rPr>
              <a:t>realistic</a:t>
            </a:r>
            <a:r>
              <a:rPr dirty="0" sz="8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solidFill>
                  <a:srgbClr val="FFFFFF"/>
                </a:solidFill>
                <a:latin typeface="Arial MT"/>
                <a:cs typeface="Arial MT"/>
              </a:rPr>
              <a:t>images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 that </a:t>
            </a:r>
            <a:r>
              <a:rPr dirty="0" sz="850" spc="-6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8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FFFFFF"/>
                </a:solidFill>
                <a:latin typeface="Arial MT"/>
                <a:cs typeface="Arial MT"/>
              </a:rPr>
              <a:t>deceive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8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Discriminator.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720870" y="4245007"/>
            <a:ext cx="10350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3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ea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038748" y="4245007"/>
            <a:ext cx="5778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6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g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267709" y="4245007"/>
            <a:ext cx="647700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1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proseutotionsœ</a:t>
            </a:r>
            <a:endParaRPr sz="6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6863"/>
            <a:ext cx="8124952" cy="352958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371856"/>
            <a:ext cx="8125459" cy="234950"/>
          </a:xfrm>
          <a:custGeom>
            <a:avLst/>
            <a:gdLst/>
            <a:ahLst/>
            <a:cxnLst/>
            <a:rect l="l" t="t" r="r" b="b"/>
            <a:pathLst>
              <a:path w="8125459" h="234950">
                <a:moveTo>
                  <a:pt x="8125968" y="234696"/>
                </a:moveTo>
                <a:lnTo>
                  <a:pt x="0" y="234696"/>
                </a:lnTo>
                <a:lnTo>
                  <a:pt x="0" y="0"/>
                </a:lnTo>
                <a:lnTo>
                  <a:pt x="8125968" y="0"/>
                </a:lnTo>
                <a:lnTo>
                  <a:pt x="8125968" y="234696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/>
              <a:t>Comprehensive</a:t>
            </a:r>
            <a:r>
              <a:rPr dirty="0" sz="1950" spc="380"/>
              <a:t> </a:t>
            </a:r>
            <a:r>
              <a:rPr dirty="0" sz="1950" spc="60"/>
              <a:t>Overview</a:t>
            </a:r>
            <a:r>
              <a:rPr dirty="0" sz="1950" spc="270"/>
              <a:t> </a:t>
            </a:r>
            <a:r>
              <a:rPr dirty="0" sz="1950"/>
              <a:t>of</a:t>
            </a:r>
            <a:r>
              <a:rPr dirty="0" sz="1950" spc="345"/>
              <a:t> </a:t>
            </a:r>
            <a:r>
              <a:rPr dirty="0" sz="1950" spc="45"/>
              <a:t>Fashion</a:t>
            </a:r>
            <a:r>
              <a:rPr dirty="0" sz="1950" spc="225"/>
              <a:t> </a:t>
            </a:r>
            <a:r>
              <a:rPr dirty="0" sz="1950" spc="-10"/>
              <a:t>MNIST</a:t>
            </a:r>
            <a:endParaRPr sz="19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29184"/>
            <a:ext cx="8125459" cy="113030"/>
          </a:xfrm>
          <a:custGeom>
            <a:avLst/>
            <a:gdLst/>
            <a:ahLst/>
            <a:cxnLst/>
            <a:rect l="l" t="t" r="r" b="b"/>
            <a:pathLst>
              <a:path w="8125459" h="113029">
                <a:moveTo>
                  <a:pt x="8125968" y="112776"/>
                </a:moveTo>
                <a:lnTo>
                  <a:pt x="0" y="112776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2776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702802" y="290829"/>
            <a:ext cx="105791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FFFFFF"/>
                </a:solidFill>
                <a:latin typeface="Consolas"/>
                <a:cs typeface="Consolas"/>
              </a:rPr>
              <a:t>Environment</a:t>
            </a:r>
            <a:r>
              <a:rPr dirty="0" sz="850" spc="1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Consolas"/>
                <a:cs typeface="Consolas"/>
              </a:rPr>
              <a:t>Setup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579119"/>
            <a:ext cx="8125459" cy="393700"/>
          </a:xfrm>
          <a:prstGeom prst="rect"/>
          <a:solidFill>
            <a:srgbClr val="5028D6"/>
          </a:solidFill>
        </p:spPr>
        <p:txBody>
          <a:bodyPr wrap="square" lIns="0" tIns="0" rIns="0" bIns="0" rtlCol="0" vert="horz">
            <a:spAutoFit/>
          </a:bodyPr>
          <a:lstStyle/>
          <a:p>
            <a:pPr marL="3243580">
              <a:lnSpc>
                <a:spcPts val="3095"/>
              </a:lnSpc>
              <a:tabLst>
                <a:tab pos="4719320" algn="l"/>
              </a:tabLst>
            </a:pPr>
            <a:r>
              <a:rPr dirty="0" sz="3600" spc="-10"/>
              <a:t>Project</a:t>
            </a:r>
            <a:r>
              <a:rPr dirty="0" sz="3600"/>
              <a:t>	</a:t>
            </a:r>
            <a:r>
              <a:rPr dirty="0" sz="3600" spc="-10"/>
              <a:t>împiementotion:</a:t>
            </a:r>
            <a:endParaRPr sz="3600"/>
          </a:p>
        </p:txBody>
      </p:sp>
      <p:sp>
        <p:nvSpPr>
          <p:cNvPr id="5" name="object 5" descr=""/>
          <p:cNvSpPr txBox="1"/>
          <p:nvPr/>
        </p:nvSpPr>
        <p:spPr>
          <a:xfrm>
            <a:off x="0" y="1030224"/>
            <a:ext cx="8125459" cy="387350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4187825">
              <a:lnSpc>
                <a:spcPts val="3050"/>
              </a:lnSpc>
            </a:pPr>
            <a:r>
              <a:rPr dirty="0" sz="3650" spc="-45">
                <a:solidFill>
                  <a:srgbClr val="FFFFFF"/>
                </a:solidFill>
                <a:latin typeface="Calibri"/>
                <a:cs typeface="Calibri"/>
              </a:rPr>
              <a:t>Environment</a:t>
            </a:r>
            <a:r>
              <a:rPr dirty="0" sz="36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50" spc="-10">
                <a:solidFill>
                  <a:srgbClr val="FFFFFF"/>
                </a:solidFill>
                <a:latin typeface="Calibri"/>
                <a:cs typeface="Calibri"/>
              </a:rPr>
              <a:t>Setup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0" y="3877055"/>
            <a:ext cx="8125459" cy="125095"/>
          </a:xfrm>
          <a:prstGeom prst="rect">
            <a:avLst/>
          </a:prstGeom>
          <a:solidFill>
            <a:srgbClr val="5228D8"/>
          </a:solidFill>
        </p:spPr>
        <p:txBody>
          <a:bodyPr wrap="square" lIns="0" tIns="0" rIns="0" bIns="0" rtlCol="0" vert="horz">
            <a:spAutoFit/>
          </a:bodyPr>
          <a:lstStyle/>
          <a:p>
            <a:pPr marL="3026410">
              <a:lnSpc>
                <a:spcPts val="935"/>
              </a:lnSpc>
            </a:pPr>
            <a:r>
              <a:rPr dirty="0" sz="950" spc="-20">
                <a:solidFill>
                  <a:srgbClr val="E4CFFF"/>
                </a:solidFill>
                <a:latin typeface="Arial MT"/>
                <a:cs typeface="Arial MT"/>
              </a:rPr>
              <a:t>This </a:t>
            </a:r>
            <a:r>
              <a:rPr dirty="0" sz="950" spc="-20">
                <a:solidFill>
                  <a:srgbClr val="EBDFFF"/>
                </a:solidFill>
                <a:latin typeface="Arial MT"/>
                <a:cs typeface="Arial MT"/>
              </a:rPr>
              <a:t>section </a:t>
            </a:r>
            <a:r>
              <a:rPr dirty="0" sz="950" spc="-10">
                <a:solidFill>
                  <a:srgbClr val="A890EB"/>
                </a:solidFill>
                <a:latin typeface="Arial MT"/>
                <a:cs typeface="Arial MT"/>
              </a:rPr>
              <a:t>details</a:t>
            </a:r>
            <a:r>
              <a:rPr dirty="0" sz="950" spc="-45">
                <a:solidFill>
                  <a:srgbClr val="A890EB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0EDFF"/>
                </a:solidFill>
                <a:latin typeface="Arial MT"/>
                <a:cs typeface="Arial MT"/>
              </a:rPr>
              <a:t>the</a:t>
            </a:r>
            <a:r>
              <a:rPr dirty="0" sz="950" spc="-50">
                <a:solidFill>
                  <a:srgbClr val="F0ED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D6CCFF"/>
                </a:solidFill>
                <a:latin typeface="Arial MT"/>
                <a:cs typeface="Arial MT"/>
              </a:rPr>
              <a:t>initial</a:t>
            </a:r>
            <a:r>
              <a:rPr dirty="0" sz="950" spc="-60">
                <a:solidFill>
                  <a:srgbClr val="D6CC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563FA5"/>
                </a:solidFill>
                <a:latin typeface="Arial MT"/>
                <a:cs typeface="Arial MT"/>
              </a:rPr>
              <a:t>steps</a:t>
            </a:r>
            <a:r>
              <a:rPr dirty="0" sz="950" spc="-35">
                <a:solidFill>
                  <a:srgbClr val="563FA5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EBDFFF"/>
                </a:solidFill>
                <a:latin typeface="Arial MT"/>
                <a:cs typeface="Arial MT"/>
              </a:rPr>
              <a:t>to</a:t>
            </a:r>
            <a:r>
              <a:rPr dirty="0" sz="950" spc="-55">
                <a:solidFill>
                  <a:srgbClr val="EBD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C6DAE"/>
                </a:solidFill>
                <a:latin typeface="Arial MT"/>
                <a:cs typeface="Arial MT"/>
              </a:rPr>
              <a:t>set</a:t>
            </a:r>
            <a:r>
              <a:rPr dirty="0" sz="950" spc="10">
                <a:solidFill>
                  <a:srgbClr val="7C6DAE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EBE4FF"/>
                </a:solidFill>
                <a:latin typeface="Arial MT"/>
                <a:cs typeface="Arial MT"/>
              </a:rPr>
              <a:t>up</a:t>
            </a:r>
            <a:r>
              <a:rPr dirty="0" sz="950" spc="-60">
                <a:solidFill>
                  <a:srgbClr val="EBE4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876ECA"/>
                </a:solidFill>
                <a:latin typeface="Arial MT"/>
                <a:cs typeface="Arial MT"/>
              </a:rPr>
              <a:t>the</a:t>
            </a:r>
            <a:r>
              <a:rPr dirty="0" sz="950" spc="-65">
                <a:solidFill>
                  <a:srgbClr val="876ECA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49368E"/>
                </a:solidFill>
                <a:latin typeface="Arial MT"/>
                <a:cs typeface="Arial MT"/>
              </a:rPr>
              <a:t>environment</a:t>
            </a:r>
            <a:r>
              <a:rPr dirty="0" sz="950" spc="70">
                <a:solidFill>
                  <a:srgbClr val="49368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DBCDFF"/>
                </a:solidFill>
                <a:latin typeface="Arial MT"/>
                <a:cs typeface="Arial MT"/>
              </a:rPr>
              <a:t>for</a:t>
            </a:r>
            <a:r>
              <a:rPr dirty="0" sz="950" spc="-20">
                <a:solidFill>
                  <a:srgbClr val="DBCD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D8C6FF"/>
                </a:solidFill>
                <a:latin typeface="Arial MT"/>
                <a:cs typeface="Arial MT"/>
              </a:rPr>
              <a:t>our </a:t>
            </a:r>
            <a:r>
              <a:rPr dirty="0" sz="950" spc="-85">
                <a:solidFill>
                  <a:srgbClr val="F0E6FF"/>
                </a:solidFill>
                <a:latin typeface="Arial MT"/>
                <a:cs typeface="Arial MT"/>
              </a:rPr>
              <a:t>GAN</a:t>
            </a:r>
            <a:r>
              <a:rPr dirty="0" sz="950" spc="-20">
                <a:solidFill>
                  <a:srgbClr val="F0E6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AF93FF"/>
                </a:solidFill>
                <a:latin typeface="Arial MT"/>
                <a:cs typeface="Arial MT"/>
              </a:rPr>
              <a:t>project,</a:t>
            </a:r>
            <a:r>
              <a:rPr dirty="0" sz="950" spc="-60">
                <a:solidFill>
                  <a:srgbClr val="AF93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725EB1"/>
                </a:solidFill>
                <a:latin typeface="Arial MT"/>
                <a:cs typeface="Arial MT"/>
              </a:rPr>
              <a:t>including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0" y="4047744"/>
            <a:ext cx="8125459" cy="131445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4827905">
              <a:lnSpc>
                <a:spcPts val="969"/>
              </a:lnSpc>
            </a:pPr>
            <a:r>
              <a:rPr dirty="0" sz="1000" spc="-30">
                <a:solidFill>
                  <a:srgbClr val="4F33AE"/>
                </a:solidFill>
                <a:latin typeface="Arial MT"/>
                <a:cs typeface="Arial MT"/>
              </a:rPr>
              <a:t>importing</a:t>
            </a:r>
            <a:r>
              <a:rPr dirty="0" sz="1000" spc="-80">
                <a:solidFill>
                  <a:srgbClr val="4F33AE"/>
                </a:solidFill>
                <a:latin typeface="Arial MT"/>
                <a:cs typeface="Arial MT"/>
              </a:rPr>
              <a:t> </a:t>
            </a:r>
            <a:r>
              <a:rPr dirty="0" sz="1000" spc="-40">
                <a:solidFill>
                  <a:srgbClr val="A38EED"/>
                </a:solidFill>
                <a:latin typeface="Arial MT"/>
                <a:cs typeface="Arial MT"/>
              </a:rPr>
              <a:t>essential</a:t>
            </a:r>
            <a:r>
              <a:rPr dirty="0" sz="1000" spc="-65">
                <a:solidFill>
                  <a:srgbClr val="A38EED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543DB8"/>
                </a:solidFill>
                <a:latin typeface="Arial MT"/>
                <a:cs typeface="Arial MT"/>
              </a:rPr>
              <a:t>libraries</a:t>
            </a:r>
            <a:r>
              <a:rPr dirty="0" sz="1000" spc="40">
                <a:solidFill>
                  <a:srgbClr val="543DB8"/>
                </a:solidFill>
                <a:latin typeface="Arial MT"/>
                <a:cs typeface="Arial MT"/>
              </a:rPr>
              <a:t> </a:t>
            </a:r>
            <a:r>
              <a:rPr dirty="0" sz="1000" spc="-30">
                <a:solidFill>
                  <a:srgbClr val="806BD1"/>
                </a:solidFill>
                <a:latin typeface="Arial MT"/>
                <a:cs typeface="Arial MT"/>
              </a:rPr>
              <a:t>like</a:t>
            </a:r>
            <a:r>
              <a:rPr dirty="0" sz="1000" spc="-55">
                <a:solidFill>
                  <a:srgbClr val="806BD1"/>
                </a:solidFill>
                <a:latin typeface="Arial MT"/>
                <a:cs typeface="Arial MT"/>
              </a:rPr>
              <a:t> </a:t>
            </a:r>
            <a:r>
              <a:rPr dirty="0" sz="1000" spc="-60">
                <a:solidFill>
                  <a:srgbClr val="F6F6F6"/>
                </a:solidFill>
                <a:latin typeface="Arial MT"/>
                <a:cs typeface="Arial MT"/>
              </a:rPr>
              <a:t>TensorFlow</a:t>
            </a:r>
            <a:r>
              <a:rPr dirty="0" sz="1000" spc="50">
                <a:solidFill>
                  <a:srgbClr val="F6F6F6"/>
                </a:solidFill>
                <a:latin typeface="Arial MT"/>
                <a:cs typeface="Arial MT"/>
              </a:rPr>
              <a:t> </a:t>
            </a:r>
            <a:r>
              <a:rPr dirty="0" sz="1000" spc="-45">
                <a:solidFill>
                  <a:srgbClr val="8C77D6"/>
                </a:solidFill>
                <a:latin typeface="Arial MT"/>
                <a:cs typeface="Arial MT"/>
              </a:rPr>
              <a:t>and</a:t>
            </a:r>
            <a:r>
              <a:rPr dirty="0" sz="1000" spc="-35">
                <a:solidFill>
                  <a:srgbClr val="8C77D6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6F6F6"/>
                </a:solidFill>
                <a:latin typeface="Arial MT"/>
                <a:cs typeface="Arial MT"/>
              </a:rPr>
              <a:t>NumPy.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720870" y="4245007"/>
            <a:ext cx="10350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3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ea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38748" y="4245007"/>
            <a:ext cx="5778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6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g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267709" y="4245007"/>
            <a:ext cx="647700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1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proseutotionsœ</a:t>
            </a:r>
            <a:endParaRPr sz="6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29184"/>
            <a:ext cx="8125459" cy="106680"/>
          </a:xfrm>
          <a:custGeom>
            <a:avLst/>
            <a:gdLst/>
            <a:ahLst/>
            <a:cxnLst/>
            <a:rect l="l" t="t" r="r" b="b"/>
            <a:pathLst>
              <a:path w="8125459" h="106679">
                <a:moveTo>
                  <a:pt x="8125968" y="106680"/>
                </a:moveTo>
                <a:lnTo>
                  <a:pt x="0" y="106680"/>
                </a:lnTo>
                <a:lnTo>
                  <a:pt x="0" y="0"/>
                </a:lnTo>
                <a:lnTo>
                  <a:pt x="8125968" y="0"/>
                </a:lnTo>
                <a:lnTo>
                  <a:pt x="8125968" y="106680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26890" y="297179"/>
            <a:ext cx="9404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800" spc="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2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8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re</a:t>
            </a:r>
            <a:r>
              <a:rPr dirty="0" sz="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par</a:t>
            </a:r>
            <a:r>
              <a:rPr dirty="0" sz="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7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8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8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8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579119"/>
            <a:ext cx="8125459" cy="393700"/>
          </a:xfrm>
          <a:prstGeom prst="rect"/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333375">
              <a:lnSpc>
                <a:spcPts val="3095"/>
              </a:lnSpc>
            </a:pPr>
            <a:r>
              <a:rPr dirty="0" sz="3600" spc="-90">
                <a:latin typeface="Arial MT"/>
                <a:cs typeface="Arial MT"/>
              </a:rPr>
              <a:t>Data</a:t>
            </a:r>
            <a:r>
              <a:rPr dirty="0" sz="3600" spc="-160">
                <a:latin typeface="Arial MT"/>
                <a:cs typeface="Arial MT"/>
              </a:rPr>
              <a:t> </a:t>
            </a:r>
            <a:r>
              <a:rPr dirty="0" sz="3600" spc="-90">
                <a:latin typeface="Arial MT"/>
                <a:cs typeface="Arial MT"/>
              </a:rPr>
              <a:t>Preparation</a:t>
            </a:r>
            <a:r>
              <a:rPr dirty="0" sz="3600" spc="45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for</a:t>
            </a:r>
            <a:r>
              <a:rPr dirty="0" sz="3600" spc="-240">
                <a:latin typeface="Arial MT"/>
                <a:cs typeface="Arial MT"/>
              </a:rPr>
              <a:t> </a:t>
            </a:r>
            <a:r>
              <a:rPr dirty="0" sz="3600" spc="-110">
                <a:latin typeface="Arial MT"/>
                <a:cs typeface="Arial MT"/>
              </a:rPr>
              <a:t>Fashion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0" y="1036319"/>
            <a:ext cx="8125459" cy="302260"/>
          </a:xfrm>
          <a:prstGeom prst="rect">
            <a:avLst/>
          </a:prstGeom>
          <a:solidFill>
            <a:srgbClr val="522BD4"/>
          </a:solidFill>
        </p:spPr>
        <p:txBody>
          <a:bodyPr wrap="square" lIns="0" tIns="0" rIns="0" bIns="0" rtlCol="0" vert="horz">
            <a:spAutoFit/>
          </a:bodyPr>
          <a:lstStyle/>
          <a:p>
            <a:pPr marL="335280">
              <a:lnSpc>
                <a:spcPts val="2375"/>
              </a:lnSpc>
            </a:pPr>
            <a:r>
              <a:rPr dirty="0" sz="3500" spc="-375">
                <a:solidFill>
                  <a:srgbClr val="FFFFFF"/>
                </a:solidFill>
                <a:latin typeface="Arial MT"/>
                <a:cs typeface="Arial MT"/>
              </a:rPr>
              <a:t>MNIST</a:t>
            </a:r>
            <a:r>
              <a:rPr dirty="0" sz="35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0" y="3907535"/>
            <a:ext cx="8125459" cy="131445"/>
          </a:xfrm>
          <a:prstGeom prst="rect">
            <a:avLst/>
          </a:prstGeom>
          <a:solidFill>
            <a:srgbClr val="5228D8"/>
          </a:solidFill>
        </p:spPr>
        <p:txBody>
          <a:bodyPr wrap="square" lIns="0" tIns="0" rIns="0" bIns="0" rtlCol="0" vert="horz">
            <a:spAutoFit/>
          </a:bodyPr>
          <a:lstStyle/>
          <a:p>
            <a:pPr marL="2254250">
              <a:lnSpc>
                <a:spcPts val="960"/>
              </a:lnSpc>
            </a:pPr>
            <a:r>
              <a:rPr dirty="0" sz="950">
                <a:solidFill>
                  <a:srgbClr val="6954AE"/>
                </a:solidFill>
                <a:latin typeface="Calibri"/>
                <a:cs typeface="Calibri"/>
              </a:rPr>
              <a:t>This</a:t>
            </a:r>
            <a:r>
              <a:rPr dirty="0" sz="950" spc="114">
                <a:solidFill>
                  <a:srgbClr val="6954AE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CDBCF7"/>
                </a:solidFill>
                <a:latin typeface="Calibri"/>
                <a:cs typeface="Calibri"/>
              </a:rPr>
              <a:t>section</a:t>
            </a:r>
            <a:r>
              <a:rPr dirty="0" sz="950" spc="150">
                <a:solidFill>
                  <a:srgbClr val="CDBCF7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6E5BB3"/>
                </a:solidFill>
                <a:latin typeface="Calibri"/>
                <a:cs typeface="Calibri"/>
              </a:rPr>
              <a:t>details</a:t>
            </a:r>
            <a:r>
              <a:rPr dirty="0" sz="950" spc="180">
                <a:solidFill>
                  <a:srgbClr val="6E5BB3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EFE4FF"/>
                </a:solidFill>
                <a:latin typeface="Calibri"/>
                <a:cs typeface="Calibri"/>
              </a:rPr>
              <a:t>the</a:t>
            </a:r>
            <a:r>
              <a:rPr dirty="0" sz="950" spc="120">
                <a:solidFill>
                  <a:srgbClr val="EFE4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9A80EB"/>
                </a:solidFill>
                <a:latin typeface="Calibri"/>
                <a:cs typeface="Calibri"/>
              </a:rPr>
              <a:t>loading</a:t>
            </a:r>
            <a:r>
              <a:rPr dirty="0" sz="950" spc="135">
                <a:solidFill>
                  <a:srgbClr val="9A80EB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EFE4FF"/>
                </a:solidFill>
                <a:latin typeface="Calibri"/>
                <a:cs typeface="Calibri"/>
              </a:rPr>
              <a:t>and</a:t>
            </a:r>
            <a:r>
              <a:rPr dirty="0" sz="950" spc="45">
                <a:solidFill>
                  <a:srgbClr val="EFE4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E8DFFF"/>
                </a:solidFill>
                <a:latin typeface="Calibri"/>
                <a:cs typeface="Calibri"/>
              </a:rPr>
              <a:t>preprocessing</a:t>
            </a:r>
            <a:r>
              <a:rPr dirty="0" sz="950" spc="220">
                <a:solidFill>
                  <a:srgbClr val="E8DF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705BB1"/>
                </a:solidFill>
                <a:latin typeface="Calibri"/>
                <a:cs typeface="Calibri"/>
              </a:rPr>
              <a:t>steps</a:t>
            </a:r>
            <a:r>
              <a:rPr dirty="0" sz="950" spc="215">
                <a:solidFill>
                  <a:srgbClr val="705BB1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A18EF0"/>
                </a:solidFill>
                <a:latin typeface="Calibri"/>
                <a:cs typeface="Calibri"/>
              </a:rPr>
              <a:t>for</a:t>
            </a:r>
            <a:r>
              <a:rPr dirty="0" sz="950" spc="60">
                <a:solidFill>
                  <a:srgbClr val="A18EF0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8270BC"/>
                </a:solidFill>
                <a:latin typeface="Calibri"/>
                <a:cs typeface="Calibri"/>
              </a:rPr>
              <a:t>the</a:t>
            </a:r>
            <a:r>
              <a:rPr dirty="0" sz="950" spc="105">
                <a:solidFill>
                  <a:srgbClr val="8270BC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CDB5FF"/>
                </a:solidFill>
                <a:latin typeface="Calibri"/>
                <a:cs typeface="Calibri"/>
              </a:rPr>
              <a:t>Fashion</a:t>
            </a:r>
            <a:r>
              <a:rPr dirty="0" sz="950" spc="130">
                <a:solidFill>
                  <a:srgbClr val="CDB5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A091DF"/>
                </a:solidFill>
                <a:latin typeface="Calibri"/>
                <a:cs typeface="Calibri"/>
              </a:rPr>
              <a:t>MNIST</a:t>
            </a:r>
            <a:r>
              <a:rPr dirty="0" sz="950" spc="90">
                <a:solidFill>
                  <a:srgbClr val="A091D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F4E9FF"/>
                </a:solidFill>
                <a:latin typeface="Calibri"/>
                <a:cs typeface="Calibri"/>
              </a:rPr>
              <a:t>dataset,</a:t>
            </a:r>
            <a:r>
              <a:rPr dirty="0" sz="950" spc="220">
                <a:solidFill>
                  <a:srgbClr val="F4E9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A190DF"/>
                </a:solidFill>
                <a:latin typeface="Calibri"/>
                <a:cs typeface="Calibri"/>
              </a:rPr>
              <a:t>crucial</a:t>
            </a:r>
            <a:r>
              <a:rPr dirty="0" sz="950" spc="-10">
                <a:solidFill>
                  <a:srgbClr val="A190D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DBC6FF"/>
                </a:solidFill>
                <a:latin typeface="Calibri"/>
                <a:cs typeface="Calibri"/>
              </a:rPr>
              <a:t>for</a:t>
            </a:r>
            <a:r>
              <a:rPr dirty="0" sz="950" spc="60">
                <a:solidFill>
                  <a:srgbClr val="DBC6FF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8C7BC6"/>
                </a:solidFill>
                <a:latin typeface="Calibri"/>
                <a:cs typeface="Calibri"/>
              </a:rPr>
              <a:t>effective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0" y="4084320"/>
            <a:ext cx="8125459" cy="119380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R="328930">
              <a:lnSpc>
                <a:spcPts val="935"/>
              </a:lnSpc>
            </a:pP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dirty="0" sz="95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training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9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9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pro|ect.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720870" y="4245007"/>
            <a:ext cx="10350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3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ea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38748" y="4245007"/>
            <a:ext cx="5778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6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g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267709" y="4245007"/>
            <a:ext cx="647700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1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proseutotionsœ</a:t>
            </a:r>
            <a:endParaRPr sz="6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1856"/>
            <a:ext cx="8125459" cy="234950"/>
          </a:xfrm>
          <a:prstGeom prst="rect"/>
          <a:solidFill>
            <a:srgbClr val="502AD3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14"/>
              </a:lnSpc>
            </a:pPr>
            <a:r>
              <a:rPr dirty="0" spc="-40">
                <a:latin typeface="Arial MT"/>
                <a:cs typeface="Arial MT"/>
              </a:rPr>
              <a:t>Understanding</a:t>
            </a:r>
            <a:r>
              <a:rPr dirty="0" spc="-85">
                <a:latin typeface="Arial MT"/>
                <a:cs typeface="Arial MT"/>
              </a:rPr>
              <a:t> </a:t>
            </a:r>
            <a:r>
              <a:rPr dirty="0" spc="-10">
                <a:latin typeface="Arial MT"/>
                <a:cs typeface="Arial MT"/>
              </a:rPr>
              <a:t>Generator</a:t>
            </a:r>
            <a:r>
              <a:rPr dirty="0" spc="-25">
                <a:latin typeface="Arial MT"/>
                <a:cs typeface="Arial MT"/>
              </a:rPr>
              <a:t> </a:t>
            </a:r>
            <a:r>
              <a:rPr dirty="0" spc="-10">
                <a:latin typeface="Arial MT"/>
                <a:cs typeface="Arial MT"/>
              </a:rPr>
              <a:t>Architemure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0" y="676655"/>
            <a:ext cx="8125459" cy="125095"/>
          </a:xfrm>
          <a:prstGeom prst="rect">
            <a:avLst/>
          </a:prstGeom>
          <a:solidFill>
            <a:srgbClr val="5028D6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3175">
              <a:lnSpc>
                <a:spcPts val="910"/>
              </a:lnSpc>
            </a:pPr>
            <a:r>
              <a:rPr dirty="0" sz="950">
                <a:solidFill>
                  <a:srgbClr val="CDC1F4"/>
                </a:solidFill>
                <a:latin typeface="Calibri"/>
                <a:cs typeface="Calibri"/>
              </a:rPr>
              <a:t>A</a:t>
            </a:r>
            <a:r>
              <a:rPr dirty="0" sz="950" spc="15">
                <a:solidFill>
                  <a:srgbClr val="CDC1F4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A590EB"/>
                </a:solidFill>
                <a:latin typeface="Calibri"/>
                <a:cs typeface="Calibri"/>
              </a:rPr>
              <a:t>deep</a:t>
            </a:r>
            <a:r>
              <a:rPr dirty="0" sz="950" spc="5">
                <a:solidFill>
                  <a:srgbClr val="A590EB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AC9CDD"/>
                </a:solidFill>
                <a:latin typeface="Calibri"/>
                <a:cs typeface="Calibri"/>
              </a:rPr>
              <a:t>dive</a:t>
            </a:r>
            <a:r>
              <a:rPr dirty="0" sz="950" spc="80">
                <a:solidFill>
                  <a:srgbClr val="AC9CDD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A595EF"/>
                </a:solidFill>
                <a:latin typeface="Calibri"/>
                <a:cs typeface="Calibri"/>
              </a:rPr>
              <a:t>into</a:t>
            </a:r>
            <a:r>
              <a:rPr dirty="0" sz="950" spc="55">
                <a:solidFill>
                  <a:srgbClr val="A595E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9783D8"/>
                </a:solidFill>
                <a:latin typeface="Calibri"/>
                <a:cs typeface="Calibri"/>
              </a:rPr>
              <a:t>the</a:t>
            </a:r>
            <a:r>
              <a:rPr dirty="0" sz="950" spc="5">
                <a:solidFill>
                  <a:srgbClr val="9783D8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F4EBFD"/>
                </a:solidFill>
                <a:latin typeface="Calibri"/>
                <a:cs typeface="Calibri"/>
              </a:rPr>
              <a:t>architecture</a:t>
            </a:r>
            <a:r>
              <a:rPr dirty="0" sz="950" spc="140">
                <a:solidFill>
                  <a:srgbClr val="F4EBFD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DFD3FF"/>
                </a:solidFill>
                <a:latin typeface="Calibri"/>
                <a:cs typeface="Calibri"/>
              </a:rPr>
              <a:t>of</a:t>
            </a:r>
            <a:r>
              <a:rPr dirty="0" sz="950" spc="90">
                <a:solidFill>
                  <a:srgbClr val="DFD3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A391DB"/>
                </a:solidFill>
                <a:latin typeface="Calibri"/>
                <a:cs typeface="Calibri"/>
              </a:rPr>
              <a:t>GAN</a:t>
            </a:r>
            <a:r>
              <a:rPr dirty="0" sz="950" spc="75">
                <a:solidFill>
                  <a:srgbClr val="A391DB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9E8ED4"/>
                </a:solidFill>
                <a:latin typeface="Calibri"/>
                <a:cs typeface="Calibri"/>
              </a:rPr>
              <a:t>generators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261872"/>
            <a:ext cx="8125459" cy="125095"/>
          </a:xfrm>
          <a:custGeom>
            <a:avLst/>
            <a:gdLst/>
            <a:ahLst/>
            <a:cxnLst/>
            <a:rect l="l" t="t" r="r" b="b"/>
            <a:pathLst>
              <a:path w="8125459" h="125094">
                <a:moveTo>
                  <a:pt x="8125968" y="124968"/>
                </a:moveTo>
                <a:lnTo>
                  <a:pt x="0" y="124968"/>
                </a:lnTo>
                <a:lnTo>
                  <a:pt x="0" y="0"/>
                </a:lnTo>
                <a:lnTo>
                  <a:pt x="8125968" y="0"/>
                </a:lnTo>
                <a:lnTo>
                  <a:pt x="8125968" y="124968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68437" y="1223010"/>
            <a:ext cx="79438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" indent="-158750">
              <a:lnSpc>
                <a:spcPct val="100000"/>
              </a:lnSpc>
              <a:spcBef>
                <a:spcPts val="100"/>
              </a:spcBef>
              <a:buChar char="•"/>
              <a:tabLst>
                <a:tab pos="158750" algn="l"/>
              </a:tabLst>
            </a:pP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Input</a:t>
            </a:r>
            <a:r>
              <a:rPr dirty="0" sz="9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Lager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14531" y="1223010"/>
            <a:ext cx="124587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655" indent="-160655">
              <a:lnSpc>
                <a:spcPct val="100000"/>
              </a:lnSpc>
              <a:spcBef>
                <a:spcPts val="100"/>
              </a:spcBef>
              <a:buChar char="•"/>
              <a:tabLst>
                <a:tab pos="160655" algn="l"/>
              </a:tabLst>
            </a:pP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Upsompling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Block</a:t>
            </a:r>
            <a:r>
              <a:rPr dirty="0" sz="9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5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1456944"/>
            <a:ext cx="8125459" cy="113030"/>
          </a:xfrm>
          <a:custGeom>
            <a:avLst/>
            <a:gdLst/>
            <a:ahLst/>
            <a:cxnLst/>
            <a:rect l="l" t="t" r="r" b="b"/>
            <a:pathLst>
              <a:path w="8125459" h="113030">
                <a:moveTo>
                  <a:pt x="8125968" y="112776"/>
                </a:moveTo>
                <a:lnTo>
                  <a:pt x="0" y="112776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2776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29541" y="1424939"/>
            <a:ext cx="33248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644BA8"/>
                </a:solidFill>
                <a:latin typeface="Calibri"/>
                <a:cs typeface="Calibri"/>
              </a:rPr>
              <a:t>The</a:t>
            </a:r>
            <a:r>
              <a:rPr dirty="0" sz="800" spc="120">
                <a:solidFill>
                  <a:srgbClr val="644BA8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E8DFFF"/>
                </a:solidFill>
                <a:latin typeface="Calibri"/>
                <a:cs typeface="Calibri"/>
              </a:rPr>
              <a:t>generator</a:t>
            </a:r>
            <a:r>
              <a:rPr dirty="0" sz="800" spc="90">
                <a:solidFill>
                  <a:srgbClr val="E8D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4F3BA3"/>
                </a:solidFill>
                <a:latin typeface="Calibri"/>
                <a:cs typeface="Calibri"/>
              </a:rPr>
              <a:t>starts</a:t>
            </a:r>
            <a:r>
              <a:rPr dirty="0" sz="800" spc="140">
                <a:solidFill>
                  <a:srgbClr val="4F3BA3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BFAFED"/>
                </a:solidFill>
                <a:latin typeface="Calibri"/>
                <a:cs typeface="Calibri"/>
              </a:rPr>
              <a:t>with</a:t>
            </a:r>
            <a:r>
              <a:rPr dirty="0" sz="800" spc="-10">
                <a:solidFill>
                  <a:srgbClr val="4D3497"/>
                </a:solidFill>
                <a:latin typeface="Calibri"/>
                <a:cs typeface="Calibri"/>
              </a:rPr>
              <a:t>a</a:t>
            </a:r>
            <a:r>
              <a:rPr dirty="0" sz="800" spc="265">
                <a:solidFill>
                  <a:srgbClr val="4D3497"/>
                </a:solidFill>
                <a:latin typeface="Calibri"/>
                <a:cs typeface="Calibri"/>
              </a:rPr>
              <a:t>  </a:t>
            </a:r>
            <a:r>
              <a:rPr dirty="0" sz="800">
                <a:solidFill>
                  <a:srgbClr val="8C79C8"/>
                </a:solidFill>
                <a:latin typeface="Calibri"/>
                <a:cs typeface="Calibri"/>
              </a:rPr>
              <a:t>100-dimensional</a:t>
            </a:r>
            <a:r>
              <a:rPr dirty="0" sz="800" spc="-40">
                <a:solidFill>
                  <a:srgbClr val="8C79C8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E8D8FF"/>
                </a:solidFill>
                <a:latin typeface="Calibri"/>
                <a:cs typeface="Calibri"/>
              </a:rPr>
              <a:t>random</a:t>
            </a:r>
            <a:r>
              <a:rPr dirty="0" sz="800" spc="100">
                <a:solidFill>
                  <a:srgbClr val="E8D8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4F34A5"/>
                </a:solidFill>
                <a:latin typeface="Calibri"/>
                <a:cs typeface="Calibri"/>
              </a:rPr>
              <a:t>noise</a:t>
            </a:r>
            <a:r>
              <a:rPr dirty="0" sz="800" spc="110">
                <a:solidFill>
                  <a:srgbClr val="4F34A5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vector</a:t>
            </a:r>
            <a:r>
              <a:rPr dirty="0" sz="8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5238A5"/>
                </a:solidFill>
                <a:latin typeface="Calibri"/>
                <a:cs typeface="Calibri"/>
              </a:rPr>
              <a:t>as</a:t>
            </a:r>
            <a:r>
              <a:rPr dirty="0" sz="800" spc="210">
                <a:solidFill>
                  <a:srgbClr val="5238A5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EBD6FF"/>
                </a:solidFill>
                <a:latin typeface="Calibri"/>
                <a:cs typeface="Calibri"/>
              </a:rPr>
              <a:t>input.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75925" y="1412239"/>
            <a:ext cx="3289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30">
                <a:solidFill>
                  <a:srgbClr val="8E75E2"/>
                </a:solidFill>
                <a:latin typeface="Calibri"/>
                <a:cs typeface="Calibri"/>
              </a:rPr>
              <a:t>Further</a:t>
            </a:r>
            <a:r>
              <a:rPr dirty="0" sz="900" spc="45">
                <a:solidFill>
                  <a:srgbClr val="8E75E2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DEBFF"/>
                </a:solidFill>
                <a:latin typeface="Calibri"/>
                <a:cs typeface="Calibri"/>
              </a:rPr>
              <a:t>increases</a:t>
            </a:r>
            <a:r>
              <a:rPr dirty="0" sz="900" spc="30">
                <a:solidFill>
                  <a:srgbClr val="FDEBF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5238A5"/>
                </a:solidFill>
                <a:latin typeface="Calibri"/>
                <a:cs typeface="Calibri"/>
              </a:rPr>
              <a:t>the </a:t>
            </a:r>
            <a:r>
              <a:rPr dirty="0" sz="900" spc="-40">
                <a:solidFill>
                  <a:srgbClr val="4D36A1"/>
                </a:solidFill>
                <a:latin typeface="Calibri"/>
                <a:cs typeface="Calibri"/>
              </a:rPr>
              <a:t>image</a:t>
            </a:r>
            <a:r>
              <a:rPr dirty="0" sz="900" spc="-5">
                <a:solidFill>
                  <a:srgbClr val="4D36A1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C6AFFF"/>
                </a:solidFill>
                <a:latin typeface="Calibri"/>
                <a:cs typeface="Calibri"/>
              </a:rPr>
              <a:t>size</a:t>
            </a:r>
            <a:r>
              <a:rPr dirty="0" sz="900" spc="-35">
                <a:solidFill>
                  <a:srgbClr val="C6AFF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A590F4"/>
                </a:solidFill>
                <a:latin typeface="Calibri"/>
                <a:cs typeface="Calibri"/>
              </a:rPr>
              <a:t>to</a:t>
            </a:r>
            <a:r>
              <a:rPr dirty="0" sz="900" spc="-30">
                <a:solidFill>
                  <a:srgbClr val="A590F4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E9D6FF"/>
                </a:solidFill>
                <a:latin typeface="Calibri"/>
                <a:cs typeface="Calibri"/>
              </a:rPr>
              <a:t>28x28</a:t>
            </a:r>
            <a:r>
              <a:rPr dirty="0" sz="900" spc="10">
                <a:solidFill>
                  <a:srgbClr val="E9D6F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F2E4FF"/>
                </a:solidFill>
                <a:latin typeface="Calibri"/>
                <a:cs typeface="Calibri"/>
              </a:rPr>
              <a:t>using</a:t>
            </a:r>
            <a:r>
              <a:rPr dirty="0" sz="900" spc="-30">
                <a:solidFill>
                  <a:srgbClr val="F2E4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64</a:t>
            </a:r>
            <a:r>
              <a:rPr dirty="0" sz="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EBDAFF"/>
                </a:solidFill>
                <a:latin typeface="Calibri"/>
                <a:cs typeface="Calibri"/>
              </a:rPr>
              <a:t>filters</a:t>
            </a:r>
            <a:r>
              <a:rPr dirty="0" sz="900" spc="15">
                <a:solidFill>
                  <a:srgbClr val="EBDAF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D1BCFF"/>
                </a:solidFill>
                <a:latin typeface="Calibri"/>
                <a:cs typeface="Calibri"/>
              </a:rPr>
              <a:t>for</a:t>
            </a:r>
            <a:r>
              <a:rPr dirty="0" sz="900" spc="-10">
                <a:solidFill>
                  <a:srgbClr val="D1BCF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F0E1FF"/>
                </a:solidFill>
                <a:latin typeface="Calibri"/>
                <a:cs typeface="Calibri"/>
              </a:rPr>
              <a:t>better</a:t>
            </a:r>
            <a:r>
              <a:rPr dirty="0" sz="900" spc="15">
                <a:solidFill>
                  <a:srgbClr val="F0E1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E9D8FF"/>
                </a:solidFill>
                <a:latin typeface="Calibri"/>
                <a:cs typeface="Calibri"/>
              </a:rPr>
              <a:t>detail.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1755648"/>
            <a:ext cx="8125459" cy="125095"/>
          </a:xfrm>
          <a:custGeom>
            <a:avLst/>
            <a:gdLst/>
            <a:ahLst/>
            <a:cxnLst/>
            <a:rect l="l" t="t" r="r" b="b"/>
            <a:pathLst>
              <a:path w="8125459" h="125094">
                <a:moveTo>
                  <a:pt x="8125968" y="124968"/>
                </a:moveTo>
                <a:lnTo>
                  <a:pt x="0" y="124968"/>
                </a:lnTo>
                <a:lnTo>
                  <a:pt x="0" y="0"/>
                </a:lnTo>
                <a:lnTo>
                  <a:pt x="8125968" y="0"/>
                </a:lnTo>
                <a:lnTo>
                  <a:pt x="8125968" y="124968"/>
                </a:lnTo>
                <a:close/>
              </a:path>
            </a:pathLst>
          </a:custGeom>
          <a:solidFill>
            <a:srgbClr val="4F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71484" y="1713738"/>
            <a:ext cx="84645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7480" indent="-157480">
              <a:lnSpc>
                <a:spcPct val="100000"/>
              </a:lnSpc>
              <a:spcBef>
                <a:spcPts val="100"/>
              </a:spcBef>
              <a:buChar char="•"/>
              <a:tabLst>
                <a:tab pos="157480" algn="l"/>
              </a:tabLst>
            </a:pP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Dense</a:t>
            </a:r>
            <a:r>
              <a:rPr dirty="0" sz="9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Arial MT"/>
                <a:cs typeface="Arial MT"/>
              </a:rPr>
              <a:t>Lager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217579" y="1713738"/>
            <a:ext cx="89217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 indent="-154940">
              <a:lnSpc>
                <a:spcPct val="100000"/>
              </a:lnSpc>
              <a:spcBef>
                <a:spcPts val="100"/>
              </a:spcBef>
              <a:buChar char="•"/>
              <a:tabLst>
                <a:tab pos="154940" algn="l"/>
              </a:tabLst>
            </a:pP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dirty="0" sz="95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Lager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0" y="1950720"/>
            <a:ext cx="8125459" cy="106680"/>
          </a:xfrm>
          <a:custGeom>
            <a:avLst/>
            <a:gdLst/>
            <a:ahLst/>
            <a:cxnLst/>
            <a:rect l="l" t="t" r="r" b="b"/>
            <a:pathLst>
              <a:path w="8125459" h="106680">
                <a:moveTo>
                  <a:pt x="8125968" y="106680"/>
                </a:moveTo>
                <a:lnTo>
                  <a:pt x="0" y="106680"/>
                </a:lnTo>
                <a:lnTo>
                  <a:pt x="0" y="0"/>
                </a:lnTo>
                <a:lnTo>
                  <a:pt x="8125968" y="0"/>
                </a:lnTo>
                <a:lnTo>
                  <a:pt x="8125968" y="106680"/>
                </a:lnTo>
                <a:close/>
              </a:path>
            </a:pathLst>
          </a:custGeom>
          <a:solidFill>
            <a:srgbClr val="623D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30896" y="1915667"/>
            <a:ext cx="29794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dirty="0" sz="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D1BAFF"/>
                </a:solidFill>
                <a:latin typeface="Calibri"/>
                <a:cs typeface="Calibri"/>
              </a:rPr>
              <a:t>layer</a:t>
            </a:r>
            <a:r>
              <a:rPr dirty="0" sz="800" spc="40">
                <a:solidFill>
                  <a:srgbClr val="D1BAFF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4934A0"/>
                </a:solidFill>
                <a:latin typeface="Calibri"/>
                <a:cs typeface="Calibri"/>
              </a:rPr>
              <a:t>transforms</a:t>
            </a:r>
            <a:r>
              <a:rPr dirty="0" sz="800" spc="70">
                <a:solidFill>
                  <a:srgbClr val="4934A0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4B33A3"/>
                </a:solidFill>
                <a:latin typeface="Calibri"/>
                <a:cs typeface="Calibri"/>
              </a:rPr>
              <a:t>noise</a:t>
            </a:r>
            <a:r>
              <a:rPr dirty="0" sz="800" spc="-5">
                <a:solidFill>
                  <a:srgbClr val="4B33A3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4B3197"/>
                </a:solidFill>
                <a:latin typeface="Calibri"/>
                <a:cs typeface="Calibri"/>
              </a:rPr>
              <a:t>into</a:t>
            </a:r>
            <a:r>
              <a:rPr dirty="0" sz="800">
                <a:solidFill>
                  <a:srgbClr val="6756AC"/>
                </a:solidFill>
                <a:latin typeface="Calibri"/>
                <a:cs typeface="Calibri"/>
              </a:rPr>
              <a:t>a</a:t>
            </a:r>
            <a:r>
              <a:rPr dirty="0" sz="800" spc="175">
                <a:solidFill>
                  <a:srgbClr val="6756AC"/>
                </a:solidFill>
                <a:latin typeface="Calibri"/>
                <a:cs typeface="Calibri"/>
              </a:rPr>
              <a:t>  </a:t>
            </a:r>
            <a:r>
              <a:rPr dirty="0" sz="800" spc="50">
                <a:solidFill>
                  <a:srgbClr val="F0E4FF"/>
                </a:solidFill>
                <a:latin typeface="Calibri"/>
                <a:cs typeface="Calibri"/>
              </a:rPr>
              <a:t>7x7x256</a:t>
            </a:r>
            <a:r>
              <a:rPr dirty="0" sz="800" spc="45">
                <a:solidFill>
                  <a:srgbClr val="F0E4FF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CFBAFF"/>
                </a:solidFill>
                <a:latin typeface="Calibri"/>
                <a:cs typeface="Calibri"/>
              </a:rPr>
              <a:t>tensor</a:t>
            </a:r>
            <a:r>
              <a:rPr dirty="0" sz="800" spc="35">
                <a:solidFill>
                  <a:srgbClr val="CFBAFF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644FB1"/>
                </a:solidFill>
                <a:latin typeface="Calibri"/>
                <a:cs typeface="Calibri"/>
              </a:rPr>
              <a:t>using</a:t>
            </a:r>
            <a:r>
              <a:rPr dirty="0" sz="800">
                <a:solidFill>
                  <a:srgbClr val="644FB1"/>
                </a:solidFill>
                <a:latin typeface="Calibri"/>
                <a:cs typeface="Calibri"/>
              </a:rPr>
              <a:t> </a:t>
            </a:r>
            <a:r>
              <a:rPr dirty="0" sz="800" spc="10">
                <a:solidFill>
                  <a:srgbClr val="604BAF"/>
                </a:solidFill>
                <a:latin typeface="Calibri"/>
                <a:cs typeface="Calibri"/>
              </a:rPr>
              <a:t>Dense </a:t>
            </a:r>
            <a:r>
              <a:rPr dirty="0" sz="800" spc="-25">
                <a:solidFill>
                  <a:srgbClr val="E4D6FF"/>
                </a:solidFill>
                <a:latin typeface="Calibri"/>
                <a:cs typeface="Calibri"/>
              </a:rPr>
              <a:t>and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76459" y="1909317"/>
            <a:ext cx="331470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dirty="0" sz="8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EDD8FF"/>
                </a:solidFill>
                <a:latin typeface="Calibri"/>
                <a:cs typeface="Calibri"/>
              </a:rPr>
              <a:t>layer </a:t>
            </a:r>
            <a:r>
              <a:rPr dirty="0" sz="850">
                <a:solidFill>
                  <a:srgbClr val="4D349C"/>
                </a:solidFill>
                <a:latin typeface="Calibri"/>
                <a:cs typeface="Calibri"/>
              </a:rPr>
              <a:t>generates</a:t>
            </a:r>
            <a:r>
              <a:rPr dirty="0" sz="850" spc="35">
                <a:solidFill>
                  <a:srgbClr val="4D349C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4D389C"/>
                </a:solidFill>
                <a:latin typeface="Calibri"/>
                <a:cs typeface="Calibri"/>
              </a:rPr>
              <a:t>the</a:t>
            </a:r>
            <a:r>
              <a:rPr dirty="0" sz="850" spc="20">
                <a:solidFill>
                  <a:srgbClr val="4D389C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4F34A5"/>
                </a:solidFill>
                <a:latin typeface="Calibri"/>
                <a:cs typeface="Calibri"/>
              </a:rPr>
              <a:t>image</a:t>
            </a:r>
            <a:r>
              <a:rPr dirty="0" sz="850" spc="10">
                <a:solidFill>
                  <a:srgbClr val="4F34A5"/>
                </a:solidFill>
                <a:latin typeface="Calibri"/>
                <a:cs typeface="Calibri"/>
              </a:rPr>
              <a:t> </a:t>
            </a:r>
            <a:r>
              <a:rPr dirty="0" sz="850" spc="-20">
                <a:solidFill>
                  <a:srgbClr val="E6DFFF"/>
                </a:solidFill>
                <a:latin typeface="Calibri"/>
                <a:cs typeface="Calibri"/>
              </a:rPr>
              <a:t>with</a:t>
            </a:r>
            <a:r>
              <a:rPr dirty="0" sz="850" spc="-5">
                <a:solidFill>
                  <a:srgbClr val="E6DFF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pixel</a:t>
            </a:r>
            <a:r>
              <a:rPr dirty="0" sz="85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dirty="0" sz="85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EDE4FF"/>
                </a:solidFill>
                <a:latin typeface="Calibri"/>
                <a:cs typeface="Calibri"/>
              </a:rPr>
              <a:t>scaled</a:t>
            </a:r>
            <a:r>
              <a:rPr dirty="0" sz="850" spc="-5">
                <a:solidFill>
                  <a:srgbClr val="EDE4F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4D319C"/>
                </a:solidFill>
                <a:latin typeface="Calibri"/>
                <a:cs typeface="Calibri"/>
              </a:rPr>
              <a:t>to</a:t>
            </a:r>
            <a:r>
              <a:rPr dirty="0" sz="850" spc="10">
                <a:solidFill>
                  <a:srgbClr val="4D319C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CCB5FF"/>
                </a:solidFill>
                <a:latin typeface="Calibri"/>
                <a:cs typeface="Calibri"/>
              </a:rPr>
              <a:t>-1,</a:t>
            </a:r>
            <a:r>
              <a:rPr dirty="0" sz="850" spc="-40">
                <a:solidFill>
                  <a:srgbClr val="CCB5F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85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4F36AE"/>
                </a:solidFill>
                <a:latin typeface="Calibri"/>
                <a:cs typeface="Calibri"/>
              </a:rPr>
              <a:t>using</a:t>
            </a:r>
            <a:r>
              <a:rPr dirty="0" sz="850" spc="-5">
                <a:solidFill>
                  <a:srgbClr val="4F36AE"/>
                </a:solidFill>
                <a:latin typeface="Calibri"/>
                <a:cs typeface="Calibri"/>
              </a:rPr>
              <a:t> </a:t>
            </a:r>
            <a:r>
              <a:rPr dirty="0" sz="850" spc="-20">
                <a:solidFill>
                  <a:srgbClr val="B8A8EB"/>
                </a:solidFill>
                <a:latin typeface="Calibri"/>
                <a:cs typeface="Calibri"/>
              </a:rPr>
              <a:t>Tanh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0" y="2103120"/>
            <a:ext cx="8125459" cy="88900"/>
          </a:xfrm>
          <a:custGeom>
            <a:avLst/>
            <a:gdLst/>
            <a:ahLst/>
            <a:cxnLst/>
            <a:rect l="l" t="t" r="r" b="b"/>
            <a:pathLst>
              <a:path w="8125459" h="88900">
                <a:moveTo>
                  <a:pt x="8125968" y="88392"/>
                </a:moveTo>
                <a:lnTo>
                  <a:pt x="0" y="88392"/>
                </a:lnTo>
                <a:lnTo>
                  <a:pt x="0" y="0"/>
                </a:lnTo>
                <a:lnTo>
                  <a:pt x="8125968" y="0"/>
                </a:lnTo>
                <a:lnTo>
                  <a:pt x="8125968" y="88392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31987" y="2068067"/>
            <a:ext cx="43084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43654" algn="l"/>
              </a:tabLst>
            </a:pP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BatchNormalization.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activation.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0" y="2395727"/>
            <a:ext cx="8125459" cy="131445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529590" indent="-158115">
              <a:lnSpc>
                <a:spcPts val="925"/>
              </a:lnSpc>
              <a:buChar char="•"/>
              <a:tabLst>
                <a:tab pos="529590" algn="l"/>
              </a:tabLst>
            </a:pP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Upsompling</a:t>
            </a:r>
            <a:r>
              <a:rPr dirty="0" sz="900" spc="2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Block</a:t>
            </a:r>
            <a:r>
              <a:rPr dirty="0" sz="9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0" y="2590800"/>
            <a:ext cx="8125459" cy="113030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530860">
              <a:lnSpc>
                <a:spcPts val="810"/>
              </a:lnSpc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Utilizes</a:t>
            </a:r>
            <a:r>
              <a:rPr dirty="0" sz="8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Conv2DTranspose</a:t>
            </a:r>
            <a:r>
              <a:rPr dirty="0" sz="8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8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dirty="0" sz="8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8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r>
              <a:rPr dirty="0" sz="8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60">
                <a:solidFill>
                  <a:srgbClr val="FFFFFF"/>
                </a:solidFill>
                <a:latin typeface="Calibri"/>
                <a:cs typeface="Calibri"/>
              </a:rPr>
              <a:t>14x14</a:t>
            </a:r>
            <a:r>
              <a:rPr dirty="0" sz="8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8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128</a:t>
            </a:r>
            <a:r>
              <a:rPr dirty="0" sz="800" spc="3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filters.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0" y="2889504"/>
            <a:ext cx="8125459" cy="106680"/>
          </a:xfrm>
          <a:custGeom>
            <a:avLst/>
            <a:gdLst/>
            <a:ahLst/>
            <a:cxnLst/>
            <a:rect l="l" t="t" r="r" b="b"/>
            <a:pathLst>
              <a:path w="8125459" h="106680">
                <a:moveTo>
                  <a:pt x="8125968" y="106680"/>
                </a:moveTo>
                <a:lnTo>
                  <a:pt x="0" y="106680"/>
                </a:lnTo>
                <a:lnTo>
                  <a:pt x="0" y="0"/>
                </a:lnTo>
                <a:lnTo>
                  <a:pt x="8125968" y="0"/>
                </a:lnTo>
                <a:lnTo>
                  <a:pt x="8125968" y="106680"/>
                </a:lnTo>
                <a:close/>
              </a:path>
            </a:pathLst>
          </a:custGeom>
          <a:solidFill>
            <a:srgbClr val="4F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358108" y="2837941"/>
            <a:ext cx="127063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545" indent="-156845">
              <a:lnSpc>
                <a:spcPct val="100000"/>
              </a:lnSpc>
              <a:spcBef>
                <a:spcPts val="100"/>
              </a:spcBef>
              <a:buChar char="•"/>
              <a:tabLst>
                <a:tab pos="169545" algn="l"/>
              </a:tabLst>
            </a:pPr>
            <a:r>
              <a:rPr dirty="0" sz="1050" spc="-35">
                <a:solidFill>
                  <a:srgbClr val="FFFFFF"/>
                </a:solidFill>
                <a:latin typeface="Arial MT"/>
                <a:cs typeface="Arial MT"/>
              </a:rPr>
              <a:t>BotchNormolization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0" y="3084576"/>
            <a:ext cx="8125459" cy="106680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530860">
              <a:lnSpc>
                <a:spcPts val="785"/>
              </a:lnSpc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Enhances</a:t>
            </a:r>
            <a:r>
              <a:rPr dirty="0" sz="800" spc="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8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stability</a:t>
            </a:r>
            <a:r>
              <a:rPr dirty="0" sz="8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8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accelerates</a:t>
            </a:r>
            <a:r>
              <a:rPr dirty="0" sz="8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convergence</a:t>
            </a:r>
            <a:r>
              <a:rPr dirty="0" sz="800" spc="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dirty="0" sz="8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0" y="3236976"/>
            <a:ext cx="8125459" cy="106680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534035">
              <a:lnSpc>
                <a:spcPts val="810"/>
              </a:lnSpc>
            </a:pP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training.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0" y="3535679"/>
            <a:ext cx="8125459" cy="125095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528320" indent="-157480">
              <a:lnSpc>
                <a:spcPts val="919"/>
              </a:lnSpc>
              <a:buChar char="•"/>
              <a:tabLst>
                <a:tab pos="528320" algn="l"/>
              </a:tabLst>
            </a:pP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LeokgReLU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 Activation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0" y="3730752"/>
            <a:ext cx="8125459" cy="106680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534035">
              <a:lnSpc>
                <a:spcPts val="795"/>
              </a:lnSpc>
            </a:pPr>
            <a:r>
              <a:rPr dirty="0" sz="850" spc="-1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dirty="0" sz="8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Calibri"/>
                <a:cs typeface="Calibri"/>
              </a:rPr>
              <a:t>throughout</a:t>
            </a:r>
            <a:r>
              <a:rPr dirty="0" sz="85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8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dirty="0" sz="85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8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Calibri"/>
                <a:cs typeface="Calibri"/>
              </a:rPr>
              <a:t>allow </a:t>
            </a: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dirty="0" sz="8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Calibri"/>
                <a:cs typeface="Calibri"/>
              </a:rPr>
              <a:t>negative</a:t>
            </a:r>
            <a:r>
              <a:rPr dirty="0" sz="8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values,</a:t>
            </a:r>
            <a:r>
              <a:rPr dirty="0" sz="8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Calibri"/>
                <a:cs typeface="Calibri"/>
              </a:rPr>
              <a:t>improving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0" y="3883152"/>
            <a:ext cx="8125459" cy="106680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532130">
              <a:lnSpc>
                <a:spcPts val="785"/>
              </a:lnSpc>
            </a:pP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performance.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6720870" y="4245007"/>
            <a:ext cx="10350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3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ea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038748" y="4245007"/>
            <a:ext cx="5778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6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g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267709" y="4245007"/>
            <a:ext cx="647700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1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proseutotionsœ</a:t>
            </a:r>
            <a:endParaRPr sz="6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60190" y="0"/>
            <a:ext cx="2868295" cy="4569460"/>
          </a:xfrm>
          <a:custGeom>
            <a:avLst/>
            <a:gdLst/>
            <a:ahLst/>
            <a:cxnLst/>
            <a:rect l="l" t="t" r="r" b="b"/>
            <a:pathLst>
              <a:path w="2868295" h="4569460">
                <a:moveTo>
                  <a:pt x="2868168" y="4568952"/>
                </a:moveTo>
                <a:lnTo>
                  <a:pt x="0" y="4568952"/>
                </a:lnTo>
                <a:lnTo>
                  <a:pt x="0" y="0"/>
                </a:lnTo>
                <a:lnTo>
                  <a:pt x="2868168" y="0"/>
                </a:lnTo>
                <a:lnTo>
                  <a:pt x="2868168" y="4568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635309" y="1681226"/>
            <a:ext cx="2145030" cy="113728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687705" marR="19685" indent="-165735">
              <a:lnSpc>
                <a:spcPct val="100699"/>
              </a:lnSpc>
              <a:spcBef>
                <a:spcPts val="80"/>
              </a:spcBef>
            </a:pPr>
            <a:r>
              <a:rPr dirty="0" sz="1950" spc="-20">
                <a:solidFill>
                  <a:srgbClr val="FFFFFF"/>
                </a:solidFill>
                <a:latin typeface="Arial MT"/>
                <a:cs typeface="Arial MT"/>
              </a:rPr>
              <a:t>Understanding </a:t>
            </a:r>
            <a:r>
              <a:rPr dirty="0" sz="1900" spc="-10">
                <a:solidFill>
                  <a:srgbClr val="FFFFFF"/>
                </a:solidFill>
                <a:latin typeface="Arial MT"/>
                <a:cs typeface="Arial MT"/>
              </a:rPr>
              <a:t>Discriminator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Architecture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900" spc="-35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dirty="0" sz="9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components</a:t>
            </a:r>
            <a:r>
              <a:rPr dirty="0" sz="90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9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r>
              <a:rPr dirty="0" sz="9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explained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20870" y="4223765"/>
            <a:ext cx="37528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7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ea</a:t>
            </a:r>
            <a:r>
              <a:rPr dirty="0" sz="650" spc="-21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 </a:t>
            </a:r>
            <a:r>
              <a:rPr dirty="0" sz="650">
                <a:solidFill>
                  <a:srgbClr val="5028D8"/>
                </a:solidFill>
                <a:latin typeface="Consolas"/>
                <a:cs typeface="Consolas"/>
                <a:hlinkClick r:id="rId2"/>
              </a:rPr>
              <a:t>ra,</a:t>
            </a:r>
            <a:r>
              <a:rPr dirty="0" sz="650" spc="305">
                <a:solidFill>
                  <a:srgbClr val="5028D8"/>
                </a:solidFill>
                <a:latin typeface="Consolas"/>
                <a:cs typeface="Consolas"/>
                <a:hlinkClick r:id="rId2"/>
              </a:rPr>
              <a:t> </a:t>
            </a:r>
            <a:r>
              <a:rPr dirty="0" sz="650" spc="-6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g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67709" y="4223765"/>
            <a:ext cx="64770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proseutotionsg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2640" y="792115"/>
            <a:ext cx="3068955" cy="92329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75260" indent="-162560">
              <a:lnSpc>
                <a:spcPct val="100000"/>
              </a:lnSpc>
              <a:spcBef>
                <a:spcPts val="630"/>
              </a:spcBef>
              <a:buClr>
                <a:srgbClr val="5026D4"/>
              </a:buClr>
              <a:buChar char="•"/>
              <a:tabLst>
                <a:tab pos="175260" algn="l"/>
              </a:tabLst>
            </a:pPr>
            <a:r>
              <a:rPr dirty="0" sz="1050">
                <a:solidFill>
                  <a:srgbClr val="0F0F0F"/>
                </a:solidFill>
                <a:latin typeface="Calibri"/>
                <a:cs typeface="Calibri"/>
              </a:rPr>
              <a:t>Input</a:t>
            </a:r>
            <a:r>
              <a:rPr dirty="0" sz="1050" spc="-5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0C0C0C"/>
                </a:solidFill>
                <a:latin typeface="Calibri"/>
                <a:cs typeface="Calibri"/>
              </a:rPr>
              <a:t>Lager</a:t>
            </a:r>
            <a:endParaRPr sz="1050">
              <a:latin typeface="Calibri"/>
              <a:cs typeface="Calibri"/>
            </a:endParaRPr>
          </a:p>
          <a:p>
            <a:pPr marL="181610">
              <a:lnSpc>
                <a:spcPct val="100000"/>
              </a:lnSpc>
              <a:spcBef>
                <a:spcPts val="405"/>
              </a:spcBef>
            </a:pPr>
            <a:r>
              <a:rPr dirty="0" sz="800">
                <a:solidFill>
                  <a:srgbClr val="0E0E0E"/>
                </a:solidFill>
                <a:latin typeface="Calibri"/>
                <a:cs typeface="Calibri"/>
              </a:rPr>
              <a:t>Accepts</a:t>
            </a:r>
            <a:r>
              <a:rPr dirty="0" sz="800" spc="1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111111"/>
                </a:solidFill>
                <a:latin typeface="Calibri"/>
                <a:cs typeface="Calibri"/>
              </a:rPr>
              <a:t>images</a:t>
            </a:r>
            <a:r>
              <a:rPr dirty="0" sz="800" spc="114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2A2A2A"/>
                </a:solidFill>
                <a:latin typeface="Calibri"/>
                <a:cs typeface="Calibri"/>
              </a:rPr>
              <a:t>of</a:t>
            </a:r>
            <a:r>
              <a:rPr dirty="0" sz="800" spc="8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111111"/>
                </a:solidFill>
                <a:latin typeface="Calibri"/>
                <a:cs typeface="Calibri"/>
              </a:rPr>
              <a:t>size</a:t>
            </a:r>
            <a:r>
              <a:rPr dirty="0" sz="800" spc="7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800" spc="55">
                <a:solidFill>
                  <a:srgbClr val="0F0F0F"/>
                </a:solidFill>
                <a:latin typeface="Calibri"/>
                <a:cs typeface="Calibri"/>
              </a:rPr>
              <a:t>28x28</a:t>
            </a:r>
            <a:r>
              <a:rPr dirty="0" sz="800" spc="9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111111"/>
                </a:solidFill>
                <a:latin typeface="Calibri"/>
                <a:cs typeface="Calibri"/>
              </a:rPr>
              <a:t>with</a:t>
            </a:r>
            <a:r>
              <a:rPr dirty="0" sz="800" spc="9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111111"/>
                </a:solidFill>
                <a:latin typeface="Calibri"/>
                <a:cs typeface="Calibri"/>
              </a:rPr>
              <a:t>a</a:t>
            </a:r>
            <a:r>
              <a:rPr dirty="0" sz="800" spc="9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111111"/>
                </a:solidFill>
                <a:latin typeface="Calibri"/>
                <a:cs typeface="Calibri"/>
              </a:rPr>
              <a:t>single</a:t>
            </a:r>
            <a:r>
              <a:rPr dirty="0" sz="800" spc="8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0F0F0F"/>
                </a:solidFill>
                <a:latin typeface="Calibri"/>
                <a:cs typeface="Calibri"/>
              </a:rPr>
              <a:t>channel</a:t>
            </a:r>
            <a:r>
              <a:rPr dirty="0" sz="800" spc="4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2D2D2D"/>
                </a:solidFill>
                <a:latin typeface="Calibri"/>
                <a:cs typeface="Calibri"/>
              </a:rPr>
              <a:t>for</a:t>
            </a:r>
            <a:r>
              <a:rPr dirty="0" sz="800" spc="114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111111"/>
                </a:solidFill>
                <a:latin typeface="Calibri"/>
                <a:cs typeface="Calibri"/>
              </a:rPr>
              <a:t>grayscafe.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800">
              <a:latin typeface="Calibri"/>
              <a:cs typeface="Calibri"/>
            </a:endParaRPr>
          </a:p>
          <a:p>
            <a:pPr marL="176530" indent="-163830">
              <a:lnSpc>
                <a:spcPct val="100000"/>
              </a:lnSpc>
              <a:buClr>
                <a:srgbClr val="522AD6"/>
              </a:buClr>
              <a:buChar char="•"/>
              <a:tabLst>
                <a:tab pos="176530" algn="l"/>
              </a:tabLst>
            </a:pPr>
            <a:r>
              <a:rPr dirty="0" sz="1050" spc="-10">
                <a:solidFill>
                  <a:srgbClr val="0C0C0C"/>
                </a:solidFill>
                <a:latin typeface="Calibri"/>
                <a:cs typeface="Calibri"/>
              </a:rPr>
              <a:t>Convolutionol</a:t>
            </a:r>
            <a:r>
              <a:rPr dirty="0" sz="1050" spc="-1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0E0E0E"/>
                </a:solidFill>
                <a:latin typeface="Calibri"/>
                <a:cs typeface="Calibri"/>
              </a:rPr>
              <a:t>Lagers</a:t>
            </a:r>
            <a:endParaRPr sz="105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  <a:spcBef>
                <a:spcPts val="330"/>
              </a:spcBef>
            </a:pPr>
            <a:r>
              <a:rPr dirty="0" sz="900" spc="-20">
                <a:solidFill>
                  <a:srgbClr val="0E0E0E"/>
                </a:solidFill>
                <a:latin typeface="Calibri"/>
                <a:cs typeface="Calibri"/>
              </a:rPr>
              <a:t>Utilizes</a:t>
            </a:r>
            <a:r>
              <a:rPr dirty="0" sz="900" spc="3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0F0F0F"/>
                </a:solidFill>
                <a:latin typeface="Calibri"/>
                <a:cs typeface="Calibri"/>
              </a:rPr>
              <a:t>Conv2D</a:t>
            </a:r>
            <a:r>
              <a:rPr dirty="0" sz="900" spc="-1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0F0F0F"/>
                </a:solidFill>
                <a:latin typeface="Calibri"/>
                <a:cs typeface="Calibri"/>
              </a:rPr>
              <a:t>layers</a:t>
            </a:r>
            <a:r>
              <a:rPr dirty="0" sz="90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151515"/>
                </a:solidFill>
                <a:latin typeface="Calibri"/>
                <a:cs typeface="Calibri"/>
              </a:rPr>
              <a:t>for</a:t>
            </a:r>
            <a:r>
              <a:rPr dirty="0" sz="900" spc="2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0E0E0E"/>
                </a:solidFill>
                <a:latin typeface="Calibri"/>
                <a:cs typeface="Calibri"/>
              </a:rPr>
              <a:t>feature</a:t>
            </a:r>
            <a:r>
              <a:rPr dirty="0" sz="900" spc="-1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0F0F0F"/>
                </a:solidFill>
                <a:latin typeface="Calibri"/>
                <a:cs typeface="Calibri"/>
              </a:rPr>
              <a:t>extraction</a:t>
            </a:r>
            <a:r>
              <a:rPr dirty="0" sz="900" spc="3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50">
                <a:solidFill>
                  <a:srgbClr val="0F0F0F"/>
                </a:solidFill>
                <a:latin typeface="Calibri"/>
                <a:cs typeface="Calibri"/>
              </a:rPr>
              <a:t>with</a:t>
            </a:r>
            <a:r>
              <a:rPr dirty="0" sz="900" spc="1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0F0F0F"/>
                </a:solidFill>
                <a:latin typeface="Calibri"/>
                <a:cs typeface="Calibri"/>
              </a:rPr>
              <a:t>downsampling.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2640" y="1785747"/>
            <a:ext cx="3410585" cy="42037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75260" indent="-162560">
              <a:lnSpc>
                <a:spcPct val="100000"/>
              </a:lnSpc>
              <a:spcBef>
                <a:spcPts val="509"/>
              </a:spcBef>
              <a:buClr>
                <a:srgbClr val="502AD4"/>
              </a:buClr>
              <a:buChar char="•"/>
              <a:tabLst>
                <a:tab pos="175260" algn="l"/>
              </a:tabLst>
            </a:pPr>
            <a:r>
              <a:rPr dirty="0" sz="1050">
                <a:solidFill>
                  <a:srgbClr val="0E0E0E"/>
                </a:solidFill>
                <a:latin typeface="Calibri"/>
                <a:cs typeface="Calibri"/>
              </a:rPr>
              <a:t>Leakg</a:t>
            </a:r>
            <a:r>
              <a:rPr dirty="0" sz="1050" spc="8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0F0F0F"/>
                </a:solidFill>
                <a:latin typeface="Calibri"/>
                <a:cs typeface="Calibri"/>
              </a:rPr>
              <a:t>ReLU</a:t>
            </a:r>
            <a:r>
              <a:rPr dirty="0" sz="1050" spc="11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0E0E0E"/>
                </a:solidFill>
                <a:latin typeface="Calibri"/>
                <a:cs typeface="Calibri"/>
              </a:rPr>
              <a:t>Activation</a:t>
            </a:r>
            <a:endParaRPr sz="105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  <a:spcBef>
                <a:spcPts val="355"/>
              </a:spcBef>
            </a:pPr>
            <a:r>
              <a:rPr dirty="0" sz="900" spc="-20">
                <a:solidFill>
                  <a:srgbClr val="0E0E0E"/>
                </a:solidFill>
                <a:latin typeface="Calibri"/>
                <a:cs typeface="Calibri"/>
              </a:rPr>
              <a:t>Employs</a:t>
            </a:r>
            <a:r>
              <a:rPr dirty="0" sz="900" spc="4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0E0E0E"/>
                </a:solidFill>
                <a:latin typeface="Calibri"/>
                <a:cs typeface="Calibri"/>
              </a:rPr>
              <a:t>LeakyReLU</a:t>
            </a:r>
            <a:r>
              <a:rPr dirty="0" sz="900" spc="3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0E0E0E"/>
                </a:solidFill>
                <a:latin typeface="Calibri"/>
                <a:cs typeface="Calibri"/>
              </a:rPr>
              <a:t>to</a:t>
            </a:r>
            <a:r>
              <a:rPr dirty="0" sz="900" spc="-1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0C0C0C"/>
                </a:solidFill>
                <a:latin typeface="Calibri"/>
                <a:cs typeface="Calibri"/>
              </a:rPr>
              <a:t>introduce</a:t>
            </a:r>
            <a:r>
              <a:rPr dirty="0" sz="900" spc="2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0E0E0E"/>
                </a:solidFill>
                <a:latin typeface="Calibri"/>
                <a:cs typeface="Calibri"/>
              </a:rPr>
              <a:t>non-</a:t>
            </a:r>
            <a:r>
              <a:rPr dirty="0" sz="900" spc="-30">
                <a:solidFill>
                  <a:srgbClr val="0E0E0E"/>
                </a:solidFill>
                <a:latin typeface="Calibri"/>
                <a:cs typeface="Calibri"/>
              </a:rPr>
              <a:t>linearity,</a:t>
            </a:r>
            <a:r>
              <a:rPr dirty="0" sz="900" spc="-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0F0F0F"/>
                </a:solidFill>
                <a:latin typeface="Calibri"/>
                <a:cs typeface="Calibri"/>
              </a:rPr>
              <a:t>helping</a:t>
            </a:r>
            <a:r>
              <a:rPr dirty="0" sz="900" spc="-2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111111"/>
                </a:solidFill>
                <a:latin typeface="Calibri"/>
                <a:cs typeface="Calibri"/>
              </a:rPr>
              <a:t>in</a:t>
            </a:r>
            <a:r>
              <a:rPr dirty="0" sz="900" spc="-3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0C0C0C"/>
                </a:solidFill>
                <a:latin typeface="Calibri"/>
                <a:cs typeface="Calibri"/>
              </a:rPr>
              <a:t>better</a:t>
            </a:r>
            <a:r>
              <a:rPr dirty="0" sz="900" spc="2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0E0E0E"/>
                </a:solidFill>
                <a:latin typeface="Calibri"/>
                <a:cs typeface="Calibri"/>
              </a:rPr>
              <a:t>learning.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2640" y="2280031"/>
            <a:ext cx="3047365" cy="413384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75260" indent="-162560">
              <a:lnSpc>
                <a:spcPct val="100000"/>
              </a:lnSpc>
              <a:spcBef>
                <a:spcPts val="484"/>
              </a:spcBef>
              <a:buClr>
                <a:srgbClr val="522AD4"/>
              </a:buClr>
              <a:buChar char="•"/>
              <a:tabLst>
                <a:tab pos="175260" algn="l"/>
              </a:tabLst>
            </a:pPr>
            <a:r>
              <a:rPr dirty="0" sz="1050">
                <a:solidFill>
                  <a:srgbClr val="0F0F0F"/>
                </a:solidFill>
                <a:latin typeface="Calibri"/>
                <a:cs typeface="Calibri"/>
              </a:rPr>
              <a:t>Dropout</a:t>
            </a:r>
            <a:r>
              <a:rPr dirty="0" sz="1050" spc="-5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0F0F0F"/>
                </a:solidFill>
                <a:latin typeface="Calibri"/>
                <a:cs typeface="Calibri"/>
              </a:rPr>
              <a:t>Regularizotion</a:t>
            </a:r>
            <a:endParaRPr sz="105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  <a:spcBef>
                <a:spcPts val="330"/>
              </a:spcBef>
            </a:pPr>
            <a:r>
              <a:rPr dirty="0" sz="900" spc="-20">
                <a:solidFill>
                  <a:srgbClr val="0F0F0F"/>
                </a:solidFill>
                <a:latin typeface="Calibri"/>
                <a:cs typeface="Calibri"/>
              </a:rPr>
              <a:t>Incorporates</a:t>
            </a:r>
            <a:r>
              <a:rPr dirty="0" sz="900" spc="2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0F0F0F"/>
                </a:solidFill>
                <a:latin typeface="Calibri"/>
                <a:cs typeface="Calibri"/>
              </a:rPr>
              <a:t>Dropout</a:t>
            </a:r>
            <a:r>
              <a:rPr dirty="0" sz="900" spc="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0E0E0E"/>
                </a:solidFill>
                <a:latin typeface="Calibri"/>
                <a:cs typeface="Calibri"/>
              </a:rPr>
              <a:t>layers</a:t>
            </a:r>
            <a:r>
              <a:rPr dirty="0" sz="900" spc="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900" spc="-55">
                <a:solidFill>
                  <a:srgbClr val="111111"/>
                </a:solidFill>
                <a:latin typeface="Calibri"/>
                <a:cs typeface="Calibri"/>
              </a:rPr>
              <a:t>to</a:t>
            </a:r>
            <a:r>
              <a:rPr dirty="0" sz="900" spc="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0E0E0E"/>
                </a:solidFill>
                <a:latin typeface="Calibri"/>
                <a:cs typeface="Calibri"/>
              </a:rPr>
              <a:t>reduce</a:t>
            </a:r>
            <a:r>
              <a:rPr dirty="0" sz="900" spc="-1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0E0E0E"/>
                </a:solidFill>
                <a:latin typeface="Calibri"/>
                <a:cs typeface="Calibri"/>
              </a:rPr>
              <a:t>overfitting</a:t>
            </a:r>
            <a:r>
              <a:rPr dirty="0" sz="900" spc="1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0F0F0F"/>
                </a:solidFill>
                <a:latin typeface="Calibri"/>
                <a:cs typeface="Calibri"/>
              </a:rPr>
              <a:t>during</a:t>
            </a:r>
            <a:r>
              <a:rPr dirty="0" sz="900" spc="-1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0C0C0C"/>
                </a:solidFill>
                <a:latin typeface="Calibri"/>
                <a:cs typeface="Calibri"/>
              </a:rPr>
              <a:t>training.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2640" y="2770758"/>
            <a:ext cx="3192145" cy="90106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75260" indent="-162560">
              <a:lnSpc>
                <a:spcPct val="100000"/>
              </a:lnSpc>
              <a:spcBef>
                <a:spcPts val="484"/>
              </a:spcBef>
              <a:buClr>
                <a:srgbClr val="542AE1"/>
              </a:buClr>
              <a:buChar char="•"/>
              <a:tabLst>
                <a:tab pos="175260" algn="l"/>
              </a:tabLst>
            </a:pPr>
            <a:r>
              <a:rPr dirty="0" sz="1050">
                <a:solidFill>
                  <a:srgbClr val="0E0E0E"/>
                </a:solidFill>
                <a:latin typeface="Calibri"/>
                <a:cs typeface="Calibri"/>
              </a:rPr>
              <a:t>Flattening</a:t>
            </a:r>
            <a:r>
              <a:rPr dirty="0" sz="1050" spc="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0F0F0F"/>
                </a:solidFill>
                <a:latin typeface="Calibri"/>
                <a:cs typeface="Calibri"/>
              </a:rPr>
              <a:t>Output</a:t>
            </a:r>
            <a:endParaRPr sz="105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330"/>
              </a:spcBef>
            </a:pPr>
            <a:r>
              <a:rPr dirty="0" sz="900" spc="-30">
                <a:solidFill>
                  <a:srgbClr val="111111"/>
                </a:solidFill>
                <a:latin typeface="Calibri"/>
                <a:cs typeface="Calibri"/>
              </a:rPr>
              <a:t>Transforms</a:t>
            </a:r>
            <a:r>
              <a:rPr dirty="0" sz="900" spc="5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282828"/>
                </a:solidFill>
                <a:latin typeface="Calibri"/>
                <a:cs typeface="Calibri"/>
              </a:rPr>
              <a:t>the</a:t>
            </a:r>
            <a:r>
              <a:rPr dirty="0" sz="900" spc="-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131313"/>
                </a:solidFill>
                <a:latin typeface="Calibri"/>
                <a:cs typeface="Calibri"/>
              </a:rPr>
              <a:t>output</a:t>
            </a:r>
            <a:r>
              <a:rPr dirty="0" sz="900" spc="4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111111"/>
                </a:solidFill>
                <a:latin typeface="Calibri"/>
                <a:cs typeface="Calibri"/>
              </a:rPr>
              <a:t>from</a:t>
            </a:r>
            <a:r>
              <a:rPr dirty="0" sz="900" spc="2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0F0F0F"/>
                </a:solidFill>
                <a:latin typeface="Calibri"/>
                <a:cs typeface="Calibri"/>
              </a:rPr>
              <a:t>convolutional</a:t>
            </a:r>
            <a:r>
              <a:rPr dirty="0" sz="900" spc="3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0F0F0F"/>
                </a:solidFill>
                <a:latin typeface="Calibri"/>
                <a:cs typeface="Calibri"/>
              </a:rPr>
              <a:t>layers</a:t>
            </a:r>
            <a:r>
              <a:rPr dirty="0" sz="900" spc="1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111111"/>
                </a:solidFill>
                <a:latin typeface="Calibri"/>
                <a:cs typeface="Calibri"/>
              </a:rPr>
              <a:t>into</a:t>
            </a:r>
            <a:r>
              <a:rPr dirty="0" sz="900" spc="-1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A2A2A"/>
                </a:solidFill>
                <a:latin typeface="Calibri"/>
                <a:cs typeface="Calibri"/>
              </a:rPr>
              <a:t>a</a:t>
            </a:r>
            <a:r>
              <a:rPr dirty="0" sz="900" spc="-7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0F0F0F"/>
                </a:solidFill>
                <a:latin typeface="Calibri"/>
                <a:cs typeface="Calibri"/>
              </a:rPr>
              <a:t>single</a:t>
            </a:r>
            <a:r>
              <a:rPr dirty="0" sz="900" spc="2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0E0E0E"/>
                </a:solidFill>
                <a:latin typeface="Calibri"/>
                <a:cs typeface="Calibri"/>
              </a:rPr>
              <a:t>vector.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900">
              <a:latin typeface="Calibri"/>
              <a:cs typeface="Calibri"/>
            </a:endParaRPr>
          </a:p>
          <a:p>
            <a:pPr marL="175260" indent="-162560">
              <a:lnSpc>
                <a:spcPct val="100000"/>
              </a:lnSpc>
              <a:buClr>
                <a:srgbClr val="4F26D4"/>
              </a:buClr>
              <a:buChar char="•"/>
              <a:tabLst>
                <a:tab pos="175260" algn="l"/>
              </a:tabLst>
            </a:pPr>
            <a:r>
              <a:rPr dirty="0" sz="1050">
                <a:solidFill>
                  <a:srgbClr val="111111"/>
                </a:solidFill>
                <a:latin typeface="Calibri"/>
                <a:cs typeface="Calibri"/>
              </a:rPr>
              <a:t>Final</a:t>
            </a:r>
            <a:r>
              <a:rPr dirty="0" sz="1050" spc="-3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0F0F0F"/>
                </a:solidFill>
                <a:latin typeface="Calibri"/>
                <a:cs typeface="Calibri"/>
              </a:rPr>
              <a:t>Dense</a:t>
            </a:r>
            <a:r>
              <a:rPr dirty="0" sz="1050" spc="-2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0F0F0F"/>
                </a:solidFill>
                <a:latin typeface="Calibri"/>
                <a:cs typeface="Calibri"/>
              </a:rPr>
              <a:t>Lager</a:t>
            </a:r>
            <a:endParaRPr sz="1050">
              <a:latin typeface="Calibri"/>
              <a:cs typeface="Calibri"/>
            </a:endParaRPr>
          </a:p>
          <a:p>
            <a:pPr marL="180975">
              <a:lnSpc>
                <a:spcPct val="100000"/>
              </a:lnSpc>
              <a:spcBef>
                <a:spcPts val="330"/>
              </a:spcBef>
            </a:pPr>
            <a:r>
              <a:rPr dirty="0" sz="900" spc="-35">
                <a:solidFill>
                  <a:srgbClr val="0E0E0E"/>
                </a:solidFill>
                <a:latin typeface="Calibri"/>
                <a:cs typeface="Calibri"/>
              </a:rPr>
              <a:t>Outputs</a:t>
            </a:r>
            <a:r>
              <a:rPr dirty="0" sz="900" spc="1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a </a:t>
            </a:r>
            <a:r>
              <a:rPr dirty="0" sz="900" spc="-20">
                <a:solidFill>
                  <a:srgbClr val="0F0F0F"/>
                </a:solidFill>
                <a:latin typeface="Calibri"/>
                <a:cs typeface="Calibri"/>
              </a:rPr>
              <a:t>single</a:t>
            </a:r>
            <a:r>
              <a:rPr dirty="0" sz="900" spc="3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0F0F0F"/>
                </a:solidFill>
                <a:latin typeface="Calibri"/>
                <a:cs typeface="Calibri"/>
              </a:rPr>
              <a:t>value</a:t>
            </a:r>
            <a:r>
              <a:rPr dirty="0" sz="900" spc="-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0F0F0F"/>
                </a:solidFill>
                <a:latin typeface="Calibri"/>
                <a:cs typeface="Calibri"/>
              </a:rPr>
              <a:t>(0</a:t>
            </a:r>
            <a:r>
              <a:rPr dirty="0" sz="900" spc="1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50">
                <a:solidFill>
                  <a:srgbClr val="111111"/>
                </a:solidFill>
                <a:latin typeface="Calibri"/>
                <a:cs typeface="Calibri"/>
              </a:rPr>
              <a:t>or</a:t>
            </a:r>
            <a:r>
              <a:rPr dirty="0" sz="900" spc="-6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111111"/>
                </a:solidFill>
                <a:latin typeface="Calibri"/>
                <a:cs typeface="Calibri"/>
              </a:rPr>
              <a:t>1)</a:t>
            </a:r>
            <a:r>
              <a:rPr dirty="0" sz="900" spc="-3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0F0F0F"/>
                </a:solidFill>
                <a:latin typeface="Calibri"/>
                <a:cs typeface="Calibri"/>
              </a:rPr>
              <a:t>indicating</a:t>
            </a:r>
            <a:r>
              <a:rPr dirty="0" sz="900" spc="1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0F0F0F"/>
                </a:solidFill>
                <a:latin typeface="Calibri"/>
                <a:cs typeface="Calibri"/>
              </a:rPr>
              <a:t>real</a:t>
            </a:r>
            <a:r>
              <a:rPr dirty="0" sz="900" spc="-7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0F0F0F"/>
                </a:solidFill>
                <a:latin typeface="Calibri"/>
                <a:cs typeface="Calibri"/>
              </a:rPr>
              <a:t>or</a:t>
            </a:r>
            <a:r>
              <a:rPr dirty="0" sz="900" spc="-2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0E0E0E"/>
                </a:solidFill>
                <a:latin typeface="Calibri"/>
                <a:cs typeface="Calibri"/>
              </a:rPr>
              <a:t>fake</a:t>
            </a:r>
            <a:r>
              <a:rPr dirty="0" sz="900" spc="-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0F0F0F"/>
                </a:solidFill>
                <a:latin typeface="Calibri"/>
                <a:cs typeface="Calibri"/>
              </a:rPr>
              <a:t>image.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29184"/>
            <a:ext cx="8125459" cy="113030"/>
          </a:xfrm>
          <a:custGeom>
            <a:avLst/>
            <a:gdLst/>
            <a:ahLst/>
            <a:cxnLst/>
            <a:rect l="l" t="t" r="r" b="b"/>
            <a:pathLst>
              <a:path w="8125459" h="113029">
                <a:moveTo>
                  <a:pt x="8125968" y="112776"/>
                </a:moveTo>
                <a:lnTo>
                  <a:pt x="0" y="112776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2776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840603" y="290829"/>
            <a:ext cx="91757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Tra</a:t>
            </a:r>
            <a:r>
              <a:rPr dirty="0" sz="85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-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85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dirty="0" sz="8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6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dirty="0" sz="85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Proe</a:t>
            </a:r>
            <a:r>
              <a:rPr dirty="0" sz="8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45">
                <a:solidFill>
                  <a:srgbClr val="FFFFFF"/>
                </a:solidFill>
                <a:latin typeface="Calibri"/>
                <a:cs typeface="Calibri"/>
              </a:rPr>
              <a:t>ess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579119"/>
            <a:ext cx="8125459" cy="393700"/>
          </a:xfrm>
          <a:prstGeom prst="rect"/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4194810">
              <a:lnSpc>
                <a:spcPts val="3095"/>
              </a:lnSpc>
            </a:pPr>
            <a:r>
              <a:rPr dirty="0" sz="3600" spc="-170">
                <a:latin typeface="Arial MT"/>
                <a:cs typeface="Arial MT"/>
              </a:rPr>
              <a:t>Training</a:t>
            </a:r>
            <a:r>
              <a:rPr dirty="0" sz="3600" spc="-50">
                <a:latin typeface="Arial MT"/>
                <a:cs typeface="Arial MT"/>
              </a:rPr>
              <a:t> </a:t>
            </a:r>
            <a:r>
              <a:rPr dirty="0" sz="3600" spc="-260">
                <a:latin typeface="Arial MT"/>
                <a:cs typeface="Arial MT"/>
              </a:rPr>
              <a:t>Process</a:t>
            </a:r>
            <a:r>
              <a:rPr dirty="0" sz="3600" spc="35">
                <a:latin typeface="Arial MT"/>
                <a:cs typeface="Arial MT"/>
              </a:rPr>
              <a:t> </a:t>
            </a:r>
            <a:r>
              <a:rPr dirty="0" sz="3600" spc="-35">
                <a:latin typeface="Arial MT"/>
                <a:cs typeface="Arial MT"/>
              </a:rPr>
              <a:t>of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0" y="1024127"/>
            <a:ext cx="8125459" cy="314325"/>
          </a:xfrm>
          <a:prstGeom prst="rect">
            <a:avLst/>
          </a:prstGeom>
          <a:solidFill>
            <a:srgbClr val="5228D8"/>
          </a:solidFill>
        </p:spPr>
        <p:txBody>
          <a:bodyPr wrap="square" lIns="0" tIns="0" rIns="0" bIns="0" rtlCol="0" vert="horz">
            <a:spAutoFit/>
          </a:bodyPr>
          <a:lstStyle/>
          <a:p>
            <a:pPr marL="3456304">
              <a:lnSpc>
                <a:spcPts val="2470"/>
              </a:lnSpc>
            </a:pPr>
            <a:r>
              <a:rPr dirty="0" sz="3650" spc="-30">
                <a:solidFill>
                  <a:srgbClr val="FFFFFF"/>
                </a:solidFill>
                <a:latin typeface="Calibri"/>
                <a:cs typeface="Calibri"/>
              </a:rPr>
              <a:t>Generotive</a:t>
            </a:r>
            <a:r>
              <a:rPr dirty="0" sz="365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50" spc="-10">
                <a:solidFill>
                  <a:srgbClr val="FFFFFF"/>
                </a:solidFill>
                <a:latin typeface="Calibri"/>
                <a:cs typeface="Calibri"/>
              </a:rPr>
              <a:t>Adversoriol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1456944"/>
            <a:ext cx="8125459" cy="320040"/>
          </a:xfrm>
          <a:custGeom>
            <a:avLst/>
            <a:gdLst/>
            <a:ahLst/>
            <a:cxnLst/>
            <a:rect l="l" t="t" r="r" b="b"/>
            <a:pathLst>
              <a:path w="8125459" h="320039">
                <a:moveTo>
                  <a:pt x="8125968" y="320040"/>
                </a:moveTo>
                <a:lnTo>
                  <a:pt x="0" y="320040"/>
                </a:lnTo>
                <a:lnTo>
                  <a:pt x="0" y="0"/>
                </a:lnTo>
                <a:lnTo>
                  <a:pt x="8125968" y="0"/>
                </a:lnTo>
                <a:lnTo>
                  <a:pt x="8125968" y="320040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934964" y="1310385"/>
            <a:ext cx="1815464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-10">
                <a:solidFill>
                  <a:srgbClr val="FFFFFF"/>
                </a:solidFill>
                <a:latin typeface="Calibri"/>
                <a:cs typeface="Calibri"/>
              </a:rPr>
              <a:t>Net</a:t>
            </a:r>
            <a:r>
              <a:rPr dirty="0" sz="3550" spc="-10">
                <a:solidFill>
                  <a:srgbClr val="FFFFFF"/>
                </a:solidFill>
                <a:latin typeface="Calibri"/>
                <a:cs typeface="Calibri"/>
              </a:rPr>
              <a:t>wo</a:t>
            </a:r>
            <a:r>
              <a:rPr dirty="0" sz="3550" spc="-10">
                <a:solidFill>
                  <a:srgbClr val="FFFFFF"/>
                </a:solidFill>
                <a:latin typeface="Calibri"/>
                <a:cs typeface="Calibri"/>
              </a:rPr>
              <a:t>rks</a:t>
            </a:r>
            <a:endParaRPr sz="35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0" y="3877055"/>
            <a:ext cx="8125459" cy="125095"/>
          </a:xfrm>
          <a:prstGeom prst="rect">
            <a:avLst/>
          </a:prstGeom>
          <a:solidFill>
            <a:srgbClr val="5228D8"/>
          </a:solidFill>
        </p:spPr>
        <p:txBody>
          <a:bodyPr wrap="square" lIns="0" tIns="0" rIns="0" bIns="0" rtlCol="0" vert="horz">
            <a:spAutoFit/>
          </a:bodyPr>
          <a:lstStyle/>
          <a:p>
            <a:pPr marL="3061970">
              <a:lnSpc>
                <a:spcPts val="935"/>
              </a:lnSpc>
            </a:pPr>
            <a:r>
              <a:rPr dirty="0" sz="950">
                <a:solidFill>
                  <a:srgbClr val="AA90F6"/>
                </a:solidFill>
                <a:latin typeface="Calibri"/>
                <a:cs typeface="Calibri"/>
              </a:rPr>
              <a:t>This</a:t>
            </a:r>
            <a:r>
              <a:rPr dirty="0" sz="950" spc="65">
                <a:solidFill>
                  <a:srgbClr val="AA90F6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A791E1"/>
                </a:solidFill>
                <a:latin typeface="Calibri"/>
                <a:cs typeface="Calibri"/>
              </a:rPr>
              <a:t>section</a:t>
            </a:r>
            <a:r>
              <a:rPr dirty="0" sz="950" spc="40">
                <a:solidFill>
                  <a:srgbClr val="A791E1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B89EFF"/>
                </a:solidFill>
                <a:latin typeface="Calibri"/>
                <a:cs typeface="Calibri"/>
              </a:rPr>
              <a:t>outlines</a:t>
            </a:r>
            <a:r>
              <a:rPr dirty="0" sz="950" spc="100">
                <a:solidFill>
                  <a:srgbClr val="B89E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F0EBFF"/>
                </a:solidFill>
                <a:latin typeface="Calibri"/>
                <a:cs typeface="Calibri"/>
              </a:rPr>
              <a:t>the</a:t>
            </a:r>
            <a:r>
              <a:rPr dirty="0" sz="950" spc="65">
                <a:solidFill>
                  <a:srgbClr val="F0EB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50389A"/>
                </a:solidFill>
                <a:latin typeface="Calibri"/>
                <a:cs typeface="Calibri"/>
              </a:rPr>
              <a:t>training</a:t>
            </a:r>
            <a:r>
              <a:rPr dirty="0" sz="950" spc="105">
                <a:solidFill>
                  <a:srgbClr val="50389A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806EC3"/>
                </a:solidFill>
                <a:latin typeface="Calibri"/>
                <a:cs typeface="Calibri"/>
              </a:rPr>
              <a:t>procedure</a:t>
            </a:r>
            <a:r>
              <a:rPr dirty="0" sz="950" spc="100">
                <a:solidFill>
                  <a:srgbClr val="806EC3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DBC6FF"/>
                </a:solidFill>
                <a:latin typeface="Calibri"/>
                <a:cs typeface="Calibri"/>
              </a:rPr>
              <a:t>for</a:t>
            </a:r>
            <a:r>
              <a:rPr dirty="0" sz="950" spc="85">
                <a:solidFill>
                  <a:srgbClr val="DBC6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AF97EF"/>
                </a:solidFill>
                <a:latin typeface="Calibri"/>
                <a:cs typeface="Calibri"/>
              </a:rPr>
              <a:t>GANs,</a:t>
            </a:r>
            <a:r>
              <a:rPr dirty="0" sz="950" spc="55">
                <a:solidFill>
                  <a:srgbClr val="AF97E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7762B1"/>
                </a:solidFill>
                <a:latin typeface="Calibri"/>
                <a:cs typeface="Calibri"/>
              </a:rPr>
              <a:t>detailing</a:t>
            </a:r>
            <a:r>
              <a:rPr dirty="0" sz="950" spc="150">
                <a:solidFill>
                  <a:srgbClr val="7762B1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F4EDFF"/>
                </a:solidFill>
                <a:latin typeface="Calibri"/>
                <a:cs typeface="Calibri"/>
              </a:rPr>
              <a:t>the</a:t>
            </a:r>
            <a:r>
              <a:rPr dirty="0" sz="950" spc="55">
                <a:solidFill>
                  <a:srgbClr val="F4ED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806DC1"/>
                </a:solidFill>
                <a:latin typeface="Calibri"/>
                <a:cs typeface="Calibri"/>
              </a:rPr>
              <a:t>iterative</a:t>
            </a:r>
            <a:r>
              <a:rPr dirty="0" sz="950" spc="135">
                <a:solidFill>
                  <a:srgbClr val="806DC1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D1C1FF"/>
                </a:solidFill>
                <a:latin typeface="Calibri"/>
                <a:cs typeface="Calibri"/>
              </a:rPr>
              <a:t>training</a:t>
            </a:r>
            <a:r>
              <a:rPr dirty="0" sz="950" spc="80">
                <a:solidFill>
                  <a:srgbClr val="D1C1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E1D1FF"/>
                </a:solidFill>
                <a:latin typeface="Calibri"/>
                <a:cs typeface="Calibri"/>
              </a:rPr>
              <a:t>of</a:t>
            </a:r>
            <a:r>
              <a:rPr dirty="0" sz="950" spc="114">
                <a:solidFill>
                  <a:srgbClr val="E1D1FF"/>
                </a:solidFill>
                <a:latin typeface="Calibri"/>
                <a:cs typeface="Calibri"/>
              </a:rPr>
              <a:t> </a:t>
            </a:r>
            <a:r>
              <a:rPr dirty="0" sz="950" spc="-20">
                <a:solidFill>
                  <a:srgbClr val="A593DF"/>
                </a:solidFill>
                <a:latin typeface="Calibri"/>
                <a:cs typeface="Calibri"/>
              </a:rPr>
              <a:t>both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0" y="4047744"/>
            <a:ext cx="8125459" cy="131445"/>
          </a:xfrm>
          <a:prstGeom prst="rect">
            <a:avLst/>
          </a:prstGeom>
          <a:solidFill>
            <a:srgbClr val="5028D8"/>
          </a:solidFill>
        </p:spPr>
        <p:txBody>
          <a:bodyPr wrap="square" lIns="0" tIns="0" rIns="0" bIns="0" rtlCol="0" vert="horz">
            <a:spAutoFit/>
          </a:bodyPr>
          <a:lstStyle/>
          <a:p>
            <a:pPr marL="4612005">
              <a:lnSpc>
                <a:spcPts val="960"/>
              </a:lnSpc>
            </a:pPr>
            <a:r>
              <a:rPr dirty="0" sz="950">
                <a:solidFill>
                  <a:srgbClr val="836ED4"/>
                </a:solidFill>
                <a:latin typeface="Calibri"/>
                <a:cs typeface="Calibri"/>
              </a:rPr>
              <a:t>the</a:t>
            </a:r>
            <a:r>
              <a:rPr dirty="0" sz="950" spc="40">
                <a:solidFill>
                  <a:srgbClr val="836ED4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DDCAFF"/>
                </a:solidFill>
                <a:latin typeface="Calibri"/>
                <a:cs typeface="Calibri"/>
              </a:rPr>
              <a:t>discriminator</a:t>
            </a:r>
            <a:r>
              <a:rPr dirty="0" sz="950" spc="190">
                <a:solidFill>
                  <a:srgbClr val="DDCA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B3A3E6"/>
                </a:solidFill>
                <a:latin typeface="Calibri"/>
                <a:cs typeface="Calibri"/>
              </a:rPr>
              <a:t>and</a:t>
            </a:r>
            <a:r>
              <a:rPr dirty="0" sz="950" spc="60">
                <a:solidFill>
                  <a:srgbClr val="B3A3E6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CFBCFF"/>
                </a:solidFill>
                <a:latin typeface="Calibri"/>
                <a:cs typeface="Calibri"/>
              </a:rPr>
              <a:t>the</a:t>
            </a:r>
            <a:r>
              <a:rPr dirty="0" sz="950" spc="70">
                <a:solidFill>
                  <a:srgbClr val="CFBCFF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B8ACE1"/>
                </a:solidFill>
                <a:latin typeface="Calibri"/>
                <a:cs typeface="Calibri"/>
              </a:rPr>
              <a:t>generator</a:t>
            </a:r>
            <a:r>
              <a:rPr dirty="0" sz="950" spc="120">
                <a:solidFill>
                  <a:srgbClr val="B8ACE1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A38CED"/>
                </a:solidFill>
                <a:latin typeface="Calibri"/>
                <a:cs typeface="Calibri"/>
              </a:rPr>
              <a:t>for</a:t>
            </a:r>
            <a:r>
              <a:rPr dirty="0" sz="950" spc="60">
                <a:solidFill>
                  <a:srgbClr val="A38CED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52389E"/>
                </a:solidFill>
                <a:latin typeface="Calibri"/>
                <a:cs typeface="Calibri"/>
              </a:rPr>
              <a:t>optimal</a:t>
            </a:r>
            <a:r>
              <a:rPr dirty="0" sz="950" spc="5">
                <a:solidFill>
                  <a:srgbClr val="52389E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F4E4FF"/>
                </a:solidFill>
                <a:latin typeface="Calibri"/>
                <a:cs typeface="Calibri"/>
              </a:rPr>
              <a:t>performance.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502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720870" y="4245007"/>
            <a:ext cx="10350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3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ea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038748" y="4245007"/>
            <a:ext cx="57785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65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g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267709" y="4245007"/>
            <a:ext cx="647700" cy="107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15"/>
              </a:lnSpc>
            </a:pPr>
            <a:r>
              <a:rPr dirty="0" sz="650" spc="-1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proseutotionsœ</a:t>
            </a:r>
            <a:endParaRPr sz="6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2025-04-21T07:55:36Z</dcterms:created>
  <dcterms:modified xsi:type="dcterms:W3CDTF">2025-04-21T07:55:36Z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2025-04-21T00:00:00Z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2025-04-21T00:00:00Z</vt:filetime>
  </property>
</Properties>
</file>