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17"/>
  </p:notesMasterIdLst>
  <p:sldIdLst>
    <p:sldId id="256" r:id="rId4"/>
    <p:sldId id="257" r:id="rId5"/>
    <p:sldId id="265" r:id="rId6"/>
    <p:sldId id="267" r:id="rId7"/>
    <p:sldId id="268" r:id="rId8"/>
    <p:sldId id="258" r:id="rId9"/>
    <p:sldId id="266" r:id="rId10"/>
    <p:sldId id="261" r:id="rId11"/>
    <p:sldId id="260" r:id="rId12"/>
    <p:sldId id="262" r:id="rId13"/>
    <p:sldId id="259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700986-4D31-4E29-9F07-360E1428FC4E}" v="28" dt="2024-05-30T01:13:15.630"/>
    <p1510:client id="{22CCF383-B8E2-7CB8-BB67-3117BA9B015E}" v="23" dt="2024-05-30T00:14:23.627"/>
    <p1510:client id="{48C19946-DEA4-4CEE-BF0C-949575DF4804}" v="193" dt="2024-05-29T20:41:31.592"/>
    <p1510:client id="{5CA2BBC5-F6A7-327F-D474-525CE2C8041E}" v="7" dt="2024-05-30T00:50:15.085"/>
    <p1510:client id="{8D2431E7-3F85-4005-A351-CF076C699D72}" v="1" dt="2024-05-29T23:14:07.546"/>
    <p1510:client id="{BE44B5AC-B980-4C0C-83DA-855198AE98BA}" v="5" dt="2024-05-30T01:43:39.340"/>
    <p1510:client id="{C643606B-3AB7-473E-A6E6-E6B760C9DA53}" v="611" dt="2024-05-29T05:16:02.616"/>
    <p1510:client id="{C652EA40-3C3D-41A9-B1F7-A254BB8C94C3}" v="5" dt="2024-05-30T00:20:18.455"/>
    <p1510:client id="{CABB54EC-9ABC-5039-1542-7FBA11C24700}" v="1" dt="2024-05-29T19:23:04.920"/>
    <p1510:client id="{D1CFBA3C-45C6-18F3-76C3-003E13EE58F0}" v="4" dt="2024-05-30T00:49:50.716"/>
    <p1510:client id="{D90279E9-D811-2EA2-1290-6C2DCDC1BD50}" v="27" dt="2024-05-29T19:01:21.0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CAAB9-BC79-415A-87AB-64EB4D7D047D}" type="datetimeFigureOut">
              <a:t>5/29/2024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21343-B83C-402A-A3DD-2BB25C4FE8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67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SitterRatings/TopRatedSitters?:language=en-US&amp;publish=yes&amp;:sid=&amp;:display_count=n&amp;:origin=viz_share_link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navya.gangadharappa.ramesh/viz/TheDogsBeingWatchedtheMost/Sheet1?publish=ye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shared/6D9QG9ZBC?:display_count=n&amp;:origin=viz_share_link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yada.so5566/viz/Hourswatchedbyspecies/Sheet1?publish=yes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aditisomani/viz/OwnerswithUnpaidBills/OwnerswithUnpaidBills?publish=yes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ea typeface="Calibri"/>
                <a:cs typeface="Calibri"/>
                <a:hlinkClick r:id="rId3"/>
              </a:rPr>
              <a:t>https://public.tableau.com/views/SitterRatings/TopRatedSitters?:language=en-US&amp;publish=yes&amp;:sid=&amp;:display_count=n&amp;:origin=viz_share_link</a:t>
            </a:r>
            <a:endParaRPr lang="en-US" sz="1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21343-B83C-402A-A3DD-2BB25C4FE8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26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u="sng" kern="10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https://public.tableau.com/app/profile/navya.gangadharappa.ramesh/viz/TheDogsBeingWatchedtheMost/Sheet1?publish=yes</a:t>
            </a:r>
            <a:endParaRPr lang="en-US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21343-B83C-402A-A3DD-2BB25C4FE8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21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u="sng" kern="10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https://public.tableau.com/shared/6D9QG9ZBC?:display_count=n&amp;:origin=viz_share_link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21343-B83C-402A-A3DD-2BB25C4FE8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83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marR="0" lvl="2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None/>
            </a:pPr>
            <a:r>
              <a:rPr lang="en-US" sz="1800" u="sng" kern="10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https://public.tableau.com/app/profile/yada.so5566/viz/Hourswatchedbyspecies/Sheet1?publish=yes</a:t>
            </a:r>
            <a:endParaRPr lang="en-US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21343-B83C-402A-A3DD-2BB25C4FE8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37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https://public.tableau.com/app/profile/aditisomani/viz/OwnerswithUnpaidBills/OwnerswithUnpaidBills?publish=yes</a:t>
            </a:r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21343-B83C-402A-A3DD-2BB25C4FE8CF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4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puppy with hot compress bag on its head">
            <a:extLst>
              <a:ext uri="{FF2B5EF4-FFF2-40B4-BE49-F238E27FC236}">
                <a16:creationId xmlns:a16="http://schemas.microsoft.com/office/drawing/2014/main" id="{AE287DB6-5A5F-F469-F806-991901B7C8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481" r="-2" b="-2"/>
          <a:stretch/>
        </p:blipFill>
        <p:spPr>
          <a:xfrm>
            <a:off x="20" y="1016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E6EF6C-3B18-C3D7-C730-D4797CE1D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cs typeface="Calibri Light"/>
              </a:rPr>
              <a:t>PAWSOME</a:t>
            </a:r>
            <a:br>
              <a:rPr lang="en-US" b="1">
                <a:solidFill>
                  <a:srgbClr val="FFFFFF"/>
                </a:solidFill>
                <a:cs typeface="Calibri Light"/>
              </a:rPr>
            </a:br>
            <a:r>
              <a:rPr lang="en-US" b="1">
                <a:solidFill>
                  <a:srgbClr val="FFFFFF"/>
                </a:solidFill>
                <a:cs typeface="Calibri Light"/>
              </a:rPr>
              <a:t>Pet Sitting Database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2B8C0-C1CD-1434-159B-D22BE26A2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rgbClr val="FFFFFF"/>
                </a:solidFill>
                <a:cs typeface="Calibri"/>
              </a:rPr>
              <a:t>Group 4</a:t>
            </a:r>
          </a:p>
          <a:p>
            <a:r>
              <a:rPr lang="en-US" sz="2000" b="1">
                <a:latin typeface="Times New Roman"/>
                <a:cs typeface="Times New Roman"/>
              </a:rPr>
              <a:t>Authors: Aditi, David, Navya, Pooja, Yada</a:t>
            </a:r>
            <a:endParaRPr lang="en-US" sz="1600" b="1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4911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AADD7-FEB1-7E15-AA33-B050E3B1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Hours Watched by Pet Species</a:t>
            </a:r>
            <a:endParaRPr lang="en-US" sz="4000" b="1" kern="120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pic>
        <p:nvPicPr>
          <p:cNvPr id="15" name="Picture 14" descr="A graph of a number of blue bars&#10;&#10;Description automatically generated with medium confidence">
            <a:extLst>
              <a:ext uri="{FF2B5EF4-FFF2-40B4-BE49-F238E27FC236}">
                <a16:creationId xmlns:a16="http://schemas.microsoft.com/office/drawing/2014/main" id="{3030F524-1A3B-1A8D-FC33-A9452D3109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455" y="228385"/>
            <a:ext cx="5636028" cy="6400800"/>
          </a:xfrm>
          <a:prstGeom prst="rect">
            <a:avLst/>
          </a:prstGeom>
        </p:spPr>
      </p:pic>
      <p:pic>
        <p:nvPicPr>
          <p:cNvPr id="3" name="Hours watched">
            <a:hlinkClick r:id="" action="ppaction://media"/>
            <a:extLst>
              <a:ext uri="{FF2B5EF4-FFF2-40B4-BE49-F238E27FC236}">
                <a16:creationId xmlns:a16="http://schemas.microsoft.com/office/drawing/2014/main" id="{152CCD4E-D3D6-91F4-5461-2F665263B49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72678" y="107028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55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39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34ED6-3871-080E-744F-CC9308F0C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Owner with Unpaid Bills</a:t>
            </a:r>
          </a:p>
        </p:txBody>
      </p:sp>
      <p:pic>
        <p:nvPicPr>
          <p:cNvPr id="6" name="Picture 5" descr="A graph of a number of bills&#10;&#10;Description automatically generated">
            <a:extLst>
              <a:ext uri="{FF2B5EF4-FFF2-40B4-BE49-F238E27FC236}">
                <a16:creationId xmlns:a16="http://schemas.microsoft.com/office/drawing/2014/main" id="{FB8902A1-4AA7-FA39-A9C7-4537B831D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25" y="2252530"/>
            <a:ext cx="11327549" cy="387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30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3D810A-9455-CF0C-5BB5-23E63789D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286071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cs typeface="Calibri Light"/>
              </a:rPr>
              <a:t>Conclusion/Recommendation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E66B6-4097-6C4A-4920-FABE03F2E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1970"/>
            <a:ext cx="9724031" cy="4671491"/>
          </a:xfrm>
        </p:spPr>
        <p:txBody>
          <a:bodyPr anchor="ctr">
            <a:normAutofit/>
          </a:bodyPr>
          <a:lstStyle/>
          <a:p>
            <a:r>
              <a:rPr lang="en-US"/>
              <a:t>Pet Sitting system is designed to meet growing pet care needs</a:t>
            </a:r>
          </a:p>
          <a:p>
            <a:r>
              <a:rPr lang="en-US" err="1"/>
              <a:t>CloverDX</a:t>
            </a:r>
            <a:r>
              <a:rPr lang="en-US"/>
              <a:t> was used to extract and transform the data into a data warehouse</a:t>
            </a:r>
          </a:p>
          <a:p>
            <a:r>
              <a:rPr lang="en-US"/>
              <a:t>BI Analytics</a:t>
            </a:r>
            <a:endParaRPr lang="en-US">
              <a:cs typeface="Calibri"/>
            </a:endParaRPr>
          </a:p>
          <a:p>
            <a:pPr lvl="1"/>
            <a:r>
              <a:rPr lang="en-US"/>
              <a:t>Tableau reports can provide business leaders with information to:</a:t>
            </a:r>
            <a:endParaRPr lang="en-US">
              <a:cs typeface="Calibri"/>
            </a:endParaRPr>
          </a:p>
          <a:p>
            <a:pPr lvl="2"/>
            <a:r>
              <a:rPr lang="en-US"/>
              <a:t>Find the best employees</a:t>
            </a:r>
            <a:endParaRPr lang="en-US">
              <a:cs typeface="Calibri"/>
            </a:endParaRPr>
          </a:p>
          <a:p>
            <a:pPr lvl="2"/>
            <a:r>
              <a:rPr lang="en-US"/>
              <a:t>Discover unpaid bills</a:t>
            </a:r>
            <a:endParaRPr lang="en-US">
              <a:cs typeface="Calibri"/>
            </a:endParaRPr>
          </a:p>
          <a:p>
            <a:pPr lvl="2"/>
            <a:r>
              <a:rPr lang="en-US"/>
              <a:t>Find new areas for growth</a:t>
            </a:r>
            <a:endParaRPr lang="en-US">
              <a:cs typeface="Calibri"/>
            </a:endParaRPr>
          </a:p>
          <a:p>
            <a:pPr lvl="2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970973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3D810A-9455-CF0C-5BB5-23E63789D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>
                <a:cs typeface="Calibri Light"/>
              </a:rPr>
              <a:t>Thank you</a:t>
            </a:r>
          </a:p>
        </p:txBody>
      </p:sp>
      <p:pic>
        <p:nvPicPr>
          <p:cNvPr id="20" name="Picture 19" descr="Magnifying glass on clear background">
            <a:extLst>
              <a:ext uri="{FF2B5EF4-FFF2-40B4-BE49-F238E27FC236}">
                <a16:creationId xmlns:a16="http://schemas.microsoft.com/office/drawing/2014/main" id="{25FD3696-60F0-BD67-DE67-F54668034B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72" r="3" b="3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B4E66B6-4097-6C4A-4920-FABE03F2E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418408"/>
            <a:ext cx="2942813" cy="35402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3600" b="1">
                <a:cs typeface="Calibri"/>
              </a:rPr>
              <a:t>Questions?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98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37D68-B3E7-42B4-5C85-957B86F99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cs typeface="Calibri Light"/>
              </a:rPr>
              <a:t>System Overview</a:t>
            </a:r>
            <a:endParaRPr lang="en-US" sz="4000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F8031-5A16-ECD7-4B36-6CE0EC35A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17671"/>
            <a:ext cx="9724031" cy="4726094"/>
          </a:xfrm>
        </p:spPr>
        <p:txBody>
          <a:bodyPr anchor="ctr">
            <a:normAutofit/>
          </a:bodyPr>
          <a:lstStyle/>
          <a:p>
            <a:r>
              <a:rPr lang="en-US">
                <a:cs typeface="Calibri"/>
              </a:rPr>
              <a:t>Pet ownership is increasing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cs typeface="Calibri"/>
              </a:rPr>
              <a:t>Dog ownership has increased from 38% to 45% since 2016</a:t>
            </a:r>
          </a:p>
          <a:p>
            <a:r>
              <a:rPr lang="en-US">
                <a:cs typeface="Calibri"/>
              </a:rPr>
              <a:t>Rising need for efficient pet services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cs typeface="Calibri"/>
              </a:rPr>
              <a:t>Owners need reliable care to keep pets happy and healthy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cs typeface="Calibri"/>
              </a:rPr>
              <a:t>Sitters are provided an opportunity to gain additional income</a:t>
            </a:r>
          </a:p>
          <a:p>
            <a:r>
              <a:rPr lang="en-US">
                <a:cs typeface="Calibri"/>
              </a:rPr>
              <a:t>Features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cs typeface="Calibri"/>
              </a:rPr>
              <a:t>Scheduling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cs typeface="Calibri"/>
              </a:rPr>
              <a:t>Booking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cs typeface="Calibri"/>
              </a:rPr>
              <a:t>Transactions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cs typeface="Calibri"/>
              </a:rPr>
              <a:t>Reviews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280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A96F4B-405C-C28D-BE41-75EF3062D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 Model</a:t>
            </a:r>
            <a:endParaRPr lang="en-US">
              <a:ea typeface="+mj-ea"/>
              <a:cs typeface="+mj-cs"/>
            </a:endParaRPr>
          </a:p>
        </p:txBody>
      </p:sp>
      <p:pic>
        <p:nvPicPr>
          <p:cNvPr id="4" name="Content Placeholder 3" descr="A diagram of a computer&#10;&#10;Description automatically generated">
            <a:extLst>
              <a:ext uri="{FF2B5EF4-FFF2-40B4-BE49-F238E27FC236}">
                <a16:creationId xmlns:a16="http://schemas.microsoft.com/office/drawing/2014/main" id="{728C40CF-F712-5AE1-E921-A6E4D1DD5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8071" y="467208"/>
            <a:ext cx="6674461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60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4BB44-B8CB-F6C2-3484-4D7F696BC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ETL / CloverDX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D175B-7A33-46AC-C308-03052F3B5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519" y="2381504"/>
            <a:ext cx="9724031" cy="4471416"/>
          </a:xfrm>
        </p:spPr>
        <p:txBody>
          <a:bodyPr anchor="ctr">
            <a:normAutofit fontScale="92500" lnSpcReduction="10000"/>
          </a:bodyPr>
          <a:lstStyle/>
          <a:p>
            <a:r>
              <a:rPr lang="en-US"/>
              <a:t>Owner and Address Tables</a:t>
            </a:r>
          </a:p>
          <a:p>
            <a:pPr lvl="1"/>
            <a:r>
              <a:rPr lang="en-US"/>
              <a:t>Owner and Address were joined together into one table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en-US"/>
              <a:t>Duplicate records were removed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en-US"/>
              <a:t>Anyone under the age of 18 was removed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en-US" sz="2600">
                <a:ea typeface="Calibri"/>
                <a:cs typeface="Calibri"/>
              </a:rPr>
              <a:t>Corrected phone number format</a:t>
            </a:r>
            <a:endParaRPr lang="en-US"/>
          </a:p>
          <a:p>
            <a:r>
              <a:rPr lang="en-US"/>
              <a:t>Sitter Table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en-US"/>
              <a:t>Removed duplicate sitters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en-US"/>
              <a:t>Corrected phone number format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Pet Table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en-US"/>
              <a:t>Duplicate pets were removed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en-US"/>
              <a:t>Spaces around pet species were removed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Duplicate records were sent to spreadsheet for review</a:t>
            </a:r>
            <a:endParaRPr lang="en-US">
              <a:ea typeface="Calibri"/>
              <a:cs typeface="Calibri"/>
            </a:endParaRPr>
          </a:p>
          <a:p>
            <a:pPr lvl="1"/>
            <a:endParaRPr lang="en-US" sz="1600"/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703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139EA-72A0-07E5-5DA3-1648BD876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err="1">
                <a:solidFill>
                  <a:srgbClr val="FFFFFF"/>
                </a:solidFill>
              </a:rPr>
              <a:t>CloverDX</a:t>
            </a:r>
            <a:r>
              <a:rPr lang="en-US" sz="4000" b="1">
                <a:solidFill>
                  <a:srgbClr val="FFFFFF"/>
                </a:solidFill>
              </a:rPr>
              <a:t> Diagrams</a:t>
            </a:r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7D626E6-448F-6CB3-EB34-B1E767CF3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138" y="360234"/>
            <a:ext cx="6554788" cy="2183188"/>
          </a:xfrm>
          <a:prstGeom prst="rect">
            <a:avLst/>
          </a:prstGeom>
        </p:spPr>
      </p:pic>
      <p:pic>
        <p:nvPicPr>
          <p:cNvPr id="6" name="Picture 5" descr="A diagram of a computer&#10;&#10;Description automatically generated">
            <a:extLst>
              <a:ext uri="{FF2B5EF4-FFF2-40B4-BE49-F238E27FC236}">
                <a16:creationId xmlns:a16="http://schemas.microsoft.com/office/drawing/2014/main" id="{268E2FCB-5B07-F9E4-2C54-906272F17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061" y="2553560"/>
            <a:ext cx="5943600" cy="1635760"/>
          </a:xfrm>
          <a:prstGeom prst="rect">
            <a:avLst/>
          </a:prstGeom>
        </p:spPr>
      </p:pic>
      <p:pic>
        <p:nvPicPr>
          <p:cNvPr id="7" name="Picture 6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93F13D3D-C1B9-81DF-8CCA-31D6437FA0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004" y="4458653"/>
            <a:ext cx="5943600" cy="188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9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F42AD-C9A5-B8AA-E936-A92788C75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cs typeface="Calibri Light"/>
              </a:rPr>
              <a:t>Highest Rated Sitter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D288BD-44C4-7F18-A501-2B52F4A53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39907" y="1825625"/>
            <a:ext cx="9712186" cy="4351338"/>
          </a:xfrm>
        </p:spPr>
      </p:pic>
    </p:spTree>
    <p:extLst>
      <p:ext uri="{BB962C8B-B14F-4D97-AF65-F5344CB8AC3E}">
        <p14:creationId xmlns:p14="http://schemas.microsoft.com/office/powerpoint/2010/main" val="1052661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59828-5467-3581-4D75-B649311EA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286071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Highest Rated Sitter – Drill Down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FD34C7-385C-44E4-E6CE-625585807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2356" y="2607389"/>
            <a:ext cx="7321926" cy="3105310"/>
          </a:xfrm>
        </p:spPr>
      </p:pic>
    </p:spTree>
    <p:extLst>
      <p:ext uri="{BB962C8B-B14F-4D97-AF65-F5344CB8AC3E}">
        <p14:creationId xmlns:p14="http://schemas.microsoft.com/office/powerpoint/2010/main" val="2138861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6F149A-9303-89AC-84C0-479B7AF02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84" y="207217"/>
            <a:ext cx="7676042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Dogs being watched the most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B874344-545C-8ECC-1911-1830179F8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3937" y="2329656"/>
            <a:ext cx="10144125" cy="3343275"/>
          </a:xfrm>
        </p:spPr>
      </p:pic>
    </p:spTree>
    <p:extLst>
      <p:ext uri="{BB962C8B-B14F-4D97-AF65-F5344CB8AC3E}">
        <p14:creationId xmlns:p14="http://schemas.microsoft.com/office/powerpoint/2010/main" val="927940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A700A9-CA0B-3C86-1064-E825A565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507" y="207217"/>
            <a:ext cx="7852935" cy="11592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10 Sitters by Total Earnings</a:t>
            </a:r>
            <a:br>
              <a:rPr lang="en-US" sz="1600">
                <a:ea typeface="+mj-lt"/>
                <a:cs typeface="+mj-lt"/>
              </a:rPr>
            </a:br>
            <a:endParaRPr lang="en-US" sz="1600" b="1" kern="1200">
              <a:solidFill>
                <a:schemeClr val="bg1"/>
              </a:solidFill>
              <a:latin typeface="+mj-lt"/>
              <a:cs typeface="Calibri Light"/>
            </a:endParaRPr>
          </a:p>
        </p:txBody>
      </p:sp>
      <p:pic>
        <p:nvPicPr>
          <p:cNvPr id="10" name="Content Placeholder 9" descr="A graph of blue and white bars&#10;&#10;Description automatically generated">
            <a:extLst>
              <a:ext uri="{FF2B5EF4-FFF2-40B4-BE49-F238E27FC236}">
                <a16:creationId xmlns:a16="http://schemas.microsoft.com/office/drawing/2014/main" id="{D4728AC7-277B-A317-2EF3-4AE98E65D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52868" y="1812089"/>
            <a:ext cx="9310277" cy="3637757"/>
          </a:xfrm>
        </p:spPr>
      </p:pic>
    </p:spTree>
    <p:extLst>
      <p:ext uri="{BB962C8B-B14F-4D97-AF65-F5344CB8AC3E}">
        <p14:creationId xmlns:p14="http://schemas.microsoft.com/office/powerpoint/2010/main" val="3745372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4B6337E42BDC4CAC53E229DF516998" ma:contentTypeVersion="14" ma:contentTypeDescription="Create a new document." ma:contentTypeScope="" ma:versionID="74c2f357c2886ae98661daeddb571e86">
  <xsd:schema xmlns:xsd="http://www.w3.org/2001/XMLSchema" xmlns:xs="http://www.w3.org/2001/XMLSchema" xmlns:p="http://schemas.microsoft.com/office/2006/metadata/properties" xmlns:ns2="6187fab6-d4f6-4c9d-bd49-d934acc31bb0" xmlns:ns3="2ff8368f-ea50-41e0-b6f8-c1c54732e933" targetNamespace="http://schemas.microsoft.com/office/2006/metadata/properties" ma:root="true" ma:fieldsID="a7d069f848355e4c0af5cff71c84c649" ns2:_="" ns3:_="">
    <xsd:import namespace="6187fab6-d4f6-4c9d-bd49-d934acc31bb0"/>
    <xsd:import namespace="2ff8368f-ea50-41e0-b6f8-c1c54732e9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87fab6-d4f6-4c9d-bd49-d934acc31b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96cb9138-4e5c-4f96-9d77-c435c3151f0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f8368f-ea50-41e0-b6f8-c1c54732e93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c627bc0a-995a-4f24-bf4c-129eaf4cf687}" ma:internalName="TaxCatchAll" ma:showField="CatchAllData" ma:web="2ff8368f-ea50-41e0-b6f8-c1c54732e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E9FAA8-9055-4990-A748-4BFABC711E12}">
  <ds:schemaRefs>
    <ds:schemaRef ds:uri="2ff8368f-ea50-41e0-b6f8-c1c54732e933"/>
    <ds:schemaRef ds:uri="6187fab6-d4f6-4c9d-bd49-d934acc31bb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A18BC0A-E4C9-49D4-AE21-A56A4844A1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PAWSOME Pet Sitting Database</vt:lpstr>
      <vt:lpstr>System Overview</vt:lpstr>
      <vt:lpstr>ER Model</vt:lpstr>
      <vt:lpstr>ETL / CloverDX</vt:lpstr>
      <vt:lpstr>CloverDX Diagrams</vt:lpstr>
      <vt:lpstr>Highest Rated Sitter</vt:lpstr>
      <vt:lpstr>Highest Rated Sitter – Drill Down</vt:lpstr>
      <vt:lpstr>Dogs being watched the most</vt:lpstr>
      <vt:lpstr>Top 10 Sitters by Total Earnings </vt:lpstr>
      <vt:lpstr>Hours Watched by Pet Species</vt:lpstr>
      <vt:lpstr>Owner with Unpaid Bills</vt:lpstr>
      <vt:lpstr>Conclusion/Recommendation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2013-07-15T20:26:40Z</dcterms:created>
  <dcterms:modified xsi:type="dcterms:W3CDTF">2024-05-30T02:36:47Z</dcterms:modified>
</cp:coreProperties>
</file>