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74" r:id="rId3"/>
    <p:sldId id="276" r:id="rId4"/>
    <p:sldId id="275" r:id="rId5"/>
    <p:sldId id="260" r:id="rId6"/>
    <p:sldId id="272" r:id="rId7"/>
    <p:sldId id="273" r:id="rId8"/>
    <p:sldId id="261" r:id="rId9"/>
    <p:sldId id="277" r:id="rId10"/>
    <p:sldId id="278" r:id="rId11"/>
    <p:sldId id="279" r:id="rId12"/>
    <p:sldId id="280" r:id="rId13"/>
    <p:sldId id="262" r:id="rId14"/>
    <p:sldId id="263" r:id="rId15"/>
    <p:sldId id="285" r:id="rId16"/>
    <p:sldId id="271" r:id="rId17"/>
    <p:sldId id="264" r:id="rId18"/>
    <p:sldId id="284" r:id="rId19"/>
    <p:sldId id="269" r:id="rId20"/>
    <p:sldId id="265" r:id="rId21"/>
    <p:sldId id="282" r:id="rId22"/>
    <p:sldId id="283" r:id="rId23"/>
    <p:sldId id="286" r:id="rId24"/>
    <p:sldId id="287" r:id="rId25"/>
    <p:sldId id="267" r:id="rId26"/>
    <p:sldId id="268" r:id="rId27"/>
    <p:sldId id="288" r:id="rId28"/>
    <p:sldId id="270" r:id="rId29"/>
  </p:sldIdLst>
  <p:sldSz cx="9144000" cy="5143500" type="screen16x9"/>
  <p:notesSz cx="6858000" cy="9144000"/>
  <p:embeddedFontLst>
    <p:embeddedFont>
      <p:font typeface="Lobster" panose="00000500000000000000" pitchFamily="2" charset="0"/>
      <p:regular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PT Sans Narrow" panose="020B0506020203020204" pitchFamily="34" charset="0"/>
      <p:regular r:id="rId36"/>
      <p:bold r:id="rId3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D43DC2-0633-4678-9D03-E2D1A69F948D}" v="2" dt="2025-04-23T02:34:05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>
        <p:scale>
          <a:sx n="66" d="100"/>
          <a:sy n="66" d="100"/>
        </p:scale>
        <p:origin x="1608" y="4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3;n">
            <a:extLst>
              <a:ext uri="{FF2B5EF4-FFF2-40B4-BE49-F238E27FC236}">
                <a16:creationId xmlns:a16="http://schemas.microsoft.com/office/drawing/2014/main" id="{864BCAD2-26E0-3CF4-8337-3F55FD42A5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309676800 w 120000"/>
              <a:gd name="T3" fmla="*/ 0 h 120000"/>
              <a:gd name="T4" fmla="*/ 309676800 w 120000"/>
              <a:gd name="T5" fmla="*/ 97983675 h 120000"/>
              <a:gd name="T6" fmla="*/ 0 w 120000"/>
              <a:gd name="T7" fmla="*/ 97983675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Google Shape;4;n">
            <a:extLst>
              <a:ext uri="{FF2B5EF4-FFF2-40B4-BE49-F238E27FC236}">
                <a16:creationId xmlns:a16="http://schemas.microsoft.com/office/drawing/2014/main" id="{0A4CB696-EE14-6FAD-A177-DC4CC11E7E4C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63;p:notes">
            <a:extLst>
              <a:ext uri="{FF2B5EF4-FFF2-40B4-BE49-F238E27FC236}">
                <a16:creationId xmlns:a16="http://schemas.microsoft.com/office/drawing/2014/main" id="{1F14654C-C5EA-1732-3891-42D860654CD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12291" name="Google Shape;64;p:notes">
            <a:extLst>
              <a:ext uri="{FF2B5EF4-FFF2-40B4-BE49-F238E27FC236}">
                <a16:creationId xmlns:a16="http://schemas.microsoft.com/office/drawing/2014/main" id="{90A13941-867E-DC6C-4786-A0A3F679B99F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13;g62bae6bc1b_0_189:notes">
            <a:extLst>
              <a:ext uri="{FF2B5EF4-FFF2-40B4-BE49-F238E27FC236}">
                <a16:creationId xmlns:a16="http://schemas.microsoft.com/office/drawing/2014/main" id="{56D7ACDC-1277-77D3-3588-E1EAC80759C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2531" name="Google Shape;114;g62bae6bc1b_0_189:notes">
            <a:extLst>
              <a:ext uri="{FF2B5EF4-FFF2-40B4-BE49-F238E27FC236}">
                <a16:creationId xmlns:a16="http://schemas.microsoft.com/office/drawing/2014/main" id="{1F1B0E3D-CBE0-5E34-565F-34FC53F6E243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7B1042D-27DB-FA33-D7DA-61BF3A840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13;g62bae6bc1b_0_189:notes">
            <a:extLst>
              <a:ext uri="{FF2B5EF4-FFF2-40B4-BE49-F238E27FC236}">
                <a16:creationId xmlns:a16="http://schemas.microsoft.com/office/drawing/2014/main" id="{A2F8A7A5-DEBD-0CEB-EE91-C6B9D464659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2531" name="Google Shape;114;g62bae6bc1b_0_189:notes">
            <a:extLst>
              <a:ext uri="{FF2B5EF4-FFF2-40B4-BE49-F238E27FC236}">
                <a16:creationId xmlns:a16="http://schemas.microsoft.com/office/drawing/2014/main" id="{5E00E569-AD99-A5DD-4D9B-B6BA94BC59FA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50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120;g62bae6bc1b_1_12:notes">
            <a:extLst>
              <a:ext uri="{FF2B5EF4-FFF2-40B4-BE49-F238E27FC236}">
                <a16:creationId xmlns:a16="http://schemas.microsoft.com/office/drawing/2014/main" id="{A5DE8994-5B81-F278-1D33-F78DE4DB71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121;g62bae6bc1b_1_12:notes">
            <a:extLst>
              <a:ext uri="{FF2B5EF4-FFF2-40B4-BE49-F238E27FC236}">
                <a16:creationId xmlns:a16="http://schemas.microsoft.com/office/drawing/2014/main" id="{F589A6F9-58A0-2624-061A-9B485AD98A3E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2D4A83F-CA13-1902-2049-7C8D66578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120;g62bae6bc1b_1_12:notes">
            <a:extLst>
              <a:ext uri="{FF2B5EF4-FFF2-40B4-BE49-F238E27FC236}">
                <a16:creationId xmlns:a16="http://schemas.microsoft.com/office/drawing/2014/main" id="{A38CB0A8-6CC2-BFB3-9881-CE546FFDB71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121;g62bae6bc1b_1_12:notes">
            <a:extLst>
              <a:ext uri="{FF2B5EF4-FFF2-40B4-BE49-F238E27FC236}">
                <a16:creationId xmlns:a16="http://schemas.microsoft.com/office/drawing/2014/main" id="{B440269F-4874-EB53-3811-7D80F2F2D1C4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49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120;g62bae6bc1b_1_12:notes">
            <a:extLst>
              <a:ext uri="{FF2B5EF4-FFF2-40B4-BE49-F238E27FC236}">
                <a16:creationId xmlns:a16="http://schemas.microsoft.com/office/drawing/2014/main" id="{E44CD1F3-6815-F389-78A5-FAC48764C59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7651" name="Google Shape;121;g62bae6bc1b_1_12:notes">
            <a:extLst>
              <a:ext uri="{FF2B5EF4-FFF2-40B4-BE49-F238E27FC236}">
                <a16:creationId xmlns:a16="http://schemas.microsoft.com/office/drawing/2014/main" id="{04F4EC8E-EFCE-AE55-2004-96688FAC9D3B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127;g62bae6bc1b_1_0:notes">
            <a:extLst>
              <a:ext uri="{FF2B5EF4-FFF2-40B4-BE49-F238E27FC236}">
                <a16:creationId xmlns:a16="http://schemas.microsoft.com/office/drawing/2014/main" id="{2F31001A-7C5E-BC25-2694-12227DF188B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9699" name="Google Shape;128;g62bae6bc1b_1_0:notes">
            <a:extLst>
              <a:ext uri="{FF2B5EF4-FFF2-40B4-BE49-F238E27FC236}">
                <a16:creationId xmlns:a16="http://schemas.microsoft.com/office/drawing/2014/main" id="{C2F8777F-594F-84DA-A78A-612768FE92E9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F11F461-A64C-B005-63A5-AD4B23707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134;g62bae6bc1b_1_6:notes">
            <a:extLst>
              <a:ext uri="{FF2B5EF4-FFF2-40B4-BE49-F238E27FC236}">
                <a16:creationId xmlns:a16="http://schemas.microsoft.com/office/drawing/2014/main" id="{FF96F975-6C4B-D6CA-9193-3FC302E9824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1747" name="Google Shape;135;g62bae6bc1b_1_6:notes">
            <a:extLst>
              <a:ext uri="{FF2B5EF4-FFF2-40B4-BE49-F238E27FC236}">
                <a16:creationId xmlns:a16="http://schemas.microsoft.com/office/drawing/2014/main" id="{8BCBF0C5-FAF7-1D64-96E8-9009057903F1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653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0ACEBF7-AE9D-FF6F-5E9C-0B7F20F94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134;g62bae6bc1b_1_6:notes">
            <a:extLst>
              <a:ext uri="{FF2B5EF4-FFF2-40B4-BE49-F238E27FC236}">
                <a16:creationId xmlns:a16="http://schemas.microsoft.com/office/drawing/2014/main" id="{B46A2434-307C-9C0C-86B5-14DADA563B9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1747" name="Google Shape;135;g62bae6bc1b_1_6:notes">
            <a:extLst>
              <a:ext uri="{FF2B5EF4-FFF2-40B4-BE49-F238E27FC236}">
                <a16:creationId xmlns:a16="http://schemas.microsoft.com/office/drawing/2014/main" id="{362EF82F-4126-849E-9DFC-EDB6458889E0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11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D336A19-A947-8326-1422-17A1864E8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134;g62bae6bc1b_1_6:notes">
            <a:extLst>
              <a:ext uri="{FF2B5EF4-FFF2-40B4-BE49-F238E27FC236}">
                <a16:creationId xmlns:a16="http://schemas.microsoft.com/office/drawing/2014/main" id="{1A042130-051D-E83B-C47D-580BE2E10AC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1747" name="Google Shape;135;g62bae6bc1b_1_6:notes">
            <a:extLst>
              <a:ext uri="{FF2B5EF4-FFF2-40B4-BE49-F238E27FC236}">
                <a16:creationId xmlns:a16="http://schemas.microsoft.com/office/drawing/2014/main" id="{BAE965D9-03FB-0806-1824-ADC5A1E05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3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20E8AB3-3FE2-588F-1617-EADC4A9F4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134;g62bae6bc1b_1_6:notes">
            <a:extLst>
              <a:ext uri="{FF2B5EF4-FFF2-40B4-BE49-F238E27FC236}">
                <a16:creationId xmlns:a16="http://schemas.microsoft.com/office/drawing/2014/main" id="{7CC082BE-9DA0-14DE-A507-C09F8DB94FD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1747" name="Google Shape;135;g62bae6bc1b_1_6:notes">
            <a:extLst>
              <a:ext uri="{FF2B5EF4-FFF2-40B4-BE49-F238E27FC236}">
                <a16:creationId xmlns:a16="http://schemas.microsoft.com/office/drawing/2014/main" id="{BF25584B-73DA-A50A-FAC6-97864E8F22C7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3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92;g62bae6bc1b_0_174:notes">
            <a:extLst>
              <a:ext uri="{FF2B5EF4-FFF2-40B4-BE49-F238E27FC236}">
                <a16:creationId xmlns:a16="http://schemas.microsoft.com/office/drawing/2014/main" id="{7A679EE1-E86F-CAF2-A399-5F0FF690C66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16387" name="Google Shape;93;g62bae6bc1b_0_174:notes">
            <a:extLst>
              <a:ext uri="{FF2B5EF4-FFF2-40B4-BE49-F238E27FC236}">
                <a16:creationId xmlns:a16="http://schemas.microsoft.com/office/drawing/2014/main" id="{34EB8C64-52F2-2973-5B6F-33DC3C0BB9B8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141;g62bae6bc1b_0_305:notes">
            <a:extLst>
              <a:ext uri="{FF2B5EF4-FFF2-40B4-BE49-F238E27FC236}">
                <a16:creationId xmlns:a16="http://schemas.microsoft.com/office/drawing/2014/main" id="{6529D1DC-4A52-8A1D-984C-4B6B0578091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3795" name="Google Shape;142;g62bae6bc1b_0_305:notes">
            <a:extLst>
              <a:ext uri="{FF2B5EF4-FFF2-40B4-BE49-F238E27FC236}">
                <a16:creationId xmlns:a16="http://schemas.microsoft.com/office/drawing/2014/main" id="{9B964235-5EF8-D3E5-8761-388089C4F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141;g62bae6bc1b_0_305:notes">
            <a:extLst>
              <a:ext uri="{FF2B5EF4-FFF2-40B4-BE49-F238E27FC236}">
                <a16:creationId xmlns:a16="http://schemas.microsoft.com/office/drawing/2014/main" id="{FC794FDD-5CD0-66E0-6DF6-C4AB46E0419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5843" name="Google Shape;142;g62bae6bc1b_0_305:notes">
            <a:extLst>
              <a:ext uri="{FF2B5EF4-FFF2-40B4-BE49-F238E27FC236}">
                <a16:creationId xmlns:a16="http://schemas.microsoft.com/office/drawing/2014/main" id="{71B8B195-3592-63D1-CDF7-3B6B1C37F987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9B2F1A5-CD98-83BC-FFCC-29D8499CE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141;g62bae6bc1b_0_305:notes">
            <a:extLst>
              <a:ext uri="{FF2B5EF4-FFF2-40B4-BE49-F238E27FC236}">
                <a16:creationId xmlns:a16="http://schemas.microsoft.com/office/drawing/2014/main" id="{CC511423-36D9-EF63-5B5C-9FA4436BADF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5843" name="Google Shape;142;g62bae6bc1b_0_305:notes">
            <a:extLst>
              <a:ext uri="{FF2B5EF4-FFF2-40B4-BE49-F238E27FC236}">
                <a16:creationId xmlns:a16="http://schemas.microsoft.com/office/drawing/2014/main" id="{100A6332-1A02-AF2B-33AE-BF6C29EA894B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4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57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99;g62bae6bc1b_0_179:notes">
            <a:extLst>
              <a:ext uri="{FF2B5EF4-FFF2-40B4-BE49-F238E27FC236}">
                <a16:creationId xmlns:a16="http://schemas.microsoft.com/office/drawing/2014/main" id="{D614977E-D77C-99CC-A53F-BAD66AD05AF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18435" name="Google Shape;100;g62bae6bc1b_0_179:notes">
            <a:extLst>
              <a:ext uri="{FF2B5EF4-FFF2-40B4-BE49-F238E27FC236}">
                <a16:creationId xmlns:a16="http://schemas.microsoft.com/office/drawing/2014/main" id="{5ED6A8FE-0BE3-9709-1852-F6407B4BE863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8AAD7FA-4AF4-CE5D-3755-467B6A3AB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99;g62bae6bc1b_0_179:notes">
            <a:extLst>
              <a:ext uri="{FF2B5EF4-FFF2-40B4-BE49-F238E27FC236}">
                <a16:creationId xmlns:a16="http://schemas.microsoft.com/office/drawing/2014/main" id="{445721B4-6582-6BFF-C22F-69FC03E0A4D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18435" name="Google Shape;100;g62bae6bc1b_0_179:notes">
            <a:extLst>
              <a:ext uri="{FF2B5EF4-FFF2-40B4-BE49-F238E27FC236}">
                <a16:creationId xmlns:a16="http://schemas.microsoft.com/office/drawing/2014/main" id="{05D91B08-2D3D-6F54-D19D-8BE827390E8F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46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93DC524-5BB5-17D0-4CD7-264D1B007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99;g62bae6bc1b_0_179:notes">
            <a:extLst>
              <a:ext uri="{FF2B5EF4-FFF2-40B4-BE49-F238E27FC236}">
                <a16:creationId xmlns:a16="http://schemas.microsoft.com/office/drawing/2014/main" id="{DA8BA652-229C-138F-6508-728EAAEEBF2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18435" name="Google Shape;100;g62bae6bc1b_0_179:notes">
            <a:extLst>
              <a:ext uri="{FF2B5EF4-FFF2-40B4-BE49-F238E27FC236}">
                <a16:creationId xmlns:a16="http://schemas.microsoft.com/office/drawing/2014/main" id="{1240F3CC-537F-2DDC-4DFB-42E7CF9878D8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34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4FF87F6-5CC0-B1B5-86D1-16CA98284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99;g62bae6bc1b_0_179:notes">
            <a:extLst>
              <a:ext uri="{FF2B5EF4-FFF2-40B4-BE49-F238E27FC236}">
                <a16:creationId xmlns:a16="http://schemas.microsoft.com/office/drawing/2014/main" id="{7A85CBBE-9A1B-1CF4-5B48-22ABF79BFC0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18435" name="Google Shape;100;g62bae6bc1b_0_179:notes">
            <a:extLst>
              <a:ext uri="{FF2B5EF4-FFF2-40B4-BE49-F238E27FC236}">
                <a16:creationId xmlns:a16="http://schemas.microsoft.com/office/drawing/2014/main" id="{20CB343F-2CB6-5323-C5F3-AB08E1C13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292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2DB2C8A-C43A-B8B5-AF98-E8C9BDE46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99;g62bae6bc1b_0_179:notes">
            <a:extLst>
              <a:ext uri="{FF2B5EF4-FFF2-40B4-BE49-F238E27FC236}">
                <a16:creationId xmlns:a16="http://schemas.microsoft.com/office/drawing/2014/main" id="{AC03B50E-17D4-7535-03FA-2A6E06D96D9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18435" name="Google Shape;100;g62bae6bc1b_0_179:notes">
            <a:extLst>
              <a:ext uri="{FF2B5EF4-FFF2-40B4-BE49-F238E27FC236}">
                <a16:creationId xmlns:a16="http://schemas.microsoft.com/office/drawing/2014/main" id="{31DD3A6D-7ED0-5A42-45F9-1497E74BABF9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1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06;g62bae6bc1b_0_184:notes">
            <a:extLst>
              <a:ext uri="{FF2B5EF4-FFF2-40B4-BE49-F238E27FC236}">
                <a16:creationId xmlns:a16="http://schemas.microsoft.com/office/drawing/2014/main" id="{BD31D906-AAF0-5E34-6768-A3CB124E6BC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0483" name="Google Shape;107;g62bae6bc1b_0_184:notes">
            <a:extLst>
              <a:ext uri="{FF2B5EF4-FFF2-40B4-BE49-F238E27FC236}">
                <a16:creationId xmlns:a16="http://schemas.microsoft.com/office/drawing/2014/main" id="{4495D26F-A8AD-AC7A-43A7-B7589EE45CBD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0;p2">
            <a:extLst>
              <a:ext uri="{FF2B5EF4-FFF2-40B4-BE49-F238E27FC236}">
                <a16:creationId xmlns:a16="http://schemas.microsoft.com/office/drawing/2014/main" id="{DAF24C17-E421-D40C-AE32-7DC1B3781D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07225" y="3176588"/>
            <a:ext cx="56197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Google Shape;11;p2">
            <a:extLst>
              <a:ext uri="{FF2B5EF4-FFF2-40B4-BE49-F238E27FC236}">
                <a16:creationId xmlns:a16="http://schemas.microsoft.com/office/drawing/2014/main" id="{1A676AF1-D539-AED4-C1E0-FC5AC9FDAF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74800" y="3157538"/>
            <a:ext cx="56197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oogle Shape;12;p2">
            <a:extLst>
              <a:ext uri="{FF2B5EF4-FFF2-40B4-BE49-F238E27FC236}">
                <a16:creationId xmlns:a16="http://schemas.microsoft.com/office/drawing/2014/main" id="{A2C1774C-5274-06A7-69E5-E67BFE24DF9A}"/>
              </a:ext>
            </a:extLst>
          </p:cNvPr>
          <p:cNvGrpSpPr>
            <a:grpSpLocks/>
          </p:cNvGrpSpPr>
          <p:nvPr/>
        </p:nvGrpSpPr>
        <p:grpSpPr bwMode="auto">
          <a:xfrm>
            <a:off x="1004888" y="1022350"/>
            <a:ext cx="7135812" cy="152400"/>
            <a:chOff x="1346429" y="1011300"/>
            <a:chExt cx="6452100" cy="152400"/>
          </a:xfrm>
        </p:grpSpPr>
        <p:cxnSp>
          <p:nvCxnSpPr>
            <p:cNvPr id="5" name="Google Shape;13;p2">
              <a:extLst>
                <a:ext uri="{FF2B5EF4-FFF2-40B4-BE49-F238E27FC236}">
                  <a16:creationId xmlns:a16="http://schemas.microsoft.com/office/drawing/2014/main" id="{9255BDFC-7546-AEE7-86F0-34A3B8CCD411}"/>
                </a:ext>
              </a:extLst>
            </p:cNvPr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" name="Google Shape;14;p2">
              <a:extLst>
                <a:ext uri="{FF2B5EF4-FFF2-40B4-BE49-F238E27FC236}">
                  <a16:creationId xmlns:a16="http://schemas.microsoft.com/office/drawing/2014/main" id="{E5A0A868-D740-811D-A5F4-6B9C5627369C}"/>
                </a:ext>
              </a:extLst>
            </p:cNvPr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" name="Google Shape;15;p2">
            <a:extLst>
              <a:ext uri="{FF2B5EF4-FFF2-40B4-BE49-F238E27FC236}">
                <a16:creationId xmlns:a16="http://schemas.microsoft.com/office/drawing/2014/main" id="{0E63B084-8E96-BA02-0EAB-B3993DA6DB39}"/>
              </a:ext>
            </a:extLst>
          </p:cNvPr>
          <p:cNvGrpSpPr>
            <a:grpSpLocks/>
          </p:cNvGrpSpPr>
          <p:nvPr/>
        </p:nvGrpSpPr>
        <p:grpSpPr bwMode="auto">
          <a:xfrm>
            <a:off x="1004888" y="3968750"/>
            <a:ext cx="7135812" cy="152400"/>
            <a:chOff x="1346435" y="3969088"/>
            <a:chExt cx="6452100" cy="152400"/>
          </a:xfrm>
        </p:grpSpPr>
        <p:cxnSp>
          <p:nvCxnSpPr>
            <p:cNvPr id="8" name="Google Shape;16;p2">
              <a:extLst>
                <a:ext uri="{FF2B5EF4-FFF2-40B4-BE49-F238E27FC236}">
                  <a16:creationId xmlns:a16="http://schemas.microsoft.com/office/drawing/2014/main" id="{98E3BE18-4C4A-59E0-CA7C-11B0D2A2DEF2}"/>
                </a:ext>
              </a:extLst>
            </p:cNvPr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17;p2">
              <a:extLst>
                <a:ext uri="{FF2B5EF4-FFF2-40B4-BE49-F238E27FC236}">
                  <a16:creationId xmlns:a16="http://schemas.microsoft.com/office/drawing/2014/main" id="{E77BCF57-7589-36DB-FC1E-2AAD73B2F253}"/>
                </a:ext>
              </a:extLst>
            </p:cNvPr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" name="Google Shape;20;p2">
            <a:extLst>
              <a:ext uri="{FF2B5EF4-FFF2-40B4-BE49-F238E27FC236}">
                <a16:creationId xmlns:a16="http://schemas.microsoft.com/office/drawing/2014/main" id="{608323D9-6F9E-CFE4-710F-9E6B125AAE55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3DA02B-62CA-454B-AAC0-EB3667471A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38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p11">
            <a:extLst>
              <a:ext uri="{FF2B5EF4-FFF2-40B4-BE49-F238E27FC236}">
                <a16:creationId xmlns:a16="http://schemas.microsoft.com/office/drawing/2014/main" id="{E760CE4B-DB39-84B9-32C8-851851D0A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45075"/>
            <a:ext cx="9144000" cy="984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" name="Google Shape;59;p11">
            <a:extLst>
              <a:ext uri="{FF2B5EF4-FFF2-40B4-BE49-F238E27FC236}">
                <a16:creationId xmlns:a16="http://schemas.microsoft.com/office/drawing/2014/main" id="{862C3932-C924-CE38-2E25-71C23E17483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53A3E3-B01F-4AAA-BEB6-C1F4DB974B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0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3878C803-F410-0970-0503-E3A8095EFA1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BAC4F-C59B-4F07-A3DD-73B6EC35E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14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3">
            <a:extLst>
              <a:ext uri="{FF2B5EF4-FFF2-40B4-BE49-F238E27FC236}">
                <a16:creationId xmlns:a16="http://schemas.microsoft.com/office/drawing/2014/main" id="{87B8E7A6-F2A7-B371-5CE0-3B51BCD4A7C5}"/>
              </a:ext>
            </a:extLst>
          </p:cNvPr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" name="Google Shape;24;p3">
            <a:extLst>
              <a:ext uri="{FF2B5EF4-FFF2-40B4-BE49-F238E27FC236}">
                <a16:creationId xmlns:a16="http://schemas.microsoft.com/office/drawing/2014/main" id="{C33918FD-9D9D-E5E8-4DCF-020A3B939F90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5BBBA0-2E2C-48E3-94DB-7ABE4A8CE1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87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4">
            <a:extLst>
              <a:ext uri="{FF2B5EF4-FFF2-40B4-BE49-F238E27FC236}">
                <a16:creationId xmlns:a16="http://schemas.microsoft.com/office/drawing/2014/main" id="{3046F466-6DD5-4DD8-27AF-6BACE52432DA}"/>
              </a:ext>
            </a:extLst>
          </p:cNvPr>
          <p:cNvSpPr/>
          <p:nvPr/>
        </p:nvSpPr>
        <p:spPr>
          <a:xfrm>
            <a:off x="0" y="5045075"/>
            <a:ext cx="9144000" cy="984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" name="Google Shape;29;p4">
            <a:extLst>
              <a:ext uri="{FF2B5EF4-FFF2-40B4-BE49-F238E27FC236}">
                <a16:creationId xmlns:a16="http://schemas.microsoft.com/office/drawing/2014/main" id="{C18615B0-A9A4-73D1-769E-98CC51B8DE39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FA7454-B4ED-4477-8DED-F90B3C7070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2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" name="Google Shape;8;p1">
            <a:extLst>
              <a:ext uri="{FF2B5EF4-FFF2-40B4-BE49-F238E27FC236}">
                <a16:creationId xmlns:a16="http://schemas.microsoft.com/office/drawing/2014/main" id="{F0A257F9-BE7F-203E-65C9-EEF768A7A377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E7D82-D34E-4CDE-B6AD-FA923A1A9C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" name="Google Shape;8;p1">
            <a:extLst>
              <a:ext uri="{FF2B5EF4-FFF2-40B4-BE49-F238E27FC236}">
                <a16:creationId xmlns:a16="http://schemas.microsoft.com/office/drawing/2014/main" id="{F233AD7C-9435-DBB5-0A53-A9A08D9B47FC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061B2-FF2E-4D0B-92DC-C52F4362AF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57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" name="Google Shape;8;p1">
            <a:extLst>
              <a:ext uri="{FF2B5EF4-FFF2-40B4-BE49-F238E27FC236}">
                <a16:creationId xmlns:a16="http://schemas.microsoft.com/office/drawing/2014/main" id="{804EA7F7-68EF-D206-62E0-929E179B8DD4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52DD5-4650-42DD-BD5B-A4E9248B7C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1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EEFF4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44;p8">
            <a:extLst>
              <a:ext uri="{FF2B5EF4-FFF2-40B4-BE49-F238E27FC236}">
                <a16:creationId xmlns:a16="http://schemas.microsoft.com/office/drawing/2014/main" id="{F76AD2F7-C7B9-B8B2-CD8F-531419BC3C97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02EB3-7C38-41DD-8091-4F3E23AECE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71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;p9">
            <a:extLst>
              <a:ext uri="{FF2B5EF4-FFF2-40B4-BE49-F238E27FC236}">
                <a16:creationId xmlns:a16="http://schemas.microsoft.com/office/drawing/2014/main" id="{86C00AF1-9A89-F46C-89EF-0BA6F6F9C6DB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Google Shape;47;p9">
            <a:extLst>
              <a:ext uri="{FF2B5EF4-FFF2-40B4-BE49-F238E27FC236}">
                <a16:creationId xmlns:a16="http://schemas.microsoft.com/office/drawing/2014/main" id="{C64D9DB8-FE56-5AA5-4E79-B551285207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9200" y="4495800"/>
            <a:ext cx="468313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" name="Google Shape;51;p9">
            <a:extLst>
              <a:ext uri="{FF2B5EF4-FFF2-40B4-BE49-F238E27FC236}">
                <a16:creationId xmlns:a16="http://schemas.microsoft.com/office/drawing/2014/main" id="{C3C3D392-2068-16EB-0F9E-CD39B242FE0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B7E9EBF-931A-4132-A23A-AC3E56C86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12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2" name="Google Shape;8;p1">
            <a:extLst>
              <a:ext uri="{FF2B5EF4-FFF2-40B4-BE49-F238E27FC236}">
                <a16:creationId xmlns:a16="http://schemas.microsoft.com/office/drawing/2014/main" id="{A47F537A-1AF4-E7B6-4831-D903E71C4477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60F03-1068-47AE-ACCB-1BF9692B73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56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69275B95-2DCE-5B25-919F-AFD5AB4AED35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444500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E6EE89A5-48E2-B8D0-A404-4DFAE44C6074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311150" y="1266825"/>
            <a:ext cx="85217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67B4A7D-2F27-BD8E-5200-D4D987F529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000" smtClean="0">
                <a:solidFill>
                  <a:srgbClr val="695D46"/>
                </a:solidFill>
                <a:latin typeface="Open Sans" panose="020F0502020204030204" pitchFamily="34" charset="0"/>
                <a:sym typeface="Open Sans" panose="020F0502020204030204" pitchFamily="34" charset="0"/>
              </a:defRPr>
            </a:lvl1pPr>
          </a:lstStyle>
          <a:p>
            <a:pPr>
              <a:defRPr/>
            </a:pPr>
            <a:fld id="{EB5653AB-9E64-4193-8CF3-4A39ABEC8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34" r:id="rId4"/>
    <p:sldLayoutId id="2147483735" r:id="rId5"/>
    <p:sldLayoutId id="2147483736" r:id="rId6"/>
    <p:sldLayoutId id="2147483742" r:id="rId7"/>
    <p:sldLayoutId id="2147483743" r:id="rId8"/>
    <p:sldLayoutId id="2147483737" r:id="rId9"/>
    <p:sldLayoutId id="2147483744" r:id="rId10"/>
    <p:sldLayoutId id="214748373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lite/microcontroller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rduino.cc/en/software" TargetMode="External"/><Relationship Id="rId4" Type="http://schemas.openxmlformats.org/officeDocument/2006/relationships/hyperlink" Target="https://www.arduino.cc/reference/en/libraries/servo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>
            <a:extLst>
              <a:ext uri="{FF2B5EF4-FFF2-40B4-BE49-F238E27FC236}">
                <a16:creationId xmlns:a16="http://schemas.microsoft.com/office/drawing/2014/main" id="{AACDE8DD-6C2C-133E-D3B0-81B891EE025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93688"/>
            <a:ext cx="9286875" cy="144621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2800" b="1" dirty="0">
                <a:solidFill>
                  <a:srgbClr val="990000"/>
                </a:solidFill>
                <a:latin typeface="Lobster" panose="00000500000000000000" pitchFamily="2" charset="0"/>
                <a:cs typeface="Arial" panose="020B0604020202020204" pitchFamily="34" charset="0"/>
                <a:sym typeface="Lobster" panose="00000500000000000000" pitchFamily="2" charset="0"/>
              </a:rPr>
              <a:t>Automated Dam Gate Control System for Efficient Water Management and Safety</a:t>
            </a:r>
            <a:br>
              <a:rPr lang="en-US" altLang="en-US" sz="4400" b="1" dirty="0">
                <a:solidFill>
                  <a:srgbClr val="990000"/>
                </a:solidFill>
                <a:latin typeface="Lobster" panose="00000500000000000000" pitchFamily="2" charset="0"/>
                <a:cs typeface="Arial" panose="020B0604020202020204" pitchFamily="34" charset="0"/>
                <a:sym typeface="Lobster" panose="00000500000000000000" pitchFamily="2" charset="0"/>
              </a:rPr>
            </a:br>
            <a:endParaRPr lang="en-US" altLang="en-US" sz="4400" b="1" dirty="0">
              <a:solidFill>
                <a:schemeClr val="accent1"/>
              </a:solidFill>
              <a:latin typeface="PT Sans Narrow" panose="020B0506020203020204" pitchFamily="34" charset="0"/>
              <a:cs typeface="Arial" panose="020B0604020202020204" pitchFamily="34" charset="0"/>
              <a:sym typeface="PT Sans Narrow" panose="020B0506020203020204" pitchFamily="34" charset="0"/>
            </a:endParaRPr>
          </a:p>
        </p:txBody>
      </p:sp>
      <p:sp>
        <p:nvSpPr>
          <p:cNvPr id="11267" name="Google Shape;67;p13">
            <a:extLst>
              <a:ext uri="{FF2B5EF4-FFF2-40B4-BE49-F238E27FC236}">
                <a16:creationId xmlns:a16="http://schemas.microsoft.com/office/drawing/2014/main" id="{C05C2C97-D8F0-E42A-DCC4-9A1CB10FB0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2588" y="1276350"/>
            <a:ext cx="8521700" cy="343058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695D46"/>
              </a:buClr>
            </a:pPr>
            <a:r>
              <a:rPr lang="en-US" altLang="en-US" dirty="0">
                <a:solidFill>
                  <a:srgbClr val="695D46"/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Mini Project/Electronic Design Workshop (ECP358), SEM: VI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695D46"/>
              </a:buClr>
            </a:pPr>
            <a:endParaRPr lang="en-US" altLang="en-US" dirty="0">
              <a:solidFill>
                <a:srgbClr val="695D46"/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None/>
            </a:pPr>
            <a:r>
              <a:rPr lang="en-US" altLang="en-US" sz="1800" dirty="0">
                <a:solidFill>
                  <a:srgbClr val="695D46"/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Team Members Name: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None/>
            </a:pPr>
            <a:r>
              <a:rPr lang="en-US" altLang="en-US" sz="2000" dirty="0">
                <a:solidFill>
                  <a:srgbClr val="695D46"/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 Aditi Jain (Roll No.-01, Sec-A)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695D46"/>
              </a:buClr>
            </a:pPr>
            <a:r>
              <a:rPr lang="en-US" altLang="en-US" sz="2000" dirty="0">
                <a:solidFill>
                  <a:srgbClr val="695D46"/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Aditi Thakre (Roll No.-02, Sec-A)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695D46"/>
              </a:buClr>
            </a:pPr>
            <a:r>
              <a:rPr lang="en-US" altLang="en-US" sz="2000" dirty="0">
                <a:solidFill>
                  <a:srgbClr val="695D46"/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Aditi Godbole (Roll No.-03, Sec-A)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None/>
            </a:pPr>
            <a:endParaRPr lang="en-US" altLang="en-US" dirty="0">
              <a:solidFill>
                <a:srgbClr val="695D46"/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None/>
            </a:pPr>
            <a:r>
              <a:rPr lang="en-US" altLang="en-US" sz="2000" dirty="0">
                <a:solidFill>
                  <a:srgbClr val="695D46"/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Guide Name: Dr. Dipak Jayant Dahigaonkar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None/>
            </a:pPr>
            <a:endParaRPr lang="en-US" altLang="en-US" dirty="0">
              <a:solidFill>
                <a:srgbClr val="695D46"/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None/>
            </a:pPr>
            <a:r>
              <a:rPr lang="en-US" altLang="en-US" sz="1800" dirty="0">
                <a:solidFill>
                  <a:srgbClr val="695D46"/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Session 2024-25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None/>
            </a:pPr>
            <a:r>
              <a:rPr lang="en-US" altLang="en-US" sz="1800" dirty="0">
                <a:solidFill>
                  <a:srgbClr val="695D46"/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Department of Electronics &amp; Communication Engineering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None/>
            </a:pPr>
            <a:endParaRPr lang="en-US" altLang="en-US" dirty="0">
              <a:solidFill>
                <a:srgbClr val="695D46"/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FBB5B-2656-4E03-3A19-E18FCD507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102;p18">
            <a:extLst>
              <a:ext uri="{FF2B5EF4-FFF2-40B4-BE49-F238E27FC236}">
                <a16:creationId xmlns:a16="http://schemas.microsoft.com/office/drawing/2014/main" id="{F4E81869-54F4-B1EC-54FE-037B56E993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 dirty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Proposed solution: Jumper Sensors</a:t>
            </a:r>
          </a:p>
        </p:txBody>
      </p:sp>
      <p:sp>
        <p:nvSpPr>
          <p:cNvPr id="17411" name="Google Shape;103;p18">
            <a:extLst>
              <a:ext uri="{FF2B5EF4-FFF2-40B4-BE49-F238E27FC236}">
                <a16:creationId xmlns:a16="http://schemas.microsoft.com/office/drawing/2014/main" id="{3C5D5788-455E-72E5-CC7B-F606AA9A80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266825"/>
            <a:ext cx="8521700" cy="3302000"/>
          </a:xfrm>
        </p:spPr>
        <p:txBody>
          <a:bodyPr/>
          <a:lstStyle/>
          <a:p>
            <a:pPr marL="11430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None/>
            </a:pPr>
            <a:endParaRPr lang="en-US" altLang="en-US" sz="1800" dirty="0">
              <a:solidFill>
                <a:srgbClr val="695D46"/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Affordable and easy to install/maintain.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Detect water level changes via resistive inputs.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Ideal for experimental and educational use, and scalable for real deployment.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endParaRPr lang="en-US" altLang="en-US" sz="1800" dirty="0">
              <a:solidFill>
                <a:srgbClr val="695D46"/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3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E23C4-FE13-8371-6660-952396AD9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102;p18">
            <a:extLst>
              <a:ext uri="{FF2B5EF4-FFF2-40B4-BE49-F238E27FC236}">
                <a16:creationId xmlns:a16="http://schemas.microsoft.com/office/drawing/2014/main" id="{A8CD970E-A25F-C417-1D04-75DE7D598D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 dirty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Proposed solution: ESP32 Gate Control </a:t>
            </a:r>
          </a:p>
        </p:txBody>
      </p:sp>
      <p:sp>
        <p:nvSpPr>
          <p:cNvPr id="17411" name="Google Shape;103;p18">
            <a:extLst>
              <a:ext uri="{FF2B5EF4-FFF2-40B4-BE49-F238E27FC236}">
                <a16:creationId xmlns:a16="http://schemas.microsoft.com/office/drawing/2014/main" id="{BB60A915-80E3-B6B5-1F12-5D71A43CA3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302000"/>
          </a:xfrm>
        </p:spPr>
        <p:txBody>
          <a:bodyPr/>
          <a:lstStyle/>
          <a:p>
            <a:pPr marL="11430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None/>
            </a:pPr>
            <a:endParaRPr lang="en-US" altLang="en-US" sz="1800" dirty="0">
              <a:solidFill>
                <a:srgbClr val="695D46"/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Microcontroller logic processes input from AI and sensors.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Controls 3 servo motors to open/close gates based on real-time conditions.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Demonstrates autonomous gate logic using low-power components.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endParaRPr lang="en-US" altLang="en-US" sz="1800" dirty="0">
              <a:solidFill>
                <a:srgbClr val="695D46"/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659559-36D6-E730-6A93-66F11CCA9497}"/>
              </a:ext>
            </a:extLst>
          </p:cNvPr>
          <p:cNvSpPr txBox="1"/>
          <p:nvPr/>
        </p:nvSpPr>
        <p:spPr>
          <a:xfrm>
            <a:off x="1736436" y="17087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5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BBAD1-74BA-4186-773C-BFFEA4BFD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102;p18">
            <a:extLst>
              <a:ext uri="{FF2B5EF4-FFF2-40B4-BE49-F238E27FC236}">
                <a16:creationId xmlns:a16="http://schemas.microsoft.com/office/drawing/2014/main" id="{3D8D12BB-EF9A-9D63-DBF6-39EFF353B7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 dirty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Proposed solution: Real Time Alerts</a:t>
            </a:r>
          </a:p>
        </p:txBody>
      </p:sp>
      <p:sp>
        <p:nvSpPr>
          <p:cNvPr id="17411" name="Google Shape;103;p18">
            <a:extLst>
              <a:ext uri="{FF2B5EF4-FFF2-40B4-BE49-F238E27FC236}">
                <a16:creationId xmlns:a16="http://schemas.microsoft.com/office/drawing/2014/main" id="{9F80FFF9-D7C4-AC72-F3C1-198D2D349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266825"/>
            <a:ext cx="8521700" cy="3302000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/>
              <a:t>Alerts are sent via Wi-Fi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IoT cloud services like </a:t>
            </a:r>
            <a:r>
              <a:rPr lang="en-US" sz="1800" dirty="0" err="1"/>
              <a:t>Thinger.io</a:t>
            </a:r>
            <a:r>
              <a:rPr lang="en-US" sz="1800" dirty="0"/>
              <a:t>, Blynk, or IFTTT for mobile notifications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Email or app notifications configured through ESP32 HTTP/MQTT protocols</a:t>
            </a:r>
          </a:p>
          <a:p>
            <a:pPr marL="457200" lvl="1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Alternative to SIM modules in Wi-Fi-accessible zones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endParaRPr lang="en-US" altLang="en-US" sz="1800" dirty="0">
              <a:solidFill>
                <a:srgbClr val="695D46"/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717C2-6D33-0631-E488-5598E7C95554}"/>
              </a:ext>
            </a:extLst>
          </p:cNvPr>
          <p:cNvSpPr txBox="1"/>
          <p:nvPr/>
        </p:nvSpPr>
        <p:spPr>
          <a:xfrm>
            <a:off x="1736436" y="170872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24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109;p19">
            <a:extLst>
              <a:ext uri="{FF2B5EF4-FFF2-40B4-BE49-F238E27FC236}">
                <a16:creationId xmlns:a16="http://schemas.microsoft.com/office/drawing/2014/main" id="{BDD415BA-0840-41C3-4F43-9BAFC1FA56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249382"/>
            <a:ext cx="8521700" cy="903143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 dirty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EFECCF-C428-BBA7-A7DB-DF573EEC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1" y="1016000"/>
            <a:ext cx="5044401" cy="35652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116;p20">
            <a:extLst>
              <a:ext uri="{FF2B5EF4-FFF2-40B4-BE49-F238E27FC236}">
                <a16:creationId xmlns:a16="http://schemas.microsoft.com/office/drawing/2014/main" id="{8C1CCF7E-E5F8-C4E4-8A63-97808C8369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Description of Block Diagram</a:t>
            </a:r>
          </a:p>
        </p:txBody>
      </p:sp>
      <p:sp>
        <p:nvSpPr>
          <p:cNvPr id="21507" name="Google Shape;117;p20">
            <a:extLst>
              <a:ext uri="{FF2B5EF4-FFF2-40B4-BE49-F238E27FC236}">
                <a16:creationId xmlns:a16="http://schemas.microsoft.com/office/drawing/2014/main" id="{6EF2F979-975C-BF4A-33BF-9EE024301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062182"/>
            <a:ext cx="8521700" cy="350664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Input Systems: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Jumper water level sensors are strategically positioned throughout the reservoir to provide real-time water level data at different heights. These cost-effective sensors act as the system's "eyes," constantly monitoring the reservoir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Weather API/rainfall data feeds provide critical meteorological information, enabling predictive analysis of potential flood scenarios before they occur.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Processing Unit: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ESP32 microcontroller functions as the brain of the entire system. It processes inputs from both sensor data and weather forecasts through integrated AI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decision-making logic embedded in the ESP32 analyzes water levels, rainfall patterns, and historical data to determine when gate operations are necessary.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AI model integration enables the system to continuously learn from patterns and improve prediction accuracy over time.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695D46"/>
              </a:buClr>
              <a:buFont typeface="Open Sans" panose="020B0606030504020204" pitchFamily="34" charset="0"/>
              <a:buNone/>
            </a:pPr>
            <a:endParaRPr lang="en-US" altLang="en-US" sz="1800" dirty="0">
              <a:solidFill>
                <a:srgbClr val="695D46"/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FA428-9FAE-04E6-89A9-7D61E1CF8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116;p20">
            <a:extLst>
              <a:ext uri="{FF2B5EF4-FFF2-40B4-BE49-F238E27FC236}">
                <a16:creationId xmlns:a16="http://schemas.microsoft.com/office/drawing/2014/main" id="{71FC9418-2557-E8EA-6EF0-A9DB77B39E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 dirty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Description of Block Diagram</a:t>
            </a:r>
          </a:p>
        </p:txBody>
      </p:sp>
      <p:sp>
        <p:nvSpPr>
          <p:cNvPr id="21507" name="Google Shape;117;p20">
            <a:extLst>
              <a:ext uri="{FF2B5EF4-FFF2-40B4-BE49-F238E27FC236}">
                <a16:creationId xmlns:a16="http://schemas.microsoft.com/office/drawing/2014/main" id="{D4720FEF-3280-97E2-04AE-76CED0C65B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266825"/>
            <a:ext cx="8521700" cy="33020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Power Management: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buck converter efficiently regulates voltage for the servo motors, ensuring consistent and reliable operation while optimizing power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voltage regulation protects sensitive components from power fluctuations and extends the overall system lifespan.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Output Systems: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Servo motors provide the mechanical force required for precise dam gate actuation. These motors respond to commands from the ESP32, controlling water release in measured increments.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SMS alert system delivers real-time notifications to relevant stakeholders and emergency response teams regarding water levels, gate operations, and potential overflow risks.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entire system operates autonomously, requiring minimal human intervention while providing maximum safety and efficiency in dam management, making it particularly valuable in rural areas with limited technical support.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695D46"/>
              </a:buClr>
              <a:buFont typeface="Open Sans" panose="020B0606030504020204" pitchFamily="34" charset="0"/>
              <a:buNone/>
            </a:pPr>
            <a:endParaRPr lang="en-US" altLang="en-US" sz="1800" dirty="0">
              <a:solidFill>
                <a:srgbClr val="695D46"/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>
            <a:extLst>
              <a:ext uri="{FF2B5EF4-FFF2-40B4-BE49-F238E27FC236}">
                <a16:creationId xmlns:a16="http://schemas.microsoft.com/office/drawing/2014/main" id="{687A3C3B-12EA-F81E-CBE0-AEB461C462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266825"/>
            <a:ext cx="8521700" cy="3302000"/>
          </a:xfrm>
        </p:spPr>
        <p:txBody>
          <a:bodyPr/>
          <a:lstStyle/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Hardware Components Used: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ESP32 microcontroller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 × Servo motors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Buck converter (power regulation)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Jumper wires and sensors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Software Components Used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Python (flood prediction model)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Arduino IDE (ESP32 code)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Embedded C++ logic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Google Shape;109;p19">
            <a:extLst>
              <a:ext uri="{FF2B5EF4-FFF2-40B4-BE49-F238E27FC236}">
                <a16:creationId xmlns:a16="http://schemas.microsoft.com/office/drawing/2014/main" id="{693EC0DC-15CB-315B-EBB1-C50B3BA1A5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Prototype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23;p21">
            <a:extLst>
              <a:ext uri="{FF2B5EF4-FFF2-40B4-BE49-F238E27FC236}">
                <a16:creationId xmlns:a16="http://schemas.microsoft.com/office/drawing/2014/main" id="{5BDC562D-B082-9A29-B672-9C5EC2BD73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Results (Intermediate results/simulation results)</a:t>
            </a:r>
          </a:p>
        </p:txBody>
      </p:sp>
      <p:sp>
        <p:nvSpPr>
          <p:cNvPr id="24579" name="Google Shape;124;p21">
            <a:extLst>
              <a:ext uri="{FF2B5EF4-FFF2-40B4-BE49-F238E27FC236}">
                <a16:creationId xmlns:a16="http://schemas.microsoft.com/office/drawing/2014/main" id="{97A907CA-4155-21DF-1A4F-3C3ED1989A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661107"/>
            <a:ext cx="8521700" cy="3302000"/>
          </a:xfrm>
        </p:spPr>
        <p:txBody>
          <a:bodyPr/>
          <a:lstStyle/>
          <a:p>
            <a:pPr marL="11430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None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Functional Output</a:t>
            </a:r>
          </a:p>
          <a:p>
            <a:pPr marL="11430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None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  <a:latin typeface="+mn-lt"/>
              <a:cs typeface="Arial" panose="020B0604020202020204" pitchFamily="34" charset="0"/>
              <a:sym typeface="Open Sans" panose="020B0606030504020204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Gate actuated based on combined AI + sensor logic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SMS alerts triggered successfully during test conditions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 Full automation demonstrated within academic prototype scope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BD1A3-42AB-1A25-2F83-B1872EE04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23;p21">
            <a:extLst>
              <a:ext uri="{FF2B5EF4-FFF2-40B4-BE49-F238E27FC236}">
                <a16:creationId xmlns:a16="http://schemas.microsoft.com/office/drawing/2014/main" id="{F37F950C-A0A2-834A-647A-A1BD73A0ED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Results (Intermediate results/simulation results)</a:t>
            </a:r>
          </a:p>
        </p:txBody>
      </p:sp>
      <p:sp>
        <p:nvSpPr>
          <p:cNvPr id="24579" name="Google Shape;124;p21">
            <a:extLst>
              <a:ext uri="{FF2B5EF4-FFF2-40B4-BE49-F238E27FC236}">
                <a16:creationId xmlns:a16="http://schemas.microsoft.com/office/drawing/2014/main" id="{4EA396B8-8ECE-2FB5-01E4-290E506E94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9873" y="1904388"/>
            <a:ext cx="8521700" cy="3302000"/>
          </a:xfrm>
        </p:spPr>
        <p:txBody>
          <a:bodyPr/>
          <a:lstStyle/>
          <a:p>
            <a:pPr marL="11430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None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 Results – Testing Environment</a:t>
            </a:r>
          </a:p>
          <a:p>
            <a:pPr marL="11430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None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Simulated rainfall input and water levels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Gate movement observed on exceeding thresholds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Alert accuracy: ~100% for all test cases</a:t>
            </a:r>
          </a:p>
        </p:txBody>
      </p:sp>
    </p:spTree>
    <p:extLst>
      <p:ext uri="{BB962C8B-B14F-4D97-AF65-F5344CB8AC3E}">
        <p14:creationId xmlns:p14="http://schemas.microsoft.com/office/powerpoint/2010/main" val="1978420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3;p21">
            <a:extLst>
              <a:ext uri="{FF2B5EF4-FFF2-40B4-BE49-F238E27FC236}">
                <a16:creationId xmlns:a16="http://schemas.microsoft.com/office/drawing/2014/main" id="{6AD658A8-B6C1-6BCB-3640-340023594E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 dirty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Feasibility Analysis: Technical</a:t>
            </a:r>
          </a:p>
        </p:txBody>
      </p:sp>
      <p:sp>
        <p:nvSpPr>
          <p:cNvPr id="26627" name="Google Shape;124;p21">
            <a:extLst>
              <a:ext uri="{FF2B5EF4-FFF2-40B4-BE49-F238E27FC236}">
                <a16:creationId xmlns:a16="http://schemas.microsoft.com/office/drawing/2014/main" id="{F4BBABD4-1214-A5F8-B1EA-A62A9AE1E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515" y="1304722"/>
            <a:ext cx="8521700" cy="3302000"/>
          </a:xfrm>
        </p:spPr>
        <p:txBody>
          <a:bodyPr/>
          <a:lstStyle/>
          <a:p>
            <a:pPr marL="11430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None/>
            </a:pPr>
            <a:r>
              <a:rPr lang="en-US" altLang="en-US" sz="2000" b="1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Technical: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Demonstrates working prototype using open-source hardware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Easily replicable in labs and adaptable for real-world scaling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Foundation for more advanced industrial systems</a:t>
            </a:r>
          </a:p>
          <a:p>
            <a:pPr marL="11430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None/>
            </a:pPr>
            <a:r>
              <a:rPr lang="en-US" altLang="en-US" sz="2000" b="1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Economical: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Very low cost, using student-accessible components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Budget-friendly for educational institutions and grassroots testing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Future-ready for integration with higher-end systems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endParaRPr lang="en-US" altLang="en-US" sz="2000" dirty="0">
              <a:solidFill>
                <a:schemeClr val="bg2">
                  <a:lumMod val="50000"/>
                </a:schemeClr>
              </a:solidFill>
              <a:latin typeface="+mn-lt"/>
              <a:cs typeface="Arial" panose="020B0604020202020204" pitchFamily="34" charset="0"/>
              <a:sym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CCDD8-B3DC-2631-7E48-8C91181AE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61888"/>
            <a:ext cx="8520600" cy="3302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India's water management challenges</a:t>
            </a:r>
            <a:r>
              <a:rPr lang="en-US" sz="1800" dirty="0"/>
              <a:t> include unpredictable rainfall, delayed manual gate control, and poor flood response.</a:t>
            </a:r>
          </a:p>
          <a:p>
            <a:pPr marL="11430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Traditional dam systems are often reactive and lack predictive capabilities.</a:t>
            </a:r>
          </a:p>
          <a:p>
            <a:pPr marL="11430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Objective:</a:t>
            </a:r>
            <a:r>
              <a:rPr lang="en-US" sz="1800" dirty="0"/>
              <a:t> To design a smart, low-cost prototype using a novel hybrid logic (AI + sensor) for autonomous flood response and real-time alerting, suitable for academic exploration and future scalability.</a:t>
            </a:r>
          </a:p>
          <a:p>
            <a:endParaRPr lang="en-US" dirty="0"/>
          </a:p>
        </p:txBody>
      </p:sp>
      <p:sp>
        <p:nvSpPr>
          <p:cNvPr id="5" name="Google Shape;88;p16">
            <a:extLst>
              <a:ext uri="{FF2B5EF4-FFF2-40B4-BE49-F238E27FC236}">
                <a16:creationId xmlns:a16="http://schemas.microsoft.com/office/drawing/2014/main" id="{24FDC964-D1B6-32A3-B7B8-A6D05B5756C1}"/>
              </a:ext>
            </a:extLst>
          </p:cNvPr>
          <p:cNvSpPr txBox="1">
            <a:spLocks/>
          </p:cNvSpPr>
          <p:nvPr/>
        </p:nvSpPr>
        <p:spPr bwMode="auto">
          <a:xfrm>
            <a:off x="310600" y="398118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 kern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Problem Statement/objectives</a:t>
            </a:r>
            <a:endParaRPr lang="en-US" altLang="en-US" sz="3600" b="1" kern="0" dirty="0">
              <a:solidFill>
                <a:schemeClr val="accent1"/>
              </a:solidFill>
              <a:latin typeface="PT Sans Narrow" panose="020B0506020203020204" pitchFamily="34" charset="0"/>
              <a:cs typeface="Arial" panose="020B0604020202020204" pitchFamily="34" charset="0"/>
              <a:sym typeface="PT Sans Narrow" panose="020B0506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546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130;p22">
            <a:extLst>
              <a:ext uri="{FF2B5EF4-FFF2-40B4-BE49-F238E27FC236}">
                <a16:creationId xmlns:a16="http://schemas.microsoft.com/office/drawing/2014/main" id="{29D3324E-1A97-6375-02D7-6C8643B507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Innovation or Uniqueness of the solution</a:t>
            </a:r>
          </a:p>
        </p:txBody>
      </p:sp>
      <p:sp>
        <p:nvSpPr>
          <p:cNvPr id="28675" name="Google Shape;131;p22">
            <a:extLst>
              <a:ext uri="{FF2B5EF4-FFF2-40B4-BE49-F238E27FC236}">
                <a16:creationId xmlns:a16="http://schemas.microsoft.com/office/drawing/2014/main" id="{CF338BA7-0A5F-948D-30D4-92441E66DF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266825"/>
            <a:ext cx="8521700" cy="33020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Designed as an academic prototype with real-world relevance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  <a:latin typeface="+mn-lt"/>
              <a:cs typeface="Arial" panose="020B0604020202020204" pitchFamily="34" charset="0"/>
              <a:sym typeface="Open Sans" panose="020B0606030504020204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Hybrid decision logic: </a:t>
            </a: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integrates AI predictions with real-time water level sensing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  <a:latin typeface="+mn-lt"/>
              <a:cs typeface="Arial" panose="020B0604020202020204" pitchFamily="34" charset="0"/>
              <a:sym typeface="Open Sans" panose="020B0606030504020204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Compact system combining prediction, sensing, actuation, and alerting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  <a:latin typeface="+mn-lt"/>
              <a:cs typeface="Arial" panose="020B0604020202020204" pitchFamily="34" charset="0"/>
              <a:sym typeface="Open Sans" panose="020B0606030504020204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Demonstrates how simple prototypes can lead to scalable smart dam systems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6F93E-BD1D-1D19-05B6-567074BDF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137;p23">
            <a:extLst>
              <a:ext uri="{FF2B5EF4-FFF2-40B4-BE49-F238E27FC236}">
                <a16:creationId xmlns:a16="http://schemas.microsoft.com/office/drawing/2014/main" id="{21D96C96-7B18-A656-D249-4582238069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Impact or Usefulness of the solution</a:t>
            </a:r>
          </a:p>
        </p:txBody>
      </p:sp>
      <p:sp>
        <p:nvSpPr>
          <p:cNvPr id="30723" name="Google Shape;138;p23">
            <a:extLst>
              <a:ext uri="{FF2B5EF4-FFF2-40B4-BE49-F238E27FC236}">
                <a16:creationId xmlns:a16="http://schemas.microsoft.com/office/drawing/2014/main" id="{300BB262-E1B5-CE71-79FE-D6554CD515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663988"/>
            <a:ext cx="8521700" cy="33020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On </a:t>
            </a: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Agriculture and Disaster Management</a:t>
            </a:r>
          </a:p>
          <a:p>
            <a:pPr marL="11430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None/>
            </a:pPr>
            <a:endParaRPr lang="en-US" altLang="en-US" sz="2000" dirty="0">
              <a:solidFill>
                <a:schemeClr val="bg2">
                  <a:lumMod val="50000"/>
                </a:schemeClr>
              </a:solidFill>
              <a:latin typeface="+mn-lt"/>
              <a:cs typeface="Arial" panose="020B0604020202020204" pitchFamily="34" charset="0"/>
              <a:sym typeface="Open Sans" panose="020B0606030504020204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+mj-lt"/>
              <a:buAutoNum type="arabicPeriod"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Encourages smart irrigation planning with timely water release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+mj-lt"/>
              <a:buAutoNum type="arabicPeriod"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Supports early warning for disaster risk reduction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+mj-lt"/>
              <a:buAutoNum type="arabicPeriod"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Educational model for training future engineers in AI + IoT systems</a:t>
            </a:r>
          </a:p>
        </p:txBody>
      </p:sp>
    </p:spTree>
    <p:extLst>
      <p:ext uri="{BB962C8B-B14F-4D97-AF65-F5344CB8AC3E}">
        <p14:creationId xmlns:p14="http://schemas.microsoft.com/office/powerpoint/2010/main" val="1974326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40E2B-FF93-1AFD-B309-B28F62DF9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137;p23">
            <a:extLst>
              <a:ext uri="{FF2B5EF4-FFF2-40B4-BE49-F238E27FC236}">
                <a16:creationId xmlns:a16="http://schemas.microsoft.com/office/drawing/2014/main" id="{8A969ADE-7CC5-4470-CF4A-0BF2F9CE00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Impact or Usefulness of the solution</a:t>
            </a:r>
          </a:p>
        </p:txBody>
      </p:sp>
      <p:sp>
        <p:nvSpPr>
          <p:cNvPr id="30723" name="Google Shape;138;p23">
            <a:extLst>
              <a:ext uri="{FF2B5EF4-FFF2-40B4-BE49-F238E27FC236}">
                <a16:creationId xmlns:a16="http://schemas.microsoft.com/office/drawing/2014/main" id="{AC07DECA-8D2A-1DCD-B057-3C68521583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62388"/>
            <a:ext cx="8521700" cy="33020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On Infrastructure and Governance</a:t>
            </a:r>
          </a:p>
          <a:p>
            <a:pPr marL="571500" indent="-45720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+mj-lt"/>
              <a:buAutoNum type="arabicPeriod"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Demonstrates how low-cost tech can contribute to smart dam solutions</a:t>
            </a:r>
          </a:p>
          <a:p>
            <a:pPr marL="571500" indent="-45720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+mj-lt"/>
              <a:buAutoNum type="arabicPeriod"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Potential to inform policymaking on grassroots water management</a:t>
            </a:r>
          </a:p>
          <a:p>
            <a:pPr marL="571500" indent="-45720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+mj-lt"/>
              <a:buAutoNum type="arabicPeriod"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Complements Digital India and Jal Shakti initiatives through innovation</a:t>
            </a:r>
          </a:p>
        </p:txBody>
      </p:sp>
    </p:spTree>
    <p:extLst>
      <p:ext uri="{BB962C8B-B14F-4D97-AF65-F5344CB8AC3E}">
        <p14:creationId xmlns:p14="http://schemas.microsoft.com/office/powerpoint/2010/main" val="3734253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BFAD3-B494-7A45-6524-8FF30514C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137;p23">
            <a:extLst>
              <a:ext uri="{FF2B5EF4-FFF2-40B4-BE49-F238E27FC236}">
                <a16:creationId xmlns:a16="http://schemas.microsoft.com/office/drawing/2014/main" id="{4F7BE9BF-4C4F-E5DE-8C6F-675E0B331D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Impact or Usefulness of the solution</a:t>
            </a:r>
          </a:p>
        </p:txBody>
      </p:sp>
      <p:sp>
        <p:nvSpPr>
          <p:cNvPr id="30723" name="Google Shape;138;p23">
            <a:extLst>
              <a:ext uri="{FF2B5EF4-FFF2-40B4-BE49-F238E27FC236}">
                <a16:creationId xmlns:a16="http://schemas.microsoft.com/office/drawing/2014/main" id="{A292A337-410A-1259-B34E-DCA2CCD506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293091"/>
            <a:ext cx="8521700" cy="3571297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r>
              <a:rPr lang="en-US" altLang="en-US" sz="2000" b="1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 Impact on Disaster Management and Public Safety</a:t>
            </a:r>
          </a:p>
          <a:p>
            <a:pPr marL="11430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None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1.  Predictive Flood Warnings:  </a:t>
            </a:r>
          </a:p>
          <a:p>
            <a:pPr marL="11430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None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 AI-based rainfall prediction anticipates high-risk scenarios in      advance, allowing authorities to take preventive action.</a:t>
            </a:r>
          </a:p>
          <a:p>
            <a:pPr marL="11430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None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2.  Human-Centric Safety Measures:</a:t>
            </a:r>
          </a:p>
          <a:p>
            <a:pPr marL="11430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None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  Automation reduces reliance on human intervention, helping prevent errors and ensuring safer dam operations.</a:t>
            </a:r>
          </a:p>
          <a:p>
            <a:pPr marL="11430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None/>
            </a:pPr>
            <a:endParaRPr lang="en-US" altLang="en-US" sz="2000" dirty="0">
              <a:solidFill>
                <a:srgbClr val="695D46"/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60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7A9C4-6E76-4330-A4A8-A84C6BFD4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137;p23">
            <a:extLst>
              <a:ext uri="{FF2B5EF4-FFF2-40B4-BE49-F238E27FC236}">
                <a16:creationId xmlns:a16="http://schemas.microsoft.com/office/drawing/2014/main" id="{488170D4-9F75-3016-CECF-3A147BF5A2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 dirty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Impact or Usefulness of the solution</a:t>
            </a:r>
          </a:p>
        </p:txBody>
      </p:sp>
      <p:sp>
        <p:nvSpPr>
          <p:cNvPr id="30723" name="Google Shape;138;p23">
            <a:extLst>
              <a:ext uri="{FF2B5EF4-FFF2-40B4-BE49-F238E27FC236}">
                <a16:creationId xmlns:a16="http://schemas.microsoft.com/office/drawing/2014/main" id="{351231A9-4072-DA02-AFBF-34DEBC3DA8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293091"/>
            <a:ext cx="8521700" cy="3571297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r>
              <a:rPr lang="en-US" altLang="en-US" sz="2000" b="1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Alignment with National Missions</a:t>
            </a:r>
          </a:p>
          <a:p>
            <a:pPr marL="11430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None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The system aligns closely with several of India’s flagship initiatives:</a:t>
            </a:r>
          </a:p>
          <a:p>
            <a:pPr marL="571500" indent="-45720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AutoNum type="arabicPeriod"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Pradhan Mantri Krishi Sinchai Yojana (PMKSY): Promotes efficient irrigation and ensures “Har Khet Ko Pani.”</a:t>
            </a:r>
          </a:p>
          <a:p>
            <a:pPr marL="571500" indent="-45720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AutoNum type="arabicPeriod"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Jal Shakti Abhiyan: Supports sustainable water management in both urban and rural areas.</a:t>
            </a:r>
          </a:p>
          <a:p>
            <a:pPr marL="571500" indent="-45720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AutoNum type="arabicPeriod"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Digital India &amp; Smart Cities Mission: Demonstrates the use of emerging technologies like IoT and AI in civic infrastructure.</a:t>
            </a:r>
          </a:p>
          <a:p>
            <a:pPr marL="571500" indent="-45720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AutoNum type="arabicPeriod"/>
            </a:pPr>
            <a:endParaRPr lang="en-US" altLang="en-US" sz="2000" dirty="0">
              <a:solidFill>
                <a:srgbClr val="695D46"/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138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144;p24">
            <a:extLst>
              <a:ext uri="{FF2B5EF4-FFF2-40B4-BE49-F238E27FC236}">
                <a16:creationId xmlns:a16="http://schemas.microsoft.com/office/drawing/2014/main" id="{BAE31B5C-972C-8746-E532-45FF863DD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334962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 dirty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Summary</a:t>
            </a:r>
          </a:p>
        </p:txBody>
      </p:sp>
      <p:sp>
        <p:nvSpPr>
          <p:cNvPr id="32771" name="Google Shape;145;p24">
            <a:extLst>
              <a:ext uri="{FF2B5EF4-FFF2-40B4-BE49-F238E27FC236}">
                <a16:creationId xmlns:a16="http://schemas.microsoft.com/office/drawing/2014/main" id="{6DD3F0FF-7E5C-D6C5-DCB6-BB1CFC761C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167" y="1134052"/>
            <a:ext cx="8521700" cy="33020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695D46"/>
              </a:buClr>
              <a:buFont typeface="Open Sans" panose="020B0606030504020204" pitchFamily="34" charset="0"/>
              <a:buNone/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Problem to Solution</a:t>
            </a:r>
          </a:p>
          <a:p>
            <a:pPr marL="0" indent="0" eaLnBrk="1" hangingPunct="1">
              <a:spcBef>
                <a:spcPct val="0"/>
              </a:spcBef>
              <a:spcAft>
                <a:spcPts val="1600"/>
              </a:spcAft>
              <a:buClr>
                <a:srgbClr val="695D46"/>
              </a:buClr>
              <a:buNone/>
            </a:pP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Problem: Manual delays and lack of prediction in dam operations</a:t>
            </a:r>
          </a:p>
          <a:p>
            <a:pPr marL="0" indent="0" eaLnBrk="1" hangingPunct="1">
              <a:spcBef>
                <a:spcPct val="0"/>
              </a:spcBef>
              <a:spcAft>
                <a:spcPts val="1600"/>
              </a:spcAft>
              <a:buClr>
                <a:srgbClr val="695D46"/>
              </a:buClr>
              <a:buNone/>
            </a:pP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Solution: Smart prototype with </a:t>
            </a:r>
            <a:r>
              <a:rPr lang="en-US" altLang="en-US" sz="1600" b="1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hybrid logic</a:t>
            </a: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, automation, and real-time alerts</a:t>
            </a:r>
          </a:p>
          <a:p>
            <a:pPr marL="0" indent="0" eaLnBrk="1" hangingPunct="1">
              <a:spcBef>
                <a:spcPct val="0"/>
              </a:spcBef>
              <a:spcAft>
                <a:spcPts val="1600"/>
              </a:spcAft>
              <a:buClr>
                <a:srgbClr val="695D46"/>
              </a:buClr>
              <a:buNone/>
            </a:pP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Outcome: Feasible model for smarter, safer water resource control</a:t>
            </a:r>
            <a:endParaRPr lang="en-US" altLang="en-US" sz="1800" b="1" dirty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695D46"/>
              </a:buClr>
              <a:buFont typeface="Open Sans" panose="020B0606030504020204" pitchFamily="34" charset="0"/>
              <a:buNone/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Why It Matters</a:t>
            </a:r>
          </a:p>
          <a:p>
            <a:pPr marL="0" indent="0" eaLnBrk="1" hangingPunct="1">
              <a:spcBef>
                <a:spcPct val="0"/>
              </a:spcBef>
              <a:spcAft>
                <a:spcPts val="1600"/>
              </a:spcAft>
              <a:buClr>
                <a:srgbClr val="695D46"/>
              </a:buClr>
              <a:buFont typeface="Open Sans" panose="020B0606030504020204" pitchFamily="34" charset="0"/>
              <a:buNone/>
            </a:pP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Shows how AI and IoT can be implemented affordably</a:t>
            </a:r>
          </a:p>
          <a:p>
            <a:pPr marL="0" indent="0" eaLnBrk="1" hangingPunct="1">
              <a:spcBef>
                <a:spcPct val="0"/>
              </a:spcBef>
              <a:spcAft>
                <a:spcPts val="1600"/>
              </a:spcAft>
              <a:buClr>
                <a:srgbClr val="695D46"/>
              </a:buClr>
              <a:buFont typeface="Open Sans" panose="020B0606030504020204" pitchFamily="34" charset="0"/>
              <a:buNone/>
            </a:pP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Opens opportunities for scalable, low-cost dam automation in India</a:t>
            </a:r>
          </a:p>
          <a:p>
            <a:pPr marL="0" indent="0" eaLnBrk="1" hangingPunct="1">
              <a:spcBef>
                <a:spcPct val="0"/>
              </a:spcBef>
              <a:spcAft>
                <a:spcPts val="1600"/>
              </a:spcAft>
              <a:buClr>
                <a:srgbClr val="695D46"/>
              </a:buClr>
              <a:buFont typeface="Open Sans" panose="020B0606030504020204" pitchFamily="34" charset="0"/>
              <a:buNone/>
            </a:pP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  <a:sym typeface="Open Sans" panose="020B0606030504020204" pitchFamily="34" charset="0"/>
              </a:rPr>
              <a:t>Offers a training ground for future innovators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144;p24">
            <a:extLst>
              <a:ext uri="{FF2B5EF4-FFF2-40B4-BE49-F238E27FC236}">
                <a16:creationId xmlns:a16="http://schemas.microsoft.com/office/drawing/2014/main" id="{023CB1FC-EFDD-44B3-7E99-8771915DF6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 dirty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References</a:t>
            </a:r>
          </a:p>
        </p:txBody>
      </p:sp>
      <p:sp>
        <p:nvSpPr>
          <p:cNvPr id="34819" name="Google Shape;145;p24">
            <a:extLst>
              <a:ext uri="{FF2B5EF4-FFF2-40B4-BE49-F238E27FC236}">
                <a16:creationId xmlns:a16="http://schemas.microsoft.com/office/drawing/2014/main" id="{87543A17-81ED-7321-A144-8E54F61E89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942109"/>
            <a:ext cx="8521700" cy="3626716"/>
          </a:xfrm>
        </p:spPr>
        <p:txBody>
          <a:bodyPr/>
          <a:lstStyle/>
          <a:p>
            <a:pPr>
              <a:buNone/>
            </a:pPr>
            <a:endParaRPr lang="en-US" sz="1100" dirty="0"/>
          </a:p>
          <a:p>
            <a:pPr marL="0" marR="0">
              <a:buNone/>
            </a:pP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Books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National Disaster Management Authority, India, 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Guidelines for Dam Safety Management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New Delhi, India: Government of India Press, 2023,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ch.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4, sec. 2, pp. 112-135.</a:t>
            </a:r>
          </a:p>
          <a:p>
            <a:pPr marL="0" marR="0" indent="0"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World Bank, 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 Infrastructure for Water Resource Management in Developing Countries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Washington, DC, USA: World Bank Group, 2023,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ch.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7, pp. 203-241.</a:t>
            </a:r>
          </a:p>
          <a:p>
            <a:pPr marL="0" marR="0" indent="0">
              <a:buNone/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Conference/Journal Papers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[3] S. Kumar and D. Patel, "AI-based flood prediction models for dam management in developing nations," 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Int. J. Water </a:t>
            </a:r>
            <a:r>
              <a:rPr lang="en-US" sz="11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Manag.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45, no. 3, pp. 112-128, 2023, DOI: 10.1109/IWRM.2023.0028.</a:t>
            </a:r>
          </a:p>
          <a:p>
            <a:pPr marL="0" marR="0"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M. Shah and A. Verma, "Low-cost water level detection methods for rural applications," 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Sustain. Water Eng.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18, no. 2, pp. 89-103, 2022, DOI: 10.1007/JSWE-2022-0145.</a:t>
            </a:r>
          </a:p>
          <a:p>
            <a:pPr marL="0" marR="0"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P. Sharma, R. Gupta, and L. Singh, "Servo motor applications in automated water control systems," 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Trans. Control Syst. Technol.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32, no. 1, pp. 76-91, 2024, DOI: 10.1109/TCST.2023.10189.</a:t>
            </a:r>
          </a:p>
          <a:p>
            <a:pPr marL="0" marR="0"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 R. Patel and V. Desai, "Machine learning approaches for hydrological forecasting: A review," 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Adv. Water </a:t>
            </a:r>
            <a:r>
              <a:rPr lang="en-US" sz="11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159, article 104082, 2022, DOI: 10.1016/j.advwatres.2022.104082.</a:t>
            </a:r>
          </a:p>
          <a:p>
            <a:pPr marL="0" marR="0"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 A. Kulshrestha and S. K. Jain, "IoT applications in water resource management: A comprehensive review," 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Internet Things J.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10, no. 4, pp. 3258-3274, 2023, DOI: 10.1109/JIOT.2022.3219847.</a:t>
            </a:r>
          </a:p>
          <a:p>
            <a:pPr marL="0" marR="0"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 H. Singh and A. Mishra, "Economic analysis of automated dam management systems in rural India," 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Infrastructure Dev.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14, no. 2, pp. 112-128, 2022, DOI: 10.1177/JID2022091.</a:t>
            </a:r>
          </a:p>
          <a:p>
            <a:pPr marL="0" marR="0" indent="0"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[9] K. Reddy and D. Nagesh, "Power optimization techniques for IoT devices in remote monitoring applications," 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Trans. Power Electron.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38, no. 6, pp. 7123-7136, 2023, DOI: 10.1109/TPEL.2022.3187654.</a:t>
            </a:r>
          </a:p>
          <a:p>
            <a:pPr marL="0" marR="0" indent="0">
              <a:buNone/>
            </a:pP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050" dirty="0"/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695D46"/>
              </a:buClr>
              <a:buFont typeface="Open Sans" panose="020B0606030504020204" pitchFamily="34" charset="0"/>
              <a:buNone/>
            </a:pPr>
            <a:endParaRPr lang="en-US" altLang="en-US" sz="1800" dirty="0">
              <a:solidFill>
                <a:srgbClr val="695D46"/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A5F72-3449-67F6-735B-5C5B2D4A4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144;p24">
            <a:extLst>
              <a:ext uri="{FF2B5EF4-FFF2-40B4-BE49-F238E27FC236}">
                <a16:creationId xmlns:a16="http://schemas.microsoft.com/office/drawing/2014/main" id="{33BC83CE-758D-A47C-7BE0-7FC366F55E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 dirty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References</a:t>
            </a:r>
          </a:p>
        </p:txBody>
      </p:sp>
      <p:sp>
        <p:nvSpPr>
          <p:cNvPr id="34819" name="Google Shape;145;p24">
            <a:extLst>
              <a:ext uri="{FF2B5EF4-FFF2-40B4-BE49-F238E27FC236}">
                <a16:creationId xmlns:a16="http://schemas.microsoft.com/office/drawing/2014/main" id="{B8AB62E9-6B90-687B-0525-AA46B4455A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626716"/>
          </a:xfrm>
        </p:spPr>
        <p:txBody>
          <a:bodyPr/>
          <a:lstStyle/>
          <a:p>
            <a:pPr marL="0" marR="0">
              <a:buNone/>
            </a:pP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Manuals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Manual on Dam Instrumentation and Monitoring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3rd ed., Central Water Commission, Ministry of Jal Shakti, New Delhi, India, 2023, pp. 4578.</a:t>
            </a:r>
          </a:p>
          <a:p>
            <a:pPr marL="0" marR="0" indent="0"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11223: Guidelines for fixing spillway capacity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Bureau of Indian Standards, New Delhi, India, 2023, pp. 18-36.</a:t>
            </a:r>
          </a:p>
          <a:p>
            <a:pPr marL="0" marR="0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TensorFlow Lite. (2024), Google LLC. Accessed: Apr. 15, 2025. [Online]. Available: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https://www.tensorflow.org/lite/microcontrollers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Servo Library. (2024), Arduino. Accessed: Apr. 14, 2025. [Online]. Available: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https://www.arduino.cc/reference/en/libraries/servo/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Arduino IDE. (2024), Arduino. Accessed: Apr. 20, 2025. [Online]. Available: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https://www.arduino.cc/en/software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KiCad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EDA. (2024),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KiCad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Project. Accessed: Apr. 15, 2025. [Online]. Available: https://www.kicad.org </a:t>
            </a:r>
          </a:p>
          <a:p>
            <a:pPr marL="0" marR="0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695D46"/>
              </a:buClr>
              <a:buNone/>
            </a:pP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solidFill>
                <a:srgbClr val="695D4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Open Sans" panose="020B060603050402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695D46"/>
              </a:buClr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[16]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Espressif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Systems. "ESP32-WROOM-32 Technical Reference Manual."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Espressif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Systems. https://www.espressif.com/sites/default/files/documentation/esp32-wroom-32_datasheet_en.pdf (retrieved Apr. 20, 2025).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695D46"/>
              </a:buClr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[17] XL Semiconductor. "XL1509 Buck DC/DC Converter Datasheet." XL Semiconductor. https://www.xlsemi.com/datasheet/XL1509-datasheet.pdf (retrieved Apr. 18, 2025).</a:t>
            </a:r>
          </a:p>
        </p:txBody>
      </p:sp>
    </p:spTree>
    <p:extLst>
      <p:ext uri="{BB962C8B-B14F-4D97-AF65-F5344CB8AC3E}">
        <p14:creationId xmlns:p14="http://schemas.microsoft.com/office/powerpoint/2010/main" val="1347701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144;p24">
            <a:extLst>
              <a:ext uri="{FF2B5EF4-FFF2-40B4-BE49-F238E27FC236}">
                <a16:creationId xmlns:a16="http://schemas.microsoft.com/office/drawing/2014/main" id="{7DC3DE87-F842-2438-33CF-2C801B8CE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1989138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4800" b="1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Thank You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0EA8-8B9D-3114-99D3-8AE34B77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37A9B-8491-0125-56BE-F030F06F1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agpur Rain : नागपुरात मुसळधार पाऊस, अंबाझरी तलाव ओव्हरफ्लो, वस्त्यांमध्ये  पाणी | heavy rain at night in Nagpur city, ambazari lake overflow, many  houses flooded">
            <a:extLst>
              <a:ext uri="{FF2B5EF4-FFF2-40B4-BE49-F238E27FC236}">
                <a16:creationId xmlns:a16="http://schemas.microsoft.com/office/drawing/2014/main" id="{70677BBF-9E37-1C17-A3B3-92D1B8C6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95;p17">
            <a:extLst>
              <a:ext uri="{FF2B5EF4-FFF2-40B4-BE49-F238E27FC236}">
                <a16:creationId xmlns:a16="http://schemas.microsoft.com/office/drawing/2014/main" id="{CE3977E5-088A-C9A1-5D5D-C665ABD2EB0C}"/>
              </a:ext>
            </a:extLst>
          </p:cNvPr>
          <p:cNvSpPr txBox="1">
            <a:spLocks/>
          </p:cNvSpPr>
          <p:nvPr/>
        </p:nvSpPr>
        <p:spPr bwMode="auto">
          <a:xfrm>
            <a:off x="-1231323" y="4207241"/>
            <a:ext cx="8521700" cy="72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 kern="0" dirty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Case Study: </a:t>
            </a:r>
            <a:r>
              <a:rPr lang="en-US" altLang="en-US" sz="3600" b="1" kern="0" dirty="0" err="1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Ambazari</a:t>
            </a:r>
            <a:r>
              <a:rPr lang="en-US" altLang="en-US" sz="3600" b="1" kern="0" dirty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 Floods</a:t>
            </a:r>
          </a:p>
        </p:txBody>
      </p:sp>
    </p:spTree>
    <p:extLst>
      <p:ext uri="{BB962C8B-B14F-4D97-AF65-F5344CB8AC3E}">
        <p14:creationId xmlns:p14="http://schemas.microsoft.com/office/powerpoint/2010/main" val="301839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70C74-36B4-27B4-E339-DE9898825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75861"/>
            <a:ext cx="8520600" cy="4181391"/>
          </a:xfrm>
        </p:spPr>
        <p:txBody>
          <a:bodyPr/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Unpredictable Flooding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 err="1"/>
              <a:t>Ambazari</a:t>
            </a:r>
            <a:r>
              <a:rPr lang="en-US" sz="1800" dirty="0"/>
              <a:t> Lake faces rapid water level rise during the monsoon, without a reliable flood prediction system, leading to uncontrolled overflow.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Manual Monitoring &amp; Delays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The current flood control system depends on manual monitoring and reactive</a:t>
            </a:r>
            <a:r>
              <a:rPr lang="en-US" sz="1800" b="1" dirty="0"/>
              <a:t> </a:t>
            </a:r>
            <a:r>
              <a:rPr lang="en-US" sz="1800" dirty="0"/>
              <a:t>measures, which often result in slow responses and human error during critical flood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Inadequate Communication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There is no real-time alert system to notify authorities, emergency teams, or the public, leading to delayed interventions when flood risks escalate.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Lack of Automation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There are no automated systems in place to regulate water levels or take timely action during heavy rainfall, exacerbating the risk of overflow.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95;p17">
            <a:extLst>
              <a:ext uri="{FF2B5EF4-FFF2-40B4-BE49-F238E27FC236}">
                <a16:creationId xmlns:a16="http://schemas.microsoft.com/office/drawing/2014/main" id="{F57509DF-2837-9B05-E4CE-4F263D5AB7FA}"/>
              </a:ext>
            </a:extLst>
          </p:cNvPr>
          <p:cNvSpPr txBox="1">
            <a:spLocks/>
          </p:cNvSpPr>
          <p:nvPr/>
        </p:nvSpPr>
        <p:spPr bwMode="auto">
          <a:xfrm>
            <a:off x="463550" y="286248"/>
            <a:ext cx="8521700" cy="72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 kern="0" dirty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Case Study: </a:t>
            </a:r>
            <a:r>
              <a:rPr lang="en-US" altLang="en-US" sz="3600" b="1" kern="0" dirty="0" err="1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Ambazari</a:t>
            </a:r>
            <a:r>
              <a:rPr lang="en-US" altLang="en-US" sz="3600" b="1" kern="0" dirty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 Floods</a:t>
            </a:r>
          </a:p>
        </p:txBody>
      </p:sp>
    </p:spTree>
    <p:extLst>
      <p:ext uri="{BB962C8B-B14F-4D97-AF65-F5344CB8AC3E}">
        <p14:creationId xmlns:p14="http://schemas.microsoft.com/office/powerpoint/2010/main" val="145453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95;p17">
            <a:extLst>
              <a:ext uri="{FF2B5EF4-FFF2-40B4-BE49-F238E27FC236}">
                <a16:creationId xmlns:a16="http://schemas.microsoft.com/office/drawing/2014/main" id="{789A677B-F21D-F733-AD7C-AFE592059F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 dirty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Existing Solutions/Literature Survey</a:t>
            </a:r>
          </a:p>
        </p:txBody>
      </p:sp>
      <p:sp>
        <p:nvSpPr>
          <p:cNvPr id="15363" name="Google Shape;96;p17">
            <a:extLst>
              <a:ext uri="{FF2B5EF4-FFF2-40B4-BE49-F238E27FC236}">
                <a16:creationId xmlns:a16="http://schemas.microsoft.com/office/drawing/2014/main" id="{D85D6F96-46B7-86B8-EA80-A09DCD40B7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266825"/>
            <a:ext cx="8521700" cy="3302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Existing AI-Based Dam Management (e.g., Vidyut Industries)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AI Algorithms for Automatic Gate Control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Fuzzy Logic for Water Level Control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Predicts Floods and Provides Advance Warnings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Dynamic estimation of water flow and levels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Reduces Cable Installation Costs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Open Sans" panose="020B0606030504020204" pitchFamily="34" charset="0"/>
              </a:rPr>
              <a:t>Gate Position Indicators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CA1F2-1D8F-A228-4750-3412D37C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25"/>
            <a:ext cx="8520600" cy="3416600"/>
          </a:xfrm>
        </p:spPr>
        <p:txBody>
          <a:bodyPr/>
          <a:lstStyle/>
          <a:p>
            <a:pPr rtl="0">
              <a:buNone/>
            </a:pPr>
            <a:r>
              <a:rPr lang="en-US" sz="1600" b="1" dirty="0">
                <a:effectLst/>
              </a:rPr>
              <a:t>Historical Context</a:t>
            </a:r>
            <a:endParaRPr lang="en-US" sz="1600" dirty="0"/>
          </a:p>
          <a:p>
            <a:pPr rtl="0">
              <a:buNone/>
            </a:pPr>
            <a:r>
              <a:rPr lang="en-US" sz="1600" dirty="0">
                <a:effectLst/>
              </a:rPr>
              <a:t>• Flood management evolved from reactive models to proactive systems.</a:t>
            </a:r>
          </a:p>
          <a:p>
            <a:pPr rtl="0">
              <a:buNone/>
            </a:pPr>
            <a:r>
              <a:rPr lang="en-US" sz="1600" dirty="0">
                <a:effectLst/>
              </a:rPr>
              <a:t>• Since the 2000s, tech like AI, sensors, and automation has revolutionized flood prediction and response.</a:t>
            </a:r>
          </a:p>
          <a:p>
            <a:pPr rtl="0">
              <a:buNone/>
            </a:pPr>
            <a:endParaRPr lang="en-US" sz="1600" b="1" dirty="0">
              <a:effectLst/>
            </a:endParaRPr>
          </a:p>
          <a:p>
            <a:pPr rtl="0">
              <a:buNone/>
            </a:pPr>
            <a:r>
              <a:rPr lang="en-US" sz="1600" b="1" dirty="0">
                <a:effectLst/>
              </a:rPr>
              <a:t>Current Technologies</a:t>
            </a:r>
            <a:endParaRPr lang="en-US" sz="1600" dirty="0"/>
          </a:p>
          <a:p>
            <a:pPr rtl="0">
              <a:buNone/>
            </a:pPr>
            <a:r>
              <a:rPr lang="en-US" sz="1600" dirty="0">
                <a:effectLst/>
              </a:rPr>
              <a:t>• Use of </a:t>
            </a:r>
            <a:r>
              <a:rPr lang="en-US" sz="1600" b="1" dirty="0">
                <a:effectLst/>
              </a:rPr>
              <a:t>weather data + hydrological models</a:t>
            </a:r>
            <a:r>
              <a:rPr lang="en-US" sz="1600" dirty="0">
                <a:effectLst/>
              </a:rPr>
              <a:t> for prediction.</a:t>
            </a:r>
          </a:p>
          <a:p>
            <a:pPr rtl="0">
              <a:buNone/>
            </a:pPr>
            <a:r>
              <a:rPr lang="en-US" sz="1600" dirty="0">
                <a:effectLst/>
              </a:rPr>
              <a:t>• </a:t>
            </a:r>
            <a:r>
              <a:rPr lang="en-US" sz="1600" b="1" dirty="0">
                <a:effectLst/>
              </a:rPr>
              <a:t>Sensor-based water level monitoring</a:t>
            </a:r>
            <a:r>
              <a:rPr lang="en-US" sz="1600" dirty="0">
                <a:effectLst/>
              </a:rPr>
              <a:t> (ultrasonic, jumper-based).</a:t>
            </a:r>
          </a:p>
          <a:p>
            <a:pPr rtl="0">
              <a:buNone/>
            </a:pPr>
            <a:r>
              <a:rPr lang="en-US" sz="1600" dirty="0">
                <a:effectLst/>
              </a:rPr>
              <a:t>• </a:t>
            </a:r>
            <a:r>
              <a:rPr lang="en-US" sz="1600" b="1" dirty="0">
                <a:effectLst/>
              </a:rPr>
              <a:t>Automated gates</a:t>
            </a:r>
            <a:r>
              <a:rPr lang="en-US" sz="1600" dirty="0">
                <a:effectLst/>
              </a:rPr>
              <a:t> exist but often still require manual input.</a:t>
            </a:r>
          </a:p>
          <a:p>
            <a:pPr rtl="0">
              <a:buNone/>
            </a:pPr>
            <a:endParaRPr lang="en-US" sz="1600" b="1" dirty="0">
              <a:effectLst/>
            </a:endParaRPr>
          </a:p>
          <a:p>
            <a:pPr rtl="0">
              <a:buNone/>
            </a:pPr>
            <a:r>
              <a:rPr lang="en-US" sz="1600" b="1" dirty="0">
                <a:effectLst/>
              </a:rPr>
              <a:t>Relevant Studies</a:t>
            </a:r>
            <a:endParaRPr lang="en-US" sz="1600" dirty="0"/>
          </a:p>
          <a:p>
            <a:pPr rtl="0">
              <a:buNone/>
            </a:pPr>
            <a:r>
              <a:rPr lang="en-US" sz="1600" dirty="0">
                <a:effectLst/>
              </a:rPr>
              <a:t>• </a:t>
            </a:r>
            <a:r>
              <a:rPr lang="en-US" sz="1600" b="1" dirty="0" err="1">
                <a:effectLst/>
              </a:rPr>
              <a:t>Mosavi</a:t>
            </a:r>
            <a:r>
              <a:rPr lang="en-US" sz="1600" b="1" dirty="0">
                <a:effectLst/>
              </a:rPr>
              <a:t> et al. (2022):</a:t>
            </a:r>
            <a:r>
              <a:rPr lang="en-US" sz="1600" dirty="0">
                <a:effectLst/>
              </a:rPr>
              <a:t> ML-based flood predictions &gt;85% accuracy.</a:t>
            </a:r>
          </a:p>
          <a:p>
            <a:pPr rtl="0">
              <a:buNone/>
            </a:pPr>
            <a:r>
              <a:rPr lang="en-US" sz="1600" dirty="0">
                <a:effectLst/>
              </a:rPr>
              <a:t>• </a:t>
            </a:r>
            <a:r>
              <a:rPr lang="en-US" sz="1600" b="1" dirty="0">
                <a:effectLst/>
              </a:rPr>
              <a:t>Kumar &amp; Singh (2023):</a:t>
            </a:r>
            <a:r>
              <a:rPr lang="en-US" sz="1600" dirty="0">
                <a:effectLst/>
              </a:rPr>
              <a:t> Jumper sensors are cost-effective &amp; reliable.</a:t>
            </a:r>
          </a:p>
          <a:p>
            <a:pPr rtl="0">
              <a:buNone/>
            </a:pPr>
            <a:r>
              <a:rPr lang="en-US" sz="1600" dirty="0">
                <a:effectLst/>
              </a:rPr>
              <a:t>• </a:t>
            </a:r>
            <a:r>
              <a:rPr lang="en-US" sz="1600" b="1" dirty="0">
                <a:effectLst/>
              </a:rPr>
              <a:t>Zhang et al. (2024):</a:t>
            </a:r>
            <a:r>
              <a:rPr lang="en-US" sz="1600" dirty="0">
                <a:effectLst/>
              </a:rPr>
              <a:t> 40% flood damage reduction using automated predictive gates.</a:t>
            </a:r>
          </a:p>
          <a:p>
            <a:pPr rtl="0">
              <a:buNone/>
            </a:pPr>
            <a:br>
              <a:rPr lang="en-US" dirty="0"/>
            </a:br>
            <a:endParaRPr lang="en-US" dirty="0"/>
          </a:p>
          <a:p>
            <a:pPr marL="114300" indent="0" rtl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Google Shape;102;p18">
            <a:extLst>
              <a:ext uri="{FF2B5EF4-FFF2-40B4-BE49-F238E27FC236}">
                <a16:creationId xmlns:a16="http://schemas.microsoft.com/office/drawing/2014/main" id="{3C994F1E-AFB2-312B-99FB-73B560129F9C}"/>
              </a:ext>
            </a:extLst>
          </p:cNvPr>
          <p:cNvSpPr txBox="1">
            <a:spLocks/>
          </p:cNvSpPr>
          <p:nvPr/>
        </p:nvSpPr>
        <p:spPr bwMode="auto">
          <a:xfrm>
            <a:off x="193206" y="350409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 kern="0" dirty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10850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D3D7-ADD0-CBF9-CB34-8F80010A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81891"/>
            <a:ext cx="8520600" cy="3987134"/>
          </a:xfrm>
        </p:spPr>
        <p:txBody>
          <a:bodyPr/>
          <a:lstStyle/>
          <a:p>
            <a:pPr rtl="0">
              <a:buNone/>
            </a:pPr>
            <a:r>
              <a:rPr lang="en-US" sz="1600" b="1" dirty="0">
                <a:effectLst/>
              </a:rPr>
              <a:t>Technical Basis</a:t>
            </a:r>
            <a:endParaRPr lang="en-US" sz="1600" dirty="0"/>
          </a:p>
          <a:p>
            <a:pPr rtl="0">
              <a:buNone/>
            </a:pPr>
            <a:r>
              <a:rPr lang="en-US" sz="1600" dirty="0">
                <a:effectLst/>
              </a:rPr>
              <a:t>• AI: Random Forest, SVM, LSTM for rainfall + flood prediction.</a:t>
            </a:r>
          </a:p>
          <a:p>
            <a:pPr rtl="0">
              <a:buNone/>
            </a:pPr>
            <a:r>
              <a:rPr lang="en-US" sz="1600" dirty="0">
                <a:effectLst/>
              </a:rPr>
              <a:t>• Water Level: Jumper-based sensors using resistive/capacitive detection.</a:t>
            </a:r>
          </a:p>
          <a:p>
            <a:pPr rtl="0">
              <a:buNone/>
            </a:pPr>
            <a:r>
              <a:rPr lang="en-US" sz="1600" dirty="0">
                <a:effectLst/>
              </a:rPr>
              <a:t>• Control: PLC/MCU + servo motors + feedback loops for gate automation.</a:t>
            </a:r>
          </a:p>
          <a:p>
            <a:pPr rtl="0">
              <a:buNone/>
            </a:pPr>
            <a:endParaRPr lang="en-US" sz="1600" dirty="0"/>
          </a:p>
          <a:p>
            <a:pPr rtl="0">
              <a:buNone/>
            </a:pPr>
            <a:r>
              <a:rPr lang="en-US" sz="1600" b="1" dirty="0"/>
              <a:t>I</a:t>
            </a:r>
            <a:r>
              <a:rPr lang="en-US" sz="1600" b="1" dirty="0">
                <a:effectLst/>
              </a:rPr>
              <a:t>dentified Gaps</a:t>
            </a:r>
            <a:endParaRPr lang="en-US" sz="1600" dirty="0"/>
          </a:p>
          <a:p>
            <a:pPr rtl="0">
              <a:buNone/>
            </a:pPr>
            <a:r>
              <a:rPr lang="en-US" sz="1600" dirty="0">
                <a:effectLst/>
              </a:rPr>
              <a:t>• Poor integration between prediction &amp; control systems.</a:t>
            </a:r>
          </a:p>
          <a:p>
            <a:pPr rtl="0">
              <a:buNone/>
            </a:pPr>
            <a:r>
              <a:rPr lang="en-US" sz="1600" dirty="0">
                <a:effectLst/>
              </a:rPr>
              <a:t>• Delays in detection–decision–response chain.</a:t>
            </a:r>
          </a:p>
          <a:p>
            <a:pPr rtl="0">
              <a:buNone/>
            </a:pPr>
            <a:r>
              <a:rPr lang="en-US" sz="1600" dirty="0">
                <a:effectLst/>
              </a:rPr>
              <a:t>• Network/power dependency issues.</a:t>
            </a:r>
          </a:p>
          <a:p>
            <a:pPr rtl="0">
              <a:buNone/>
            </a:pPr>
            <a:r>
              <a:rPr lang="en-US" sz="1600" dirty="0">
                <a:effectLst/>
              </a:rPr>
              <a:t>• Lack of multi-source data fusion.</a:t>
            </a:r>
            <a:br>
              <a:rPr lang="en-US" sz="1600" dirty="0"/>
            </a:br>
            <a:endParaRPr lang="en-US" sz="1600" dirty="0"/>
          </a:p>
          <a:p>
            <a:pPr rtl="0">
              <a:buNone/>
            </a:pPr>
            <a:r>
              <a:rPr lang="en-US" sz="1600" b="1" dirty="0">
                <a:effectLst/>
              </a:rPr>
              <a:t>Global Case Studies</a:t>
            </a:r>
            <a:endParaRPr lang="en-US" sz="1600" dirty="0"/>
          </a:p>
          <a:p>
            <a:pPr rtl="0">
              <a:buNone/>
            </a:pPr>
            <a:r>
              <a:rPr lang="en-US" sz="1600" dirty="0">
                <a:effectLst/>
              </a:rPr>
              <a:t>• </a:t>
            </a:r>
            <a:r>
              <a:rPr lang="en-US" sz="1600" b="1" dirty="0">
                <a:effectLst/>
              </a:rPr>
              <a:t>Malaysia (2023):</a:t>
            </a:r>
            <a:r>
              <a:rPr lang="en-US" sz="1600" dirty="0">
                <a:effectLst/>
              </a:rPr>
              <a:t> 65% faster response, 30% less damage.</a:t>
            </a:r>
          </a:p>
          <a:p>
            <a:pPr rtl="0">
              <a:buNone/>
            </a:pPr>
            <a:r>
              <a:rPr lang="en-US" sz="1600" dirty="0">
                <a:effectLst/>
              </a:rPr>
              <a:t>• </a:t>
            </a:r>
            <a:r>
              <a:rPr lang="en-US" sz="1600" b="1" dirty="0">
                <a:effectLst/>
              </a:rPr>
              <a:t>UK Thames Barrier:</a:t>
            </a:r>
            <a:r>
              <a:rPr lang="en-US" sz="1600" dirty="0">
                <a:effectLst/>
              </a:rPr>
              <a:t> AI reduced false alarms.</a:t>
            </a:r>
          </a:p>
          <a:p>
            <a:pPr rtl="0">
              <a:buNone/>
            </a:pPr>
            <a:r>
              <a:rPr lang="en-US" sz="1600" dirty="0">
                <a:effectLst/>
              </a:rPr>
              <a:t>• </a:t>
            </a:r>
            <a:r>
              <a:rPr lang="en-US" sz="1600" b="1" dirty="0">
                <a:effectLst/>
              </a:rPr>
              <a:t>Netherlands:</a:t>
            </a:r>
            <a:r>
              <a:rPr lang="en-US" sz="1600" dirty="0">
                <a:effectLst/>
              </a:rPr>
              <a:t> Predictive control optimized river flow.</a:t>
            </a:r>
          </a:p>
          <a:p>
            <a:pPr rtl="0">
              <a:buNone/>
            </a:pPr>
            <a:br>
              <a:rPr lang="en-US" dirty="0"/>
            </a:br>
            <a:endParaRPr lang="en-US" dirty="0"/>
          </a:p>
          <a:p>
            <a:pPr rtl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8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102;p18">
            <a:extLst>
              <a:ext uri="{FF2B5EF4-FFF2-40B4-BE49-F238E27FC236}">
                <a16:creationId xmlns:a16="http://schemas.microsoft.com/office/drawing/2014/main" id="{73933316-E4DE-1E6B-20C0-FD751BFB9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 dirty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Proposed solution: An Overview</a:t>
            </a:r>
          </a:p>
        </p:txBody>
      </p:sp>
      <p:sp>
        <p:nvSpPr>
          <p:cNvPr id="17411" name="Google Shape;103;p18">
            <a:extLst>
              <a:ext uri="{FF2B5EF4-FFF2-40B4-BE49-F238E27FC236}">
                <a16:creationId xmlns:a16="http://schemas.microsoft.com/office/drawing/2014/main" id="{75CD77A0-BF20-547D-BC2E-CCDAE3E41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266825"/>
            <a:ext cx="8521700" cy="3302000"/>
          </a:xfrm>
        </p:spPr>
        <p:txBody>
          <a:bodyPr/>
          <a:lstStyle/>
          <a:p>
            <a:pPr marL="11430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None/>
            </a:pPr>
            <a:endParaRPr lang="en-US" altLang="en-US" sz="1800" dirty="0">
              <a:solidFill>
                <a:srgbClr val="695D46"/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  <a:p>
            <a:pPr marL="114300" indent="0">
              <a:buNone/>
            </a:pPr>
            <a:r>
              <a:rPr lang="en-US" sz="1800" dirty="0"/>
              <a:t>An integrated prototype combining: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AI flood prediction (Python-based)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Jumper water level sensors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ESP32-controlled servo gate automation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Real-time alert system (via Wi-Fi or cloud integration)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endParaRPr lang="en-US" altLang="en-US" sz="1800" dirty="0">
              <a:solidFill>
                <a:srgbClr val="695D46"/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43388-3664-04C6-E8AE-B1662EE73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102;p18">
            <a:extLst>
              <a:ext uri="{FF2B5EF4-FFF2-40B4-BE49-F238E27FC236}">
                <a16:creationId xmlns:a16="http://schemas.microsoft.com/office/drawing/2014/main" id="{91402AF9-2C34-63FC-1296-38BED00BA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7080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PT Sans Narrow" panose="020B0506020203020204" pitchFamily="34" charset="0"/>
              <a:buNone/>
            </a:pPr>
            <a:r>
              <a:rPr lang="en-US" altLang="en-US" sz="3600" b="1" dirty="0">
                <a:solidFill>
                  <a:schemeClr val="accent1"/>
                </a:solidFill>
                <a:latin typeface="PT Sans Narrow" panose="020B0506020203020204" pitchFamily="34" charset="0"/>
                <a:cs typeface="Arial" panose="020B0604020202020204" pitchFamily="34" charset="0"/>
                <a:sym typeface="PT Sans Narrow" panose="020B0506020203020204" pitchFamily="34" charset="0"/>
              </a:rPr>
              <a:t>Proposed solution: AI Flood Prediction</a:t>
            </a:r>
          </a:p>
        </p:txBody>
      </p:sp>
      <p:sp>
        <p:nvSpPr>
          <p:cNvPr id="17411" name="Google Shape;103;p18">
            <a:extLst>
              <a:ext uri="{FF2B5EF4-FFF2-40B4-BE49-F238E27FC236}">
                <a16:creationId xmlns:a16="http://schemas.microsoft.com/office/drawing/2014/main" id="{1D64ADE2-9C5B-05C4-8813-B029B0ABD3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302000"/>
          </a:xfrm>
        </p:spPr>
        <p:txBody>
          <a:bodyPr/>
          <a:lstStyle/>
          <a:p>
            <a:pPr marL="11430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None/>
            </a:pPr>
            <a:endParaRPr lang="en-US" altLang="en-US" sz="1800" dirty="0">
              <a:solidFill>
                <a:srgbClr val="695D46"/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ML model trained on rainfall data to forecast flood risks: Uses real-time weather data (temperature, humidity, wind, cloud cover) to predict flood risk using a trained machine learning model.</a:t>
            </a:r>
          </a:p>
          <a:p>
            <a:pPr marL="11430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Allows proactive decisions before water levels rise: Automatically forecasts risk levels, enabling timely actions before water levels rise.</a:t>
            </a:r>
          </a:p>
          <a:p>
            <a:pPr marL="11430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Enhances safety and efficiency in dam operations: Supports early interventions, reducing manual monitoring and enhancing the safety and efficiency of dam operations.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695D46"/>
              </a:buClr>
              <a:buFont typeface="Open Sans" panose="020B0606030504020204" pitchFamily="34" charset="0"/>
              <a:buChar char="●"/>
            </a:pPr>
            <a:endParaRPr lang="en-US" altLang="en-US" sz="1800" dirty="0">
              <a:solidFill>
                <a:srgbClr val="695D46"/>
              </a:solidFill>
              <a:latin typeface="Open Sans" panose="020B0606030504020204" pitchFamily="34" charset="0"/>
              <a:cs typeface="Arial" panose="020B0604020202020204" pitchFamily="34" charset="0"/>
              <a:sym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6295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2295</Words>
  <Application>Microsoft Office PowerPoint</Application>
  <PresentationFormat>On-screen Show (16:9)</PresentationFormat>
  <Paragraphs>218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PT Sans Narrow</vt:lpstr>
      <vt:lpstr>Times New Roman</vt:lpstr>
      <vt:lpstr>Open Sans</vt:lpstr>
      <vt:lpstr>Lobster</vt:lpstr>
      <vt:lpstr>Arial</vt:lpstr>
      <vt:lpstr>Tropic</vt:lpstr>
      <vt:lpstr>Automated Dam Gate Control System for Efficient Water Management and Safety </vt:lpstr>
      <vt:lpstr>PowerPoint Presentation</vt:lpstr>
      <vt:lpstr>PowerPoint Presentation</vt:lpstr>
      <vt:lpstr>PowerPoint Presentation</vt:lpstr>
      <vt:lpstr>Existing Solutions/Literature Survey</vt:lpstr>
      <vt:lpstr>PowerPoint Presentation</vt:lpstr>
      <vt:lpstr>PowerPoint Presentation</vt:lpstr>
      <vt:lpstr>Proposed solution: An Overview</vt:lpstr>
      <vt:lpstr>Proposed solution: AI Flood Prediction</vt:lpstr>
      <vt:lpstr>Proposed solution: Jumper Sensors</vt:lpstr>
      <vt:lpstr>Proposed solution: ESP32 Gate Control </vt:lpstr>
      <vt:lpstr>Proposed solution: Real Time Alerts</vt:lpstr>
      <vt:lpstr>Block Diagram</vt:lpstr>
      <vt:lpstr>Description of Block Diagram</vt:lpstr>
      <vt:lpstr>Description of Block Diagram</vt:lpstr>
      <vt:lpstr>Prototype</vt:lpstr>
      <vt:lpstr>Results (Intermediate results/simulation results)</vt:lpstr>
      <vt:lpstr>Results (Intermediate results/simulation results)</vt:lpstr>
      <vt:lpstr>Feasibility Analysis: Technical</vt:lpstr>
      <vt:lpstr>Innovation or Uniqueness of the solution</vt:lpstr>
      <vt:lpstr>Impact or Usefulness of the solution</vt:lpstr>
      <vt:lpstr>Impact or Usefulness of the solution</vt:lpstr>
      <vt:lpstr>Impact or Usefulness of the solution</vt:lpstr>
      <vt:lpstr>Impact or Usefulness of the solution</vt:lpstr>
      <vt:lpstr>Summary</vt:lpstr>
      <vt:lpstr>References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EC7</dc:creator>
  <cp:lastModifiedBy>Aditi Thakre</cp:lastModifiedBy>
  <cp:revision>30</cp:revision>
  <dcterms:modified xsi:type="dcterms:W3CDTF">2025-04-23T06:01:08Z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374fcd75-5315-4192-9661-4eeb682b0c5f</vt:lpwstr>
  </property>
</Properties>
</file>