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29"/>
  </p:normalViewPr>
  <p:slideViewPr>
    <p:cSldViewPr snapToGrid="0" snapToObjects="1">
      <p:cViewPr varScale="1">
        <p:scale>
          <a:sx n="119" d="100"/>
          <a:sy n="11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A6B7-E57D-C44B-95A0-8966D038D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FOR good: Kids Help phone walkathon </a:t>
            </a:r>
          </a:p>
        </p:txBody>
      </p:sp>
    </p:spTree>
    <p:extLst>
      <p:ext uri="{BB962C8B-B14F-4D97-AF65-F5344CB8AC3E}">
        <p14:creationId xmlns:p14="http://schemas.microsoft.com/office/powerpoint/2010/main" val="395751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45E3-AF0E-C14B-AD93-19E8FF2C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6670-FF2D-0640-8971-B189A044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donations are made in April-May,  almost a quarter of the amount is raised on the day of the event</a:t>
            </a:r>
          </a:p>
          <a:p>
            <a:r>
              <a:rPr lang="en-US" dirty="0"/>
              <a:t>KHP Walkathon Donors show moderate retention YoY</a:t>
            </a:r>
          </a:p>
          <a:p>
            <a:r>
              <a:rPr lang="en-US" dirty="0"/>
              <a:t>Donors with a high chance of returning should be sent communications to  encourage donations</a:t>
            </a:r>
          </a:p>
        </p:txBody>
      </p:sp>
    </p:spTree>
    <p:extLst>
      <p:ext uri="{BB962C8B-B14F-4D97-AF65-F5344CB8AC3E}">
        <p14:creationId xmlns:p14="http://schemas.microsoft.com/office/powerpoint/2010/main" val="70218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0761-306E-2F49-9CF3-3BC793CE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8AF5-7A13-5C4C-BCBD-61B960D3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was done over the course of a weekend during a </a:t>
            </a:r>
            <a:r>
              <a:rPr lang="en-US" dirty="0" err="1"/>
              <a:t>Datathon</a:t>
            </a:r>
            <a:r>
              <a:rPr lang="en-US" dirty="0"/>
              <a:t> organized by the Toronto chapter of </a:t>
            </a:r>
            <a:r>
              <a:rPr lang="en-US" i="1" dirty="0"/>
              <a:t>Data for Good (DFG)</a:t>
            </a:r>
          </a:p>
          <a:p>
            <a:r>
              <a:rPr lang="en-US" dirty="0"/>
              <a:t>The data belongs to </a:t>
            </a:r>
            <a:r>
              <a:rPr lang="en-US" i="1" dirty="0"/>
              <a:t>Kids Help Phone (KHP) </a:t>
            </a:r>
            <a:r>
              <a:rPr lang="en-US" dirty="0"/>
              <a:t>, a not for profit organization. The objective was to help uncover key insights about past donors to the </a:t>
            </a:r>
            <a:r>
              <a:rPr lang="en-US" i="1" dirty="0"/>
              <a:t>Walkathon </a:t>
            </a:r>
            <a:r>
              <a:rPr lang="en-US" dirty="0"/>
              <a:t>initiative organized by KHP</a:t>
            </a:r>
          </a:p>
          <a:p>
            <a:r>
              <a:rPr lang="en-US" dirty="0"/>
              <a:t>The dataset included past donation transactional data for each donor, identified by a unique </a:t>
            </a:r>
            <a:r>
              <a:rPr lang="en-US" dirty="0" err="1"/>
              <a:t>Donor_ID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1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09AE-63B6-BD43-8E92-BABED164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3908-E02E-5D41-A041-0A5DB14B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Donation Cadence</a:t>
            </a:r>
          </a:p>
          <a:p>
            <a:r>
              <a:rPr lang="en-US" dirty="0"/>
              <a:t>Donor Retention</a:t>
            </a:r>
          </a:p>
          <a:p>
            <a:r>
              <a:rPr lang="en-US" dirty="0"/>
              <a:t>RFM Model</a:t>
            </a:r>
          </a:p>
        </p:txBody>
      </p:sp>
    </p:spTree>
    <p:extLst>
      <p:ext uri="{BB962C8B-B14F-4D97-AF65-F5344CB8AC3E}">
        <p14:creationId xmlns:p14="http://schemas.microsoft.com/office/powerpoint/2010/main" val="21236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FADE-1810-FE40-BC94-3D93F91C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 Cadence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4072A8-311B-974E-8637-FF6F5484A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892" y="2562094"/>
            <a:ext cx="3587210" cy="2911102"/>
          </a:xfrm>
        </p:spPr>
        <p:txBody>
          <a:bodyPr/>
          <a:lstStyle/>
          <a:p>
            <a:r>
              <a:rPr lang="en-US" dirty="0"/>
              <a:t>Most donations are made from March to April</a:t>
            </a:r>
          </a:p>
          <a:p>
            <a:endParaRPr lang="en-US" dirty="0"/>
          </a:p>
          <a:p>
            <a:r>
              <a:rPr lang="en-US" dirty="0"/>
              <a:t>A significant proportion of the amount raised each year is raised on the day of the event</a:t>
            </a:r>
          </a:p>
        </p:txBody>
      </p:sp>
      <p:pic>
        <p:nvPicPr>
          <p:cNvPr id="1026" name="Picture 2" descr="/var/folders/6s/9y3hqmw55ml8xhfx08w4dt6h0000gn/T/com.microsoft.Powerpoint/WebArchiveCopyPasteTempFiles/p160">
            <a:extLst>
              <a:ext uri="{FF2B5EF4-FFF2-40B4-BE49-F238E27FC236}">
                <a16:creationId xmlns:a16="http://schemas.microsoft.com/office/drawing/2014/main" id="{6A4540D9-8FDA-624D-A174-B095914D3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" t="12689" r="4937" b="7929"/>
          <a:stretch/>
        </p:blipFill>
        <p:spPr bwMode="auto">
          <a:xfrm>
            <a:off x="2231136" y="2687133"/>
            <a:ext cx="5229225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09BCE0-A9F3-3A46-B15E-A11AE02A30B4}"/>
              </a:ext>
            </a:extLst>
          </p:cNvPr>
          <p:cNvSpPr txBox="1"/>
          <p:nvPr/>
        </p:nvSpPr>
        <p:spPr>
          <a:xfrm rot="16200000">
            <a:off x="1310847" y="3894534"/>
            <a:ext cx="159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Number of Donations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3CC56-8CCD-7348-B022-E7C6559A3327}"/>
              </a:ext>
            </a:extLst>
          </p:cNvPr>
          <p:cNvSpPr txBox="1"/>
          <p:nvPr/>
        </p:nvSpPr>
        <p:spPr>
          <a:xfrm>
            <a:off x="3772675" y="5502437"/>
            <a:ext cx="195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Days between Event Day and Donation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791E1-0684-2446-BAC2-DAE14EB75A23}"/>
              </a:ext>
            </a:extLst>
          </p:cNvPr>
          <p:cNvSpPr txBox="1"/>
          <p:nvPr/>
        </p:nvSpPr>
        <p:spPr>
          <a:xfrm>
            <a:off x="2476500" y="2499117"/>
            <a:ext cx="455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Amount Raised vs. Number of Days between Event Day and Donation Day for 2019</a:t>
            </a:r>
          </a:p>
        </p:txBody>
      </p:sp>
    </p:spTree>
    <p:extLst>
      <p:ext uri="{BB962C8B-B14F-4D97-AF65-F5344CB8AC3E}">
        <p14:creationId xmlns:p14="http://schemas.microsoft.com/office/powerpoint/2010/main" val="27399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FEE8-714A-0845-A4B1-EA31FDDC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Donation Cadence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BD151EE-DD8B-A347-8192-FD55CF61A1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17286"/>
              </p:ext>
            </p:extLst>
          </p:nvPr>
        </p:nvGraphicFramePr>
        <p:xfrm>
          <a:off x="4546560" y="2540000"/>
          <a:ext cx="3098879" cy="36961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6940">
                  <a:extLst>
                    <a:ext uri="{9D8B030D-6E8A-4147-A177-3AD203B41FA5}">
                      <a16:colId xmlns:a16="http://schemas.microsoft.com/office/drawing/2014/main" val="1652275436"/>
                    </a:ext>
                  </a:extLst>
                </a:gridCol>
                <a:gridCol w="1441939">
                  <a:extLst>
                    <a:ext uri="{9D8B030D-6E8A-4147-A177-3AD203B41FA5}">
                      <a16:colId xmlns:a16="http://schemas.microsoft.com/office/drawing/2014/main" val="4280337615"/>
                    </a:ext>
                  </a:extLst>
                </a:gridCol>
              </a:tblGrid>
              <a:tr h="652315"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Year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% Raised on Day of Event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728004917"/>
                  </a:ext>
                </a:extLst>
              </a:tr>
              <a:tr h="60876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2015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19%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821441964"/>
                  </a:ext>
                </a:extLst>
              </a:tr>
              <a:tr h="60876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2016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20%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067613326"/>
                  </a:ext>
                </a:extLst>
              </a:tr>
              <a:tr h="60876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2017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15%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67355524"/>
                  </a:ext>
                </a:extLst>
              </a:tr>
              <a:tr h="608763">
                <a:tc>
                  <a:txBody>
                    <a:bodyPr/>
                    <a:lstStyle/>
                    <a:p>
                      <a:r>
                        <a:rPr lang="en-CA" sz="1200">
                          <a:effectLst/>
                        </a:rPr>
                        <a:t>2018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15%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417777944"/>
                  </a:ext>
                </a:extLst>
              </a:tr>
              <a:tr h="608763"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2019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14%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41265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8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83B0-DBD2-0644-B044-389FA861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 retention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E89B9-E233-B348-BEB7-0A3F5C9C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55" t="13582"/>
          <a:stretch/>
        </p:blipFill>
        <p:spPr>
          <a:xfrm>
            <a:off x="2231136" y="2684584"/>
            <a:ext cx="4904081" cy="26806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EC3C9-954F-9945-95E4-B2AB5022EABB}"/>
              </a:ext>
            </a:extLst>
          </p:cNvPr>
          <p:cNvSpPr txBox="1"/>
          <p:nvPr/>
        </p:nvSpPr>
        <p:spPr>
          <a:xfrm rot="16200000">
            <a:off x="1310847" y="3731546"/>
            <a:ext cx="159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Count of  Donors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875BE-E38A-5F4D-9587-535821D2F7CD}"/>
              </a:ext>
            </a:extLst>
          </p:cNvPr>
          <p:cNvSpPr txBox="1"/>
          <p:nvPr/>
        </p:nvSpPr>
        <p:spPr>
          <a:xfrm>
            <a:off x="3703221" y="5365261"/>
            <a:ext cx="1959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Frequency of Donations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8AA01-DE5D-7A41-8E82-A0C4C8E51FE6}"/>
              </a:ext>
            </a:extLst>
          </p:cNvPr>
          <p:cNvSpPr txBox="1"/>
          <p:nvPr/>
        </p:nvSpPr>
        <p:spPr>
          <a:xfrm>
            <a:off x="7713784" y="2790092"/>
            <a:ext cx="378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of Donors only donated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Cohort analysis shows how many donors return each year</a:t>
            </a:r>
          </a:p>
        </p:txBody>
      </p:sp>
    </p:spTree>
    <p:extLst>
      <p:ext uri="{BB962C8B-B14F-4D97-AF65-F5344CB8AC3E}">
        <p14:creationId xmlns:p14="http://schemas.microsoft.com/office/powerpoint/2010/main" val="18868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B945-4A2F-3144-9E16-DD99E070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 Retention</a:t>
            </a:r>
          </a:p>
        </p:txBody>
      </p:sp>
      <p:pic>
        <p:nvPicPr>
          <p:cNvPr id="4097" name="Picture 1" descr="/var/folders/6s/9y3hqmw55ml8xhfx08w4dt6h0000gn/T/com.microsoft.Powerpoint/WebArchiveCopyPasteTempFiles/p159">
            <a:extLst>
              <a:ext uri="{FF2B5EF4-FFF2-40B4-BE49-F238E27FC236}">
                <a16:creationId xmlns:a16="http://schemas.microsoft.com/office/drawing/2014/main" id="{C55871AF-1F7D-0D43-8E10-55A47C5E2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61"/>
          <a:stretch/>
        </p:blipFill>
        <p:spPr bwMode="auto">
          <a:xfrm>
            <a:off x="2231136" y="2369070"/>
            <a:ext cx="5984082" cy="418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1A77DD-0BE6-9B43-A3B8-42C987E217E9}"/>
              </a:ext>
            </a:extLst>
          </p:cNvPr>
          <p:cNvSpPr txBox="1"/>
          <p:nvPr/>
        </p:nvSpPr>
        <p:spPr>
          <a:xfrm>
            <a:off x="8561877" y="2369070"/>
            <a:ext cx="3102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2016, 2018 and 2019 saw a high percentage of previous donors return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2017 was a low performing year and saw fewer donors return</a:t>
            </a:r>
          </a:p>
        </p:txBody>
      </p:sp>
    </p:spTree>
    <p:extLst>
      <p:ext uri="{BB962C8B-B14F-4D97-AF65-F5344CB8AC3E}">
        <p14:creationId xmlns:p14="http://schemas.microsoft.com/office/powerpoint/2010/main" val="240871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EC0A-A0D2-B44C-A66C-21C9315E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Donors that are likely to 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584E6-5564-8149-BB37-4CF89064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532522"/>
            <a:ext cx="3642126" cy="305938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EF81F1-5FF1-F045-AB84-A24A38B92698}"/>
              </a:ext>
            </a:extLst>
          </p:cNvPr>
          <p:cNvCxnSpPr/>
          <p:nvPr/>
        </p:nvCxnSpPr>
        <p:spPr>
          <a:xfrm flipV="1">
            <a:off x="3120215" y="3332257"/>
            <a:ext cx="656492" cy="25790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E7A34B-2888-8342-8654-53C6F10E94B7}"/>
              </a:ext>
            </a:extLst>
          </p:cNvPr>
          <p:cNvSpPr txBox="1"/>
          <p:nvPr/>
        </p:nvSpPr>
        <p:spPr>
          <a:xfrm>
            <a:off x="3764983" y="308305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C5B17-8640-F844-A6D1-4C1FBBDC5BA6}"/>
              </a:ext>
            </a:extLst>
          </p:cNvPr>
          <p:cNvSpPr txBox="1"/>
          <p:nvPr/>
        </p:nvSpPr>
        <p:spPr>
          <a:xfrm>
            <a:off x="6471137" y="2649415"/>
            <a:ext cx="508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RF plots maps a customer’s expected purchases by the next year and probability that they’re alive given the frequency / recency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8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0095-35CB-9A4A-BA35-20D99091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ranking donors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29419-E9B1-8D43-8FBA-8FB1FCD9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0" y="2493010"/>
            <a:ext cx="5245100" cy="306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AFABD-71F1-2048-9C31-93670DA22FE1}"/>
              </a:ext>
            </a:extLst>
          </p:cNvPr>
          <p:cNvSpPr txBox="1"/>
          <p:nvPr/>
        </p:nvSpPr>
        <p:spPr>
          <a:xfrm>
            <a:off x="3098643" y="5893308"/>
            <a:ext cx="814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Top 10 Donors expected to donate in the next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525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793</TotalTime>
  <Words>310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Data FOR good: Kids Help phone walkathon </vt:lpstr>
      <vt:lpstr>Project description</vt:lpstr>
      <vt:lpstr>Donor Analysis</vt:lpstr>
      <vt:lpstr>Donation Cadence</vt:lpstr>
      <vt:lpstr>Donation Cadence</vt:lpstr>
      <vt:lpstr>Donor retention</vt:lpstr>
      <vt:lpstr>Donor Retention</vt:lpstr>
      <vt:lpstr>Donors that are likely to return</vt:lpstr>
      <vt:lpstr>Top ranking donors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 good: Kids Help phone walkathon </dc:title>
  <dc:creator>Aditi Trivedi</dc:creator>
  <cp:lastModifiedBy>Aditi Trivedi</cp:lastModifiedBy>
  <cp:revision>24</cp:revision>
  <dcterms:created xsi:type="dcterms:W3CDTF">2019-11-25T19:31:45Z</dcterms:created>
  <dcterms:modified xsi:type="dcterms:W3CDTF">2021-01-06T02:02:00Z</dcterms:modified>
</cp:coreProperties>
</file>