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Yagnik" userId="S::aditi.yagnik@code42ccp.onmicrosoft.com::09302b84-b5e4-46db-a4ac-fbbc89717b4c" providerId="AD" clId="Web-{2E70D207-46D5-DA09-1081-6D5C2390250D}"/>
    <pc:docChg chg="mod modMainMaster">
      <pc:chgData name="Aditi Yagnik" userId="S::aditi.yagnik@code42ccp.onmicrosoft.com::09302b84-b5e4-46db-a4ac-fbbc89717b4c" providerId="AD" clId="Web-{2E70D207-46D5-DA09-1081-6D5C2390250D}" dt="2020-09-21T20:25:57.134" v="1" actId="33475"/>
      <pc:docMkLst>
        <pc:docMk/>
      </pc:docMkLst>
      <pc:sldMasterChg chg="addSp">
        <pc:chgData name="Aditi Yagnik" userId="S::aditi.yagnik@code42ccp.onmicrosoft.com::09302b84-b5e4-46db-a4ac-fbbc89717b4c" providerId="AD" clId="Web-{2E70D207-46D5-DA09-1081-6D5C2390250D}" dt="2020-09-21T20:25:57.134" v="0" actId="33475"/>
        <pc:sldMasterMkLst>
          <pc:docMk/>
          <pc:sldMasterMk cId="2843843258" sldId="2147483648"/>
        </pc:sldMasterMkLst>
        <pc:spChg chg="add">
          <ac:chgData name="Aditi Yagnik" userId="S::aditi.yagnik@code42ccp.onmicrosoft.com::09302b84-b5e4-46db-a4ac-fbbc89717b4c" providerId="AD" clId="Web-{2E70D207-46D5-DA09-1081-6D5C2390250D}" dt="2020-09-21T20:25:57.134" v="0" actId="33475"/>
          <ac:spMkLst>
            <pc:docMk/>
            <pc:sldMasterMk cId="2843843258" sldId="2147483648"/>
            <ac:spMk id="10" creationId="{A17B7810-0722-42A7-BB8E-7842B3DEE2DA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E9D1D-B51B-4DCA-8DC7-8123EADDCF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CB16-1E51-4A08-82DB-8911CAF1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09675F-34CB-4C08-B74C-1E4349E3A664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20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75590F-CA1B-4328-807B-72A68767A658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1588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A5D38-645D-4E00-BA67-A1595B79B59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F9C1-9D9C-4C26-AC47-E842269ADB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" descr="Classification: Confidential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B45F04"/>
                </a:solidFill>
                <a:latin typeface="tahoma,geneva,sans-serif"/>
              </a:rPr>
              <a:t>Confidential</a:t>
            </a:r>
          </a:p>
        </p:txBody>
      </p:sp>
      <p:sp>
        <p:nvSpPr>
          <p:cNvPr id="8" name="fc" descr="Classification: Confidential"/>
          <p:cNvSpPr txBox="1"/>
          <p:nvPr userDrawn="1"/>
        </p:nvSpPr>
        <p:spPr>
          <a:xfrm>
            <a:off x="0" y="6484620"/>
            <a:ext cx="12192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B45F04"/>
                </a:solidFill>
                <a:latin typeface="tahoma,geneva,sans-serif"/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B7810-0722-42A7-BB8E-7842B3DEE2D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5661025" y="3352800"/>
            <a:ext cx="7143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CARD</a:t>
            </a:r>
          </a:p>
        </p:txBody>
      </p:sp>
    </p:spTree>
    <p:extLst>
      <p:ext uri="{BB962C8B-B14F-4D97-AF65-F5344CB8AC3E}">
        <p14:creationId xmlns:p14="http://schemas.microsoft.com/office/powerpoint/2010/main" val="284384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ltGray">
          <a:xfrm>
            <a:off x="2895600" y="1143000"/>
            <a:ext cx="63309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0E0D02"/>
                </a:solidFill>
              </a:rPr>
              <a:t>RNA  information (in the form of</a:t>
            </a:r>
          </a:p>
          <a:p>
            <a:pPr eaLnBrk="1" hangingPunct="1"/>
            <a:r>
              <a:rPr lang="en-US" altLang="en-US" sz="3600">
                <a:solidFill>
                  <a:srgbClr val="0E0D02"/>
                </a:solidFill>
              </a:rPr>
              <a:t>nucleotide sequences) is then</a:t>
            </a:r>
          </a:p>
          <a:p>
            <a:pPr eaLnBrk="1" hangingPunct="1"/>
            <a:r>
              <a:rPr lang="en-US" altLang="en-US" sz="3600" b="1">
                <a:solidFill>
                  <a:srgbClr val="0E0D02"/>
                </a:solidFill>
              </a:rPr>
              <a:t>TRANSLATED</a:t>
            </a:r>
            <a:r>
              <a:rPr lang="en-US" altLang="en-US" sz="3600">
                <a:solidFill>
                  <a:srgbClr val="0E0D02"/>
                </a:solidFill>
              </a:rPr>
              <a:t> into proteins</a:t>
            </a:r>
          </a:p>
          <a:p>
            <a:pPr eaLnBrk="1" hangingPunct="1"/>
            <a:r>
              <a:rPr lang="en-US" altLang="en-US" sz="3600">
                <a:solidFill>
                  <a:srgbClr val="0E0D02"/>
                </a:solidFill>
              </a:rPr>
              <a:t>(long polypeptide chains) by </a:t>
            </a:r>
          </a:p>
          <a:p>
            <a:pPr eaLnBrk="1" hangingPunct="1"/>
            <a:r>
              <a:rPr lang="en-US" altLang="en-US" sz="3600">
                <a:solidFill>
                  <a:srgbClr val="0E0D02"/>
                </a:solidFill>
              </a:rPr>
              <a:t>complex units called ribosomes.</a:t>
            </a:r>
          </a:p>
          <a:p>
            <a:pPr eaLnBrk="1" hangingPunct="1"/>
            <a:endParaRPr lang="en-US" altLang="en-US" sz="3600">
              <a:solidFill>
                <a:srgbClr val="0E0D02"/>
              </a:solidFill>
            </a:endParaRPr>
          </a:p>
          <a:p>
            <a:pPr eaLnBrk="1" hangingPunct="1"/>
            <a:r>
              <a:rPr lang="en-US" altLang="en-US" sz="3600">
                <a:solidFill>
                  <a:srgbClr val="0E0D02"/>
                </a:solidFill>
              </a:rPr>
              <a:t>Proteins are the work horses of</a:t>
            </a:r>
          </a:p>
          <a:p>
            <a:pPr eaLnBrk="1" hangingPunct="1"/>
            <a:r>
              <a:rPr lang="en-US" altLang="en-US" sz="3600">
                <a:solidFill>
                  <a:srgbClr val="0E0D02"/>
                </a:solidFill>
              </a:rPr>
              <a:t>biological systems, i.e. enzymes,</a:t>
            </a:r>
          </a:p>
          <a:p>
            <a:pPr eaLnBrk="1" hangingPunct="1"/>
            <a:r>
              <a:rPr lang="en-US" altLang="en-US" sz="3600">
                <a:solidFill>
                  <a:srgbClr val="0E0D02"/>
                </a:solidFill>
              </a:rPr>
              <a:t>messengers, and building blocks.</a:t>
            </a:r>
            <a:endParaRPr lang="en-US" altLang="en-US" sz="3600" b="1">
              <a:solidFill>
                <a:srgbClr val="0E0D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6886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92100"/>
            <a:ext cx="8229600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2900" dirty="0"/>
              <a:t>URSIDAE (Bears)</a:t>
            </a:r>
            <a:r>
              <a:rPr lang="en-US" dirty="0"/>
              <a:t> 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200" y="11430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/>
              <a:t>Large Size</a:t>
            </a:r>
            <a:r>
              <a:rPr lang="en-US" sz="1800" dirty="0"/>
              <a:t>: Bears are large-bodied compared to many other carnivores. Most of their diet consists of vegetable matter. Meat is digested quickly but vegetable matter takes much longer. Larger body size brings a decrease in metabolic rate, so large body animals can survive on the small energy from vegetable matter, even though they have to eat a vast amount of food to satisfy their total energy needs.</a:t>
            </a:r>
            <a:endParaRPr lang="en-US" sz="1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/>
              <a:t>Powerful limbs and strong claws: </a:t>
            </a:r>
            <a:r>
              <a:rPr lang="en-US" sz="1800" dirty="0"/>
              <a:t>Bears have long, powerful limbs with strong claws used in climbing trees, digging and grubbing. The scapula has a post-scapular </a:t>
            </a:r>
            <a:r>
              <a:rPr lang="en-US" sz="1800" dirty="0" err="1"/>
              <a:t>fossa</a:t>
            </a:r>
            <a:r>
              <a:rPr lang="en-US" sz="1800" dirty="0"/>
              <a:t> for the attachment of the </a:t>
            </a:r>
            <a:r>
              <a:rPr lang="en-US" sz="1800" dirty="0" err="1"/>
              <a:t>subscapularis</a:t>
            </a:r>
            <a:r>
              <a:rPr lang="en-US" sz="1800" dirty="0"/>
              <a:t> minor muscle which prevents the </a:t>
            </a:r>
            <a:r>
              <a:rPr lang="en-US" sz="1800" dirty="0" err="1"/>
              <a:t>humeri</a:t>
            </a:r>
            <a:r>
              <a:rPr lang="en-US" sz="1800" dirty="0"/>
              <a:t> popping out of their joints as a bear hauls its large body weight up trees.</a:t>
            </a:r>
            <a:endParaRPr lang="en-US" sz="1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/>
              <a:t>Grinding Molars:</a:t>
            </a:r>
            <a:r>
              <a:rPr lang="en-US" sz="1800" dirty="0"/>
              <a:t> The premolars of bears are much smaller than other carnivores and often lost at old age. The molars are broadened and flattened for crushing and grinding up tough vegetable matter.</a:t>
            </a:r>
            <a:endParaRPr lang="en-US" sz="1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/>
              <a:t>Long Muzzle: </a:t>
            </a:r>
            <a:r>
              <a:rPr lang="en-US" sz="1800" dirty="0"/>
              <a:t>The long, powerful muzzle with its mobile snout and protruding lips are important for digging and grubbing. The long muzzle is also a place for olfactory epithelium which accounts for the excellent sense of smell.</a:t>
            </a:r>
            <a:endParaRPr lang="en-US" sz="1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/>
              <a:t>Vestigial Tail:</a:t>
            </a:r>
            <a:r>
              <a:rPr lang="en-US" sz="1800" dirty="0"/>
              <a:t> Unlike many other carnivores bears have a tail with no specialized function.</a:t>
            </a:r>
          </a:p>
        </p:txBody>
      </p:sp>
      <p:pic>
        <p:nvPicPr>
          <p:cNvPr id="31748" name="Picture 4" descr="SL00644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1354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2221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1447800"/>
            <a:ext cx="854075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bad animations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52600" y="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00200" y="259080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00200" y="312420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Paul Thompson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123-12-1234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01683" y="300990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269077" y="4763193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676400" y="487680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52600" y="548640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676400" y="617220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676400" y="198120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752600" y="45720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676400" y="990600"/>
            <a:ext cx="8540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of bad animations</a:t>
            </a:r>
          </a:p>
        </p:txBody>
      </p:sp>
    </p:spTree>
    <p:extLst>
      <p:ext uri="{BB962C8B-B14F-4D97-AF65-F5344CB8AC3E}">
        <p14:creationId xmlns:p14="http://schemas.microsoft.com/office/powerpoint/2010/main" val="33065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326</Words>
  <Application>Microsoft Office PowerPoint</Application>
  <PresentationFormat>Widescreen</PresentationFormat>
  <Paragraphs>31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URSIDAE (Bears)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wrong with the following slides?</dc:title>
  <dc:creator>Bob Jones</dc:creator>
  <cp:lastModifiedBy>Bob Jones</cp:lastModifiedBy>
  <cp:revision>4</cp:revision>
  <dcterms:created xsi:type="dcterms:W3CDTF">2019-11-01T13:50:02Z</dcterms:created>
  <dcterms:modified xsi:type="dcterms:W3CDTF">2020-09-21T20:25:57Z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5c86a0f3-987e-4e0f-815d-120756f3798b</vt:lpwstr>
  </property>
  <property fmtid="{D5CDD505-2E9C-101B-9397-08002B2CF9AE}" pid="3" name="Classification">
    <vt:lpwstr>t_class_2</vt:lpwstr>
  </property>
  <property fmtid="{D5CDD505-2E9C-101B-9397-08002B2CF9AE}" pid="4" name="ContainsPI">
    <vt:lpwstr>Yes</vt:lpwstr>
  </property>
  <property fmtid="{D5CDD505-2E9C-101B-9397-08002B2CF9AE}" pid="5" name="Retention">
    <vt:lpwstr>2024-11-01</vt:lpwstr>
  </property>
  <property fmtid="{D5CDD505-2E9C-101B-9397-08002B2CF9AE}" pid="6" name="Partner">
    <vt:lpwstr>Initech</vt:lpwstr>
  </property>
  <property fmtid="{D5CDD505-2E9C-101B-9397-08002B2CF9AE}" pid="7" name="ShareConsent">
    <vt:lpwstr>No</vt:lpwstr>
  </property>
  <property fmtid="{D5CDD505-2E9C-101B-9397-08002B2CF9AE}" pid="8" name="MSIP_Label_a54ed278-231b-49bd-8072-835a8fa00d7e_Enabled">
    <vt:lpwstr>True</vt:lpwstr>
  </property>
  <property fmtid="{D5CDD505-2E9C-101B-9397-08002B2CF9AE}" pid="9" name="MSIP_Label_a54ed278-231b-49bd-8072-835a8fa00d7e_SiteId">
    <vt:lpwstr>c3288c4a-dd44-4998-b2e1-f8c950a7c20c</vt:lpwstr>
  </property>
  <property fmtid="{D5CDD505-2E9C-101B-9397-08002B2CF9AE}" pid="10" name="MSIP_Label_a54ed278-231b-49bd-8072-835a8fa00d7e_ActionId">
    <vt:lpwstr>960d7d64-62bd-4079-83f6-9d65127f8979</vt:lpwstr>
  </property>
  <property fmtid="{D5CDD505-2E9C-101B-9397-08002B2CF9AE}" pid="11" name="MSIP_Label_a54ed278-231b-49bd-8072-835a8fa00d7e_Method">
    <vt:lpwstr>Privileged</vt:lpwstr>
  </property>
  <property fmtid="{D5CDD505-2E9C-101B-9397-08002B2CF9AE}" pid="12" name="MSIP_Label_a54ed278-231b-49bd-8072-835a8fa00d7e_SetDate">
    <vt:lpwstr>2020-09-21T20:25:57Z</vt:lpwstr>
  </property>
  <property fmtid="{D5CDD505-2E9C-101B-9397-08002B2CF9AE}" pid="13" name="MSIP_Label_a54ed278-231b-49bd-8072-835a8fa00d7e_Name">
    <vt:lpwstr>Credit Card</vt:lpwstr>
  </property>
  <property fmtid="{D5CDD505-2E9C-101B-9397-08002B2CF9AE}" pid="14" name="MSIP_Label_a54ed278-231b-49bd-8072-835a8fa00d7e_ContentBits">
    <vt:lpwstr>4</vt:lpwstr>
  </property>
  <property fmtid="{D5CDD505-2E9C-101B-9397-08002B2CF9AE}" pid="15" name="ClassificationWatermarkLocations">
    <vt:lpwstr>Office Theme:10</vt:lpwstr>
  </property>
  <property fmtid="{D5CDD505-2E9C-101B-9397-08002B2CF9AE}" pid="16" name="ClassificationWatermarkText">
    <vt:lpwstr>CREDIT CARD</vt:lpwstr>
  </property>
</Properties>
</file>